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04" r:id="rId1"/>
  </p:sldMasterIdLst>
  <p:notesMasterIdLst>
    <p:notesMasterId r:id="rId160"/>
  </p:notesMasterIdLst>
  <p:handoutMasterIdLst>
    <p:handoutMasterId r:id="rId161"/>
  </p:handoutMasterIdLst>
  <p:sldIdLst>
    <p:sldId id="256" r:id="rId2"/>
    <p:sldId id="261" r:id="rId3"/>
    <p:sldId id="262" r:id="rId4"/>
    <p:sldId id="257" r:id="rId5"/>
    <p:sldId id="348" r:id="rId6"/>
    <p:sldId id="449" r:id="rId7"/>
    <p:sldId id="450" r:id="rId8"/>
    <p:sldId id="452" r:id="rId9"/>
    <p:sldId id="453" r:id="rId10"/>
    <p:sldId id="454" r:id="rId11"/>
    <p:sldId id="455" r:id="rId12"/>
    <p:sldId id="578" r:id="rId13"/>
    <p:sldId id="456" r:id="rId14"/>
    <p:sldId id="457" r:id="rId15"/>
    <p:sldId id="458" r:id="rId16"/>
    <p:sldId id="459" r:id="rId17"/>
    <p:sldId id="460" r:id="rId18"/>
    <p:sldId id="579" r:id="rId19"/>
    <p:sldId id="462" r:id="rId20"/>
    <p:sldId id="463" r:id="rId21"/>
    <p:sldId id="464" r:id="rId22"/>
    <p:sldId id="465" r:id="rId23"/>
    <p:sldId id="466" r:id="rId24"/>
    <p:sldId id="467" r:id="rId25"/>
    <p:sldId id="468" r:id="rId26"/>
    <p:sldId id="469" r:id="rId27"/>
    <p:sldId id="576" r:id="rId28"/>
    <p:sldId id="470" r:id="rId29"/>
    <p:sldId id="471" r:id="rId30"/>
    <p:sldId id="472" r:id="rId31"/>
    <p:sldId id="473" r:id="rId32"/>
    <p:sldId id="604" r:id="rId33"/>
    <p:sldId id="577" r:id="rId34"/>
    <p:sldId id="475" r:id="rId35"/>
    <p:sldId id="476" r:id="rId36"/>
    <p:sldId id="562" r:id="rId37"/>
    <p:sldId id="477" r:id="rId38"/>
    <p:sldId id="478" r:id="rId39"/>
    <p:sldId id="479" r:id="rId40"/>
    <p:sldId id="480" r:id="rId41"/>
    <p:sldId id="481" r:id="rId42"/>
    <p:sldId id="482" r:id="rId43"/>
    <p:sldId id="483" r:id="rId44"/>
    <p:sldId id="605" r:id="rId45"/>
    <p:sldId id="606" r:id="rId46"/>
    <p:sldId id="484" r:id="rId47"/>
    <p:sldId id="485" r:id="rId48"/>
    <p:sldId id="486" r:id="rId49"/>
    <p:sldId id="487" r:id="rId50"/>
    <p:sldId id="488" r:id="rId51"/>
    <p:sldId id="615" r:id="rId52"/>
    <p:sldId id="616" r:id="rId53"/>
    <p:sldId id="617" r:id="rId54"/>
    <p:sldId id="489" r:id="rId55"/>
    <p:sldId id="574" r:id="rId56"/>
    <p:sldId id="490" r:id="rId57"/>
    <p:sldId id="609" r:id="rId58"/>
    <p:sldId id="608" r:id="rId59"/>
    <p:sldId id="491" r:id="rId60"/>
    <p:sldId id="492" r:id="rId61"/>
    <p:sldId id="494" r:id="rId62"/>
    <p:sldId id="493" r:id="rId63"/>
    <p:sldId id="495" r:id="rId64"/>
    <p:sldId id="496" r:id="rId65"/>
    <p:sldId id="497" r:id="rId66"/>
    <p:sldId id="498" r:id="rId67"/>
    <p:sldId id="499" r:id="rId68"/>
    <p:sldId id="501" r:id="rId69"/>
    <p:sldId id="502" r:id="rId70"/>
    <p:sldId id="503" r:id="rId71"/>
    <p:sldId id="504" r:id="rId72"/>
    <p:sldId id="505" r:id="rId73"/>
    <p:sldId id="506" r:id="rId74"/>
    <p:sldId id="507" r:id="rId75"/>
    <p:sldId id="508" r:id="rId76"/>
    <p:sldId id="509" r:id="rId77"/>
    <p:sldId id="510" r:id="rId78"/>
    <p:sldId id="575" r:id="rId79"/>
    <p:sldId id="511" r:id="rId80"/>
    <p:sldId id="512" r:id="rId81"/>
    <p:sldId id="513" r:id="rId82"/>
    <p:sldId id="518" r:id="rId83"/>
    <p:sldId id="519" r:id="rId84"/>
    <p:sldId id="520" r:id="rId85"/>
    <p:sldId id="521" r:id="rId86"/>
    <p:sldId id="522" r:id="rId87"/>
    <p:sldId id="523" r:id="rId88"/>
    <p:sldId id="524" r:id="rId89"/>
    <p:sldId id="525" r:id="rId90"/>
    <p:sldId id="526" r:id="rId91"/>
    <p:sldId id="527" r:id="rId92"/>
    <p:sldId id="528" r:id="rId93"/>
    <p:sldId id="529" r:id="rId94"/>
    <p:sldId id="530" r:id="rId95"/>
    <p:sldId id="600" r:id="rId96"/>
    <p:sldId id="601" r:id="rId97"/>
    <p:sldId id="564" r:id="rId98"/>
    <p:sldId id="563" r:id="rId99"/>
    <p:sldId id="531" r:id="rId100"/>
    <p:sldId id="565" r:id="rId101"/>
    <p:sldId id="532" r:id="rId102"/>
    <p:sldId id="533" r:id="rId103"/>
    <p:sldId id="534" r:id="rId104"/>
    <p:sldId id="566" r:id="rId105"/>
    <p:sldId id="535" r:id="rId106"/>
    <p:sldId id="581" r:id="rId107"/>
    <p:sldId id="582" r:id="rId108"/>
    <p:sldId id="585" r:id="rId109"/>
    <p:sldId id="584" r:id="rId110"/>
    <p:sldId id="586" r:id="rId111"/>
    <p:sldId id="567" r:id="rId112"/>
    <p:sldId id="580" r:id="rId113"/>
    <p:sldId id="537" r:id="rId114"/>
    <p:sldId id="568" r:id="rId115"/>
    <p:sldId id="538" r:id="rId116"/>
    <p:sldId id="587" r:id="rId117"/>
    <p:sldId id="589" r:id="rId118"/>
    <p:sldId id="590" r:id="rId119"/>
    <p:sldId id="591" r:id="rId120"/>
    <p:sldId id="592" r:id="rId121"/>
    <p:sldId id="593" r:id="rId122"/>
    <p:sldId id="588" r:id="rId123"/>
    <p:sldId id="594" r:id="rId124"/>
    <p:sldId id="595" r:id="rId125"/>
    <p:sldId id="597" r:id="rId126"/>
    <p:sldId id="599" r:id="rId127"/>
    <p:sldId id="602" r:id="rId128"/>
    <p:sldId id="603" r:id="rId129"/>
    <p:sldId id="540" r:id="rId130"/>
    <p:sldId id="539" r:id="rId131"/>
    <p:sldId id="569" r:id="rId132"/>
    <p:sldId id="542" r:id="rId133"/>
    <p:sldId id="543" r:id="rId134"/>
    <p:sldId id="544" r:id="rId135"/>
    <p:sldId id="610" r:id="rId136"/>
    <p:sldId id="545" r:id="rId137"/>
    <p:sldId id="546" r:id="rId138"/>
    <p:sldId id="547" r:id="rId139"/>
    <p:sldId id="549" r:id="rId140"/>
    <p:sldId id="618" r:id="rId141"/>
    <p:sldId id="619" r:id="rId142"/>
    <p:sldId id="570" r:id="rId143"/>
    <p:sldId id="611" r:id="rId144"/>
    <p:sldId id="613" r:id="rId145"/>
    <p:sldId id="550" r:id="rId146"/>
    <p:sldId id="571" r:id="rId147"/>
    <p:sldId id="614" r:id="rId148"/>
    <p:sldId id="551" r:id="rId149"/>
    <p:sldId id="572" r:id="rId150"/>
    <p:sldId id="552" r:id="rId151"/>
    <p:sldId id="553" r:id="rId152"/>
    <p:sldId id="554" r:id="rId153"/>
    <p:sldId id="555" r:id="rId154"/>
    <p:sldId id="556" r:id="rId155"/>
    <p:sldId id="557" r:id="rId156"/>
    <p:sldId id="558" r:id="rId157"/>
    <p:sldId id="559" r:id="rId158"/>
    <p:sldId id="561" r:id="rId15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9900"/>
    <a:srgbClr val="CC0000"/>
    <a:srgbClr val="8A0000"/>
    <a:srgbClr val="AB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362" autoAdjust="0"/>
  </p:normalViewPr>
  <p:slideViewPr>
    <p:cSldViewPr>
      <p:cViewPr varScale="1">
        <p:scale>
          <a:sx n="63" d="100"/>
          <a:sy n="63" d="100"/>
        </p:scale>
        <p:origin x="13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5A01F-5285-4874-840D-7679ECC0E90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9C3D618E-CE99-4760-9EA6-CE44436D1973}">
      <dgm:prSet custT="1"/>
      <dgm:spPr/>
      <dgm:t>
        <a:bodyPr/>
        <a:lstStyle/>
        <a:p>
          <a:pPr rtl="0"/>
          <a:r>
            <a:rPr lang="zh-CN" sz="2400" b="1" dirty="0"/>
            <a:t>理解</a:t>
          </a:r>
          <a:endParaRPr lang="en-US" sz="2400" b="1" dirty="0"/>
        </a:p>
      </dgm:t>
    </dgm:pt>
    <dgm:pt modelId="{1A6F50F3-F80D-45C2-B63A-D4F0A5F0A335}" type="parTrans" cxnId="{3C7842EE-5774-4639-8D01-982558110BD0}">
      <dgm:prSet/>
      <dgm:spPr/>
      <dgm:t>
        <a:bodyPr/>
        <a:lstStyle/>
        <a:p>
          <a:endParaRPr lang="zh-CN" altLang="en-US" sz="2400"/>
        </a:p>
      </dgm:t>
    </dgm:pt>
    <dgm:pt modelId="{8D5AF6C9-BC18-48BE-802A-03E5F2EBDD3C}" type="sibTrans" cxnId="{3C7842EE-5774-4639-8D01-982558110BD0}">
      <dgm:prSet/>
      <dgm:spPr/>
      <dgm:t>
        <a:bodyPr/>
        <a:lstStyle/>
        <a:p>
          <a:endParaRPr lang="zh-CN" altLang="en-US" sz="2400"/>
        </a:p>
      </dgm:t>
    </dgm:pt>
    <dgm:pt modelId="{59CEBB36-48D2-4AC4-8E0F-995891898AB0}">
      <dgm:prSet custT="1"/>
      <dgm:spPr/>
      <dgm:t>
        <a:bodyPr/>
        <a:lstStyle/>
        <a:p>
          <a:pPr rtl="0"/>
          <a:r>
            <a:rPr lang="zh-CN" altLang="en-US" sz="2400" dirty="0"/>
            <a:t>概率分布的基础知识</a:t>
          </a:r>
          <a:r>
            <a:rPr lang="zh-CN" sz="2400" dirty="0"/>
            <a:t>；</a:t>
          </a:r>
          <a:endParaRPr lang="zh-CN" altLang="en-US" sz="2400" dirty="0"/>
        </a:p>
      </dgm:t>
    </dgm:pt>
    <dgm:pt modelId="{C844B5C7-2BCD-494D-8385-AC3D54EB5B1B}" type="parTrans" cxnId="{B2DB25A2-7E06-4554-A92A-D7227A43233F}">
      <dgm:prSet/>
      <dgm:spPr/>
      <dgm:t>
        <a:bodyPr/>
        <a:lstStyle/>
        <a:p>
          <a:endParaRPr lang="zh-CN" altLang="en-US" sz="2400"/>
        </a:p>
      </dgm:t>
    </dgm:pt>
    <dgm:pt modelId="{8A067D31-CE77-4E1C-BC94-B9BF5D4F647D}" type="sibTrans" cxnId="{B2DB25A2-7E06-4554-A92A-D7227A43233F}">
      <dgm:prSet/>
      <dgm:spPr/>
      <dgm:t>
        <a:bodyPr/>
        <a:lstStyle/>
        <a:p>
          <a:endParaRPr lang="zh-CN" altLang="en-US" sz="2400"/>
        </a:p>
      </dgm:t>
    </dgm:pt>
    <dgm:pt modelId="{564CF92F-9670-49E6-B11B-0358CF475437}">
      <dgm:prSet custT="1"/>
      <dgm:spPr/>
      <dgm:t>
        <a:bodyPr/>
        <a:lstStyle/>
        <a:p>
          <a:pPr rtl="0"/>
          <a:r>
            <a:rPr lang="zh-CN" sz="2400" b="1" dirty="0"/>
            <a:t>掌握</a:t>
          </a:r>
          <a:endParaRPr lang="en-US" sz="2400" b="1" dirty="0"/>
        </a:p>
      </dgm:t>
    </dgm:pt>
    <dgm:pt modelId="{99268D6D-4546-4CF6-8C58-F624B7C3BDBF}" type="parTrans" cxnId="{8FD010BA-914B-4286-BB1C-D9D6960F8F86}">
      <dgm:prSet/>
      <dgm:spPr/>
      <dgm:t>
        <a:bodyPr/>
        <a:lstStyle/>
        <a:p>
          <a:endParaRPr lang="zh-CN" altLang="en-US" sz="2400"/>
        </a:p>
      </dgm:t>
    </dgm:pt>
    <dgm:pt modelId="{93BDCEED-FC65-405D-AB71-448EFC026563}" type="sibTrans" cxnId="{8FD010BA-914B-4286-BB1C-D9D6960F8F86}">
      <dgm:prSet/>
      <dgm:spPr/>
      <dgm:t>
        <a:bodyPr/>
        <a:lstStyle/>
        <a:p>
          <a:endParaRPr lang="zh-CN" altLang="en-US" sz="2400"/>
        </a:p>
      </dgm:t>
    </dgm:pt>
    <dgm:pt modelId="{0EC66493-8A93-4CD7-9CDB-63B79B6037E7}">
      <dgm:prSet custT="1"/>
      <dgm:spPr/>
      <dgm:t>
        <a:bodyPr/>
        <a:lstStyle/>
        <a:p>
          <a:pPr rtl="0"/>
          <a:r>
            <a:rPr lang="zh-CN" altLang="en-US" sz="2400" dirty="0"/>
            <a:t>参数估计和假设检验、基本分析方法与元分析法</a:t>
          </a:r>
          <a:r>
            <a:rPr lang="zh-CN" sz="2400" dirty="0"/>
            <a:t>；</a:t>
          </a:r>
          <a:endParaRPr lang="zh-CN" altLang="en-US" sz="2400" dirty="0"/>
        </a:p>
      </dgm:t>
    </dgm:pt>
    <dgm:pt modelId="{0EF15104-164D-46FC-8EE4-C704F79F5186}" type="parTrans" cxnId="{C33A9E9C-1B1F-4F16-93F3-4C6D9A779CBA}">
      <dgm:prSet/>
      <dgm:spPr/>
      <dgm:t>
        <a:bodyPr/>
        <a:lstStyle/>
        <a:p>
          <a:endParaRPr lang="zh-CN" altLang="en-US" sz="2400"/>
        </a:p>
      </dgm:t>
    </dgm:pt>
    <dgm:pt modelId="{81A2A5E6-1EA5-47B1-8B2B-9967238361F5}" type="sibTrans" cxnId="{C33A9E9C-1B1F-4F16-93F3-4C6D9A779CBA}">
      <dgm:prSet/>
      <dgm:spPr/>
      <dgm:t>
        <a:bodyPr/>
        <a:lstStyle/>
        <a:p>
          <a:endParaRPr lang="zh-CN" altLang="en-US" sz="2400"/>
        </a:p>
      </dgm:t>
    </dgm:pt>
    <dgm:pt modelId="{40934C1D-79FC-43FD-9929-D52E795149E1}">
      <dgm:prSet custT="1"/>
      <dgm:spPr/>
      <dgm:t>
        <a:bodyPr/>
        <a:lstStyle/>
        <a:p>
          <a:pPr rtl="0"/>
          <a:r>
            <a:rPr lang="zh-CN" sz="2400" b="1" dirty="0"/>
            <a:t>熟练掌握</a:t>
          </a:r>
          <a:endParaRPr lang="en-US" sz="2400" b="1" dirty="0"/>
        </a:p>
      </dgm:t>
    </dgm:pt>
    <dgm:pt modelId="{7183D93B-0AC3-43C3-9EEA-3A68CB1BA56F}" type="parTrans" cxnId="{8E71F1AA-C7FE-4282-B057-78803265CF8D}">
      <dgm:prSet/>
      <dgm:spPr/>
      <dgm:t>
        <a:bodyPr/>
        <a:lstStyle/>
        <a:p>
          <a:endParaRPr lang="zh-CN" altLang="en-US" sz="2400"/>
        </a:p>
      </dgm:t>
    </dgm:pt>
    <dgm:pt modelId="{CBB373A0-788C-494D-9A2A-3B3019F80C67}" type="sibTrans" cxnId="{8E71F1AA-C7FE-4282-B057-78803265CF8D}">
      <dgm:prSet/>
      <dgm:spPr/>
      <dgm:t>
        <a:bodyPr/>
        <a:lstStyle/>
        <a:p>
          <a:endParaRPr lang="zh-CN" altLang="en-US" sz="2400"/>
        </a:p>
      </dgm:t>
    </dgm:pt>
    <dgm:pt modelId="{1B793A6B-70B8-4745-9E6F-C6F193220EC3}">
      <dgm:prSet custT="1"/>
      <dgm:spPr/>
      <dgm:t>
        <a:bodyPr/>
        <a:lstStyle/>
        <a:p>
          <a:pPr rtl="0"/>
          <a:r>
            <a:rPr lang="zh-CN" altLang="en-US" sz="2400"/>
            <a:t>读者自己所在专业领域中常用的数据统计分析方法、技术与工具</a:t>
          </a:r>
          <a:r>
            <a:rPr lang="zh-CN" sz="2400"/>
            <a:t>。</a:t>
          </a:r>
          <a:endParaRPr lang="zh-CN" altLang="en-US" sz="2400" dirty="0"/>
        </a:p>
      </dgm:t>
    </dgm:pt>
    <dgm:pt modelId="{05A79AF8-1F43-436A-B019-32DA06A1C3E9}" type="parTrans" cxnId="{D6199921-B3CD-4391-993C-52155FC0CDB3}">
      <dgm:prSet/>
      <dgm:spPr/>
      <dgm:t>
        <a:bodyPr/>
        <a:lstStyle/>
        <a:p>
          <a:endParaRPr lang="zh-CN" altLang="en-US" sz="2400"/>
        </a:p>
      </dgm:t>
    </dgm:pt>
    <dgm:pt modelId="{328D6BB8-0996-44F2-9B00-3779773DDE3F}" type="sibTrans" cxnId="{D6199921-B3CD-4391-993C-52155FC0CDB3}">
      <dgm:prSet/>
      <dgm:spPr/>
      <dgm:t>
        <a:bodyPr/>
        <a:lstStyle/>
        <a:p>
          <a:endParaRPr lang="zh-CN" altLang="en-US" sz="2400"/>
        </a:p>
      </dgm:t>
    </dgm:pt>
    <dgm:pt modelId="{F5AFE1E6-2A5E-43B9-9D7D-7B10027EB7E6}" type="pres">
      <dgm:prSet presAssocID="{AE55A01F-5285-4874-840D-7679ECC0E90B}" presName="linear" presStyleCnt="0">
        <dgm:presLayoutVars>
          <dgm:animLvl val="lvl"/>
          <dgm:resizeHandles val="exact"/>
        </dgm:presLayoutVars>
      </dgm:prSet>
      <dgm:spPr/>
      <dgm:t>
        <a:bodyPr/>
        <a:lstStyle/>
        <a:p>
          <a:endParaRPr lang="zh-CN" altLang="en-US"/>
        </a:p>
      </dgm:t>
    </dgm:pt>
    <dgm:pt modelId="{ED522546-F149-4510-974F-08DB17FCC8A9}" type="pres">
      <dgm:prSet presAssocID="{9C3D618E-CE99-4760-9EA6-CE44436D1973}" presName="parentText" presStyleLbl="node1" presStyleIdx="0" presStyleCnt="3">
        <dgm:presLayoutVars>
          <dgm:chMax val="0"/>
          <dgm:bulletEnabled val="1"/>
        </dgm:presLayoutVars>
      </dgm:prSet>
      <dgm:spPr/>
      <dgm:t>
        <a:bodyPr/>
        <a:lstStyle/>
        <a:p>
          <a:endParaRPr lang="zh-CN" altLang="en-US"/>
        </a:p>
      </dgm:t>
    </dgm:pt>
    <dgm:pt modelId="{F7C697E2-7796-4C1F-BC5D-90B1CBDA9A0C}" type="pres">
      <dgm:prSet presAssocID="{9C3D618E-CE99-4760-9EA6-CE44436D1973}" presName="childText" presStyleLbl="revTx" presStyleIdx="0" presStyleCnt="3">
        <dgm:presLayoutVars>
          <dgm:bulletEnabled val="1"/>
        </dgm:presLayoutVars>
      </dgm:prSet>
      <dgm:spPr/>
      <dgm:t>
        <a:bodyPr/>
        <a:lstStyle/>
        <a:p>
          <a:endParaRPr lang="zh-CN" altLang="en-US"/>
        </a:p>
      </dgm:t>
    </dgm:pt>
    <dgm:pt modelId="{F7FE33C9-27A2-40AE-983D-1A737962323D}" type="pres">
      <dgm:prSet presAssocID="{564CF92F-9670-49E6-B11B-0358CF475437}" presName="parentText" presStyleLbl="node1" presStyleIdx="1" presStyleCnt="3">
        <dgm:presLayoutVars>
          <dgm:chMax val="0"/>
          <dgm:bulletEnabled val="1"/>
        </dgm:presLayoutVars>
      </dgm:prSet>
      <dgm:spPr/>
      <dgm:t>
        <a:bodyPr/>
        <a:lstStyle/>
        <a:p>
          <a:endParaRPr lang="zh-CN" altLang="en-US"/>
        </a:p>
      </dgm:t>
    </dgm:pt>
    <dgm:pt modelId="{2E07BBD1-BE79-41C1-90DE-F62D2149011B}" type="pres">
      <dgm:prSet presAssocID="{564CF92F-9670-49E6-B11B-0358CF475437}" presName="childText" presStyleLbl="revTx" presStyleIdx="1" presStyleCnt="3">
        <dgm:presLayoutVars>
          <dgm:bulletEnabled val="1"/>
        </dgm:presLayoutVars>
      </dgm:prSet>
      <dgm:spPr/>
      <dgm:t>
        <a:bodyPr/>
        <a:lstStyle/>
        <a:p>
          <a:endParaRPr lang="zh-CN" altLang="en-US"/>
        </a:p>
      </dgm:t>
    </dgm:pt>
    <dgm:pt modelId="{7CC5F4B7-B404-46DF-AF68-2FC1BC2E2013}" type="pres">
      <dgm:prSet presAssocID="{40934C1D-79FC-43FD-9929-D52E795149E1}" presName="parentText" presStyleLbl="node1" presStyleIdx="2" presStyleCnt="3">
        <dgm:presLayoutVars>
          <dgm:chMax val="0"/>
          <dgm:bulletEnabled val="1"/>
        </dgm:presLayoutVars>
      </dgm:prSet>
      <dgm:spPr/>
      <dgm:t>
        <a:bodyPr/>
        <a:lstStyle/>
        <a:p>
          <a:endParaRPr lang="zh-CN" altLang="en-US"/>
        </a:p>
      </dgm:t>
    </dgm:pt>
    <dgm:pt modelId="{C0C81C21-93F1-4E85-8498-0B16544BEFAB}" type="pres">
      <dgm:prSet presAssocID="{40934C1D-79FC-43FD-9929-D52E795149E1}" presName="childText" presStyleLbl="revTx" presStyleIdx="2" presStyleCnt="3">
        <dgm:presLayoutVars>
          <dgm:bulletEnabled val="1"/>
        </dgm:presLayoutVars>
      </dgm:prSet>
      <dgm:spPr/>
      <dgm:t>
        <a:bodyPr/>
        <a:lstStyle/>
        <a:p>
          <a:endParaRPr lang="zh-CN" altLang="en-US"/>
        </a:p>
      </dgm:t>
    </dgm:pt>
  </dgm:ptLst>
  <dgm:cxnLst>
    <dgm:cxn modelId="{988A8AA8-4B07-4A94-8B5E-D7A853141193}" type="presOf" srcId="{AE55A01F-5285-4874-840D-7679ECC0E90B}" destId="{F5AFE1E6-2A5E-43B9-9D7D-7B10027EB7E6}" srcOrd="0" destOrd="0" presId="urn:microsoft.com/office/officeart/2005/8/layout/vList2"/>
    <dgm:cxn modelId="{88FC51F7-8734-4AD4-A1C6-E435A99AF2E5}" type="presOf" srcId="{0EC66493-8A93-4CD7-9CDB-63B79B6037E7}" destId="{2E07BBD1-BE79-41C1-90DE-F62D2149011B}" srcOrd="0" destOrd="0" presId="urn:microsoft.com/office/officeart/2005/8/layout/vList2"/>
    <dgm:cxn modelId="{D6199921-B3CD-4391-993C-52155FC0CDB3}" srcId="{40934C1D-79FC-43FD-9929-D52E795149E1}" destId="{1B793A6B-70B8-4745-9E6F-C6F193220EC3}" srcOrd="0" destOrd="0" parTransId="{05A79AF8-1F43-436A-B019-32DA06A1C3E9}" sibTransId="{328D6BB8-0996-44F2-9B00-3779773DDE3F}"/>
    <dgm:cxn modelId="{81ACE4D0-E3AF-4CE7-BB8C-4759B4A46D53}" type="presOf" srcId="{40934C1D-79FC-43FD-9929-D52E795149E1}" destId="{7CC5F4B7-B404-46DF-AF68-2FC1BC2E2013}" srcOrd="0" destOrd="0" presId="urn:microsoft.com/office/officeart/2005/8/layout/vList2"/>
    <dgm:cxn modelId="{B2DB25A2-7E06-4554-A92A-D7227A43233F}" srcId="{9C3D618E-CE99-4760-9EA6-CE44436D1973}" destId="{59CEBB36-48D2-4AC4-8E0F-995891898AB0}" srcOrd="0" destOrd="0" parTransId="{C844B5C7-2BCD-494D-8385-AC3D54EB5B1B}" sibTransId="{8A067D31-CE77-4E1C-BC94-B9BF5D4F647D}"/>
    <dgm:cxn modelId="{8FD010BA-914B-4286-BB1C-D9D6960F8F86}" srcId="{AE55A01F-5285-4874-840D-7679ECC0E90B}" destId="{564CF92F-9670-49E6-B11B-0358CF475437}" srcOrd="1" destOrd="0" parTransId="{99268D6D-4546-4CF6-8C58-F624B7C3BDBF}" sibTransId="{93BDCEED-FC65-405D-AB71-448EFC026563}"/>
    <dgm:cxn modelId="{DBCC3D00-053E-42F5-86A8-C50E389B6D68}" type="presOf" srcId="{9C3D618E-CE99-4760-9EA6-CE44436D1973}" destId="{ED522546-F149-4510-974F-08DB17FCC8A9}" srcOrd="0" destOrd="0" presId="urn:microsoft.com/office/officeart/2005/8/layout/vList2"/>
    <dgm:cxn modelId="{C33A9E9C-1B1F-4F16-93F3-4C6D9A779CBA}" srcId="{564CF92F-9670-49E6-B11B-0358CF475437}" destId="{0EC66493-8A93-4CD7-9CDB-63B79B6037E7}" srcOrd="0" destOrd="0" parTransId="{0EF15104-164D-46FC-8EE4-C704F79F5186}" sibTransId="{81A2A5E6-1EA5-47B1-8B2B-9967238361F5}"/>
    <dgm:cxn modelId="{3C7842EE-5774-4639-8D01-982558110BD0}" srcId="{AE55A01F-5285-4874-840D-7679ECC0E90B}" destId="{9C3D618E-CE99-4760-9EA6-CE44436D1973}" srcOrd="0" destOrd="0" parTransId="{1A6F50F3-F80D-45C2-B63A-D4F0A5F0A335}" sibTransId="{8D5AF6C9-BC18-48BE-802A-03E5F2EBDD3C}"/>
    <dgm:cxn modelId="{5A730B0A-9718-45C5-82CF-EDEA6D4C2BE9}" type="presOf" srcId="{564CF92F-9670-49E6-B11B-0358CF475437}" destId="{F7FE33C9-27A2-40AE-983D-1A737962323D}" srcOrd="0" destOrd="0" presId="urn:microsoft.com/office/officeart/2005/8/layout/vList2"/>
    <dgm:cxn modelId="{800FA3CA-822A-48D8-A78B-14C9742FB249}" type="presOf" srcId="{1B793A6B-70B8-4745-9E6F-C6F193220EC3}" destId="{C0C81C21-93F1-4E85-8498-0B16544BEFAB}" srcOrd="0" destOrd="0" presId="urn:microsoft.com/office/officeart/2005/8/layout/vList2"/>
    <dgm:cxn modelId="{8E71F1AA-C7FE-4282-B057-78803265CF8D}" srcId="{AE55A01F-5285-4874-840D-7679ECC0E90B}" destId="{40934C1D-79FC-43FD-9929-D52E795149E1}" srcOrd="2" destOrd="0" parTransId="{7183D93B-0AC3-43C3-9EEA-3A68CB1BA56F}" sibTransId="{CBB373A0-788C-494D-9A2A-3B3019F80C67}"/>
    <dgm:cxn modelId="{671D1AF3-733A-46BD-92A4-6D37206A5827}" type="presOf" srcId="{59CEBB36-48D2-4AC4-8E0F-995891898AB0}" destId="{F7C697E2-7796-4C1F-BC5D-90B1CBDA9A0C}" srcOrd="0" destOrd="0" presId="urn:microsoft.com/office/officeart/2005/8/layout/vList2"/>
    <dgm:cxn modelId="{A7FE3EDC-05CD-4DCF-8867-C83E81F6818E}" type="presParOf" srcId="{F5AFE1E6-2A5E-43B9-9D7D-7B10027EB7E6}" destId="{ED522546-F149-4510-974F-08DB17FCC8A9}" srcOrd="0" destOrd="0" presId="urn:microsoft.com/office/officeart/2005/8/layout/vList2"/>
    <dgm:cxn modelId="{4E7EA452-49AD-40D5-A6EE-1519779E3EF5}" type="presParOf" srcId="{F5AFE1E6-2A5E-43B9-9D7D-7B10027EB7E6}" destId="{F7C697E2-7796-4C1F-BC5D-90B1CBDA9A0C}" srcOrd="1" destOrd="0" presId="urn:microsoft.com/office/officeart/2005/8/layout/vList2"/>
    <dgm:cxn modelId="{CFB11D82-3E4E-4A27-AC7D-FBABBA655D80}" type="presParOf" srcId="{F5AFE1E6-2A5E-43B9-9D7D-7B10027EB7E6}" destId="{F7FE33C9-27A2-40AE-983D-1A737962323D}" srcOrd="2" destOrd="0" presId="urn:microsoft.com/office/officeart/2005/8/layout/vList2"/>
    <dgm:cxn modelId="{2C596446-45E8-42D0-A41C-AFE3CB0315DD}" type="presParOf" srcId="{F5AFE1E6-2A5E-43B9-9D7D-7B10027EB7E6}" destId="{2E07BBD1-BE79-41C1-90DE-F62D2149011B}" srcOrd="3" destOrd="0" presId="urn:microsoft.com/office/officeart/2005/8/layout/vList2"/>
    <dgm:cxn modelId="{D108846E-1688-42F4-AF86-D5E8BC2D026A}" type="presParOf" srcId="{F5AFE1E6-2A5E-43B9-9D7D-7B10027EB7E6}" destId="{7CC5F4B7-B404-46DF-AF68-2FC1BC2E2013}" srcOrd="4" destOrd="0" presId="urn:microsoft.com/office/officeart/2005/8/layout/vList2"/>
    <dgm:cxn modelId="{D34358CB-5FD9-409B-AF0B-9E95B3388594}" type="presParOf" srcId="{F5AFE1E6-2A5E-43B9-9D7D-7B10027EB7E6}" destId="{C0C81C21-93F1-4E85-8498-0B16544BEFA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7478A6-3F83-4674-8545-E0C80162DE92}"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6FBD78C4-C0F3-4FEB-BCFB-1D667A37448B}">
      <dgm:prSet/>
      <dgm:spPr/>
      <dgm:t>
        <a:bodyPr/>
        <a:lstStyle/>
        <a:p>
          <a:pPr rtl="0"/>
          <a:r>
            <a:rPr lang="zh-CN" b="1" dirty="0"/>
            <a:t>一元线性回归分析</a:t>
          </a:r>
        </a:p>
      </dgm:t>
    </dgm:pt>
    <dgm:pt modelId="{CE80FA17-4A8B-4095-B1A0-E00A9505D1A3}" type="parTrans" cxnId="{6348EA4C-DF8F-4382-AFD0-8AE664D152F7}">
      <dgm:prSet/>
      <dgm:spPr/>
      <dgm:t>
        <a:bodyPr/>
        <a:lstStyle/>
        <a:p>
          <a:endParaRPr lang="zh-CN" altLang="en-US"/>
        </a:p>
      </dgm:t>
    </dgm:pt>
    <dgm:pt modelId="{A8704692-D35E-4B15-99C1-02D7EFAA9CB1}" type="sibTrans" cxnId="{6348EA4C-DF8F-4382-AFD0-8AE664D152F7}">
      <dgm:prSet/>
      <dgm:spPr/>
      <dgm:t>
        <a:bodyPr/>
        <a:lstStyle/>
        <a:p>
          <a:endParaRPr lang="zh-CN" altLang="en-US"/>
        </a:p>
      </dgm:t>
    </dgm:pt>
    <dgm:pt modelId="{220F9397-2091-4AA7-BB3F-30C9A9CD7F4F}">
      <dgm:prSet custT="1"/>
      <dgm:spPr/>
      <dgm:t>
        <a:bodyPr/>
        <a:lstStyle/>
        <a:p>
          <a:pPr rtl="0"/>
          <a:r>
            <a:rPr lang="en-US" sz="2200" b="1" dirty="0"/>
            <a:t>y = </a:t>
          </a:r>
          <a:r>
            <a:rPr lang="en-US" sz="2200" b="1" dirty="0">
              <a:solidFill>
                <a:srgbClr val="FF0000"/>
              </a:solidFill>
            </a:rPr>
            <a:t>β</a:t>
          </a:r>
          <a:r>
            <a:rPr lang="en-US" altLang="en-US" sz="2000" b="1" baseline="-25000" dirty="0">
              <a:solidFill>
                <a:srgbClr val="FF0000"/>
              </a:solidFill>
              <a:latin typeface="+mn-lt"/>
              <a:ea typeface="+mn-ea"/>
            </a:rPr>
            <a:t>0</a:t>
          </a:r>
          <a:r>
            <a:rPr lang="en-US" sz="2200" b="1" dirty="0"/>
            <a:t> + </a:t>
          </a:r>
          <a:r>
            <a:rPr lang="en-US" sz="2200" b="1" dirty="0">
              <a:solidFill>
                <a:srgbClr val="FF0000"/>
              </a:solidFill>
            </a:rPr>
            <a:t>β</a:t>
          </a:r>
          <a:r>
            <a:rPr lang="en-US" altLang="en-US" sz="2000" b="1" baseline="-25000" dirty="0">
              <a:solidFill>
                <a:srgbClr val="FF0000"/>
              </a:solidFill>
              <a:latin typeface="+mn-lt"/>
              <a:ea typeface="+mn-ea"/>
            </a:rPr>
            <a:t>1</a:t>
          </a:r>
          <a:r>
            <a:rPr lang="en-US" sz="2200" b="1" dirty="0"/>
            <a:t>x + </a:t>
          </a:r>
          <a:r>
            <a:rPr lang="en-US" sz="2200" b="1" dirty="0">
              <a:solidFill>
                <a:srgbClr val="FF0000"/>
              </a:solidFill>
            </a:rPr>
            <a:t>ε</a:t>
          </a:r>
          <a:endParaRPr lang="zh-CN" sz="2200" dirty="0">
            <a:solidFill>
              <a:srgbClr val="FF0000"/>
            </a:solidFill>
          </a:endParaRPr>
        </a:p>
      </dgm:t>
    </dgm:pt>
    <dgm:pt modelId="{598A46F1-1B80-41F2-9734-12DF667840A0}" type="parTrans" cxnId="{571AC1EF-6F5E-4098-ADE7-513519CF1410}">
      <dgm:prSet/>
      <dgm:spPr/>
      <dgm:t>
        <a:bodyPr/>
        <a:lstStyle/>
        <a:p>
          <a:endParaRPr lang="zh-CN" altLang="en-US"/>
        </a:p>
      </dgm:t>
    </dgm:pt>
    <dgm:pt modelId="{C1B5E859-C7FA-44B1-ACE2-4628988CA6CE}" type="sibTrans" cxnId="{571AC1EF-6F5E-4098-ADE7-513519CF1410}">
      <dgm:prSet/>
      <dgm:spPr/>
      <dgm:t>
        <a:bodyPr/>
        <a:lstStyle/>
        <a:p>
          <a:endParaRPr lang="zh-CN" altLang="en-US"/>
        </a:p>
      </dgm:t>
    </dgm:pt>
    <dgm:pt modelId="{E547FBBD-032B-4AE6-A078-908F64A39847}">
      <dgm:prSet/>
      <dgm:spPr/>
      <dgm:t>
        <a:bodyPr/>
        <a:lstStyle/>
        <a:p>
          <a:pPr rtl="0"/>
          <a:r>
            <a:rPr lang="zh-CN" sz="2200" b="1" dirty="0"/>
            <a:t>模型的含义为：</a:t>
          </a:r>
          <a:r>
            <a:rPr lang="en-US" sz="2200" b="1" dirty="0"/>
            <a:t>y</a:t>
          </a:r>
          <a:r>
            <a:rPr lang="zh-CN" sz="2200" b="1" dirty="0"/>
            <a:t>是</a:t>
          </a:r>
          <a:r>
            <a:rPr lang="en-US" sz="2200" b="1" dirty="0"/>
            <a:t>x</a:t>
          </a:r>
          <a:r>
            <a:rPr lang="zh-CN" sz="2200" b="1" dirty="0"/>
            <a:t>的</a:t>
          </a:r>
          <a:r>
            <a:rPr lang="zh-CN" sz="2200" b="1" dirty="0">
              <a:solidFill>
                <a:srgbClr val="FF0000"/>
              </a:solidFill>
            </a:rPr>
            <a:t>线性函数</a:t>
          </a:r>
          <a:r>
            <a:rPr lang="en-US" sz="2200" b="1" dirty="0">
              <a:solidFill>
                <a:srgbClr val="FF0000"/>
              </a:solidFill>
            </a:rPr>
            <a:t>(</a:t>
          </a:r>
          <a:r>
            <a:rPr lang="zh-CN" sz="2200" b="1" dirty="0">
              <a:solidFill>
                <a:srgbClr val="FF0000"/>
              </a:solidFill>
            </a:rPr>
            <a:t>部分</a:t>
          </a:r>
          <a:r>
            <a:rPr lang="en-US" sz="2200" b="1" dirty="0">
              <a:solidFill>
                <a:srgbClr val="FF0000"/>
              </a:solidFill>
            </a:rPr>
            <a:t>)</a:t>
          </a:r>
          <a:r>
            <a:rPr lang="en-US" altLang="zh-CN" sz="2200" b="1" dirty="0">
              <a:solidFill>
                <a:srgbClr val="FF0000"/>
              </a:solidFill>
            </a:rPr>
            <a:t>+</a:t>
          </a:r>
          <a:r>
            <a:rPr lang="zh-CN" sz="2200" b="1" dirty="0">
              <a:solidFill>
                <a:srgbClr val="FF0000"/>
              </a:solidFill>
            </a:rPr>
            <a:t>误差项</a:t>
          </a:r>
          <a:r>
            <a:rPr lang="en-US" sz="2200" b="1" dirty="0">
              <a:solidFill>
                <a:srgbClr val="FF0000"/>
              </a:solidFill>
            </a:rPr>
            <a:t>ε</a:t>
          </a:r>
          <a:r>
            <a:rPr lang="zh-CN" sz="2200" b="1" dirty="0"/>
            <a:t>。</a:t>
          </a:r>
          <a:endParaRPr lang="zh-CN" sz="2200" dirty="0"/>
        </a:p>
      </dgm:t>
    </dgm:pt>
    <dgm:pt modelId="{4404080F-3672-4BF2-9AA7-728004F6088A}" type="parTrans" cxnId="{918FE223-2E63-4C83-B9DD-A6D3F87EB7F4}">
      <dgm:prSet/>
      <dgm:spPr/>
      <dgm:t>
        <a:bodyPr/>
        <a:lstStyle/>
        <a:p>
          <a:endParaRPr lang="zh-CN" altLang="en-US"/>
        </a:p>
      </dgm:t>
    </dgm:pt>
    <dgm:pt modelId="{C36A203D-864E-49AB-8256-05FF674E3C56}" type="sibTrans" cxnId="{918FE223-2E63-4C83-B9DD-A6D3F87EB7F4}">
      <dgm:prSet/>
      <dgm:spPr/>
      <dgm:t>
        <a:bodyPr/>
        <a:lstStyle/>
        <a:p>
          <a:endParaRPr lang="zh-CN" altLang="en-US"/>
        </a:p>
      </dgm:t>
    </dgm:pt>
    <dgm:pt modelId="{36227EC4-EB45-4F91-B2EB-40A3135E153C}">
      <dgm:prSet custT="1"/>
      <dgm:spPr/>
      <dgm:t>
        <a:bodyPr/>
        <a:lstStyle/>
        <a:p>
          <a:pPr rtl="0"/>
          <a:r>
            <a:rPr lang="zh-CN" sz="2200" b="1" dirty="0"/>
            <a:t>误差项</a:t>
          </a:r>
          <a:r>
            <a:rPr lang="en-US" sz="2200" b="1" dirty="0">
              <a:solidFill>
                <a:srgbClr val="FF0000"/>
              </a:solidFill>
            </a:rPr>
            <a:t>ε</a:t>
          </a:r>
          <a:r>
            <a:rPr lang="zh-CN" sz="2200" b="1" dirty="0">
              <a:solidFill>
                <a:srgbClr val="FF0000"/>
              </a:solidFill>
            </a:rPr>
            <a:t>是随机变量</a:t>
          </a:r>
          <a:r>
            <a:rPr lang="zh-CN" sz="2200" b="1" dirty="0"/>
            <a:t>，反映了除 </a:t>
          </a:r>
          <a:r>
            <a:rPr lang="en-US" sz="2200" b="1" dirty="0"/>
            <a:t>x </a:t>
          </a:r>
          <a:r>
            <a:rPr lang="zh-CN" sz="2200" b="1" dirty="0"/>
            <a:t>和 </a:t>
          </a:r>
          <a:r>
            <a:rPr lang="en-US" sz="2200" b="1" dirty="0"/>
            <a:t>y </a:t>
          </a:r>
          <a:r>
            <a:rPr lang="zh-CN" sz="2200" b="1" dirty="0"/>
            <a:t>之间的线性关系之外的随机因素对</a:t>
          </a:r>
          <a:r>
            <a:rPr lang="en-US" sz="2200" b="1" dirty="0"/>
            <a:t>y</a:t>
          </a:r>
          <a:r>
            <a:rPr lang="zh-CN" sz="2200" b="1" dirty="0"/>
            <a:t>的影响。</a:t>
          </a:r>
          <a:r>
            <a:rPr lang="zh-CN" sz="2200" b="1" u="sng" dirty="0">
              <a:solidFill>
                <a:srgbClr val="FF0000"/>
              </a:solidFill>
            </a:rPr>
            <a:t>误差项</a:t>
          </a:r>
          <a:r>
            <a:rPr lang="en-US" sz="2200" b="1" u="sng" dirty="0">
              <a:solidFill>
                <a:srgbClr val="FF0000"/>
              </a:solidFill>
            </a:rPr>
            <a:t>ε</a:t>
          </a:r>
          <a:r>
            <a:rPr lang="zh-CN" sz="2200" b="1" u="sng" dirty="0">
              <a:solidFill>
                <a:srgbClr val="FF0000"/>
              </a:solidFill>
            </a:rPr>
            <a:t>是一个期望值为</a:t>
          </a:r>
          <a:r>
            <a:rPr lang="en-US" sz="2200" b="1" u="sng" dirty="0">
              <a:solidFill>
                <a:srgbClr val="FF0000"/>
              </a:solidFill>
            </a:rPr>
            <a:t>0</a:t>
          </a:r>
          <a:r>
            <a:rPr lang="zh-CN" sz="2200" b="1" u="sng" dirty="0">
              <a:solidFill>
                <a:srgbClr val="FF0000"/>
              </a:solidFill>
            </a:rPr>
            <a:t>的随机变量</a:t>
          </a:r>
          <a:r>
            <a:rPr lang="zh-CN" sz="2200" b="1" u="sng" dirty="0"/>
            <a:t>，即</a:t>
          </a:r>
          <a:r>
            <a:rPr lang="en-US" sz="2200" b="1" u="sng" dirty="0">
              <a:solidFill>
                <a:srgbClr val="FF0000"/>
              </a:solidFill>
            </a:rPr>
            <a:t>E(ε)=0</a:t>
          </a:r>
          <a:r>
            <a:rPr lang="zh-CN" sz="2200" b="1" dirty="0"/>
            <a:t>，也就是说对于一个给定的 </a:t>
          </a:r>
          <a:r>
            <a:rPr lang="en-US" sz="2200" b="1" dirty="0"/>
            <a:t>x </a:t>
          </a:r>
          <a:r>
            <a:rPr lang="zh-CN" sz="2200" b="1" dirty="0"/>
            <a:t>值，</a:t>
          </a:r>
          <a:r>
            <a:rPr lang="en-US" sz="2200" b="1" dirty="0"/>
            <a:t>y </a:t>
          </a:r>
          <a:r>
            <a:rPr lang="zh-CN" sz="2200" b="1" dirty="0"/>
            <a:t>的</a:t>
          </a:r>
          <a:r>
            <a:rPr lang="zh-CN" sz="2200" b="1" dirty="0">
              <a:solidFill>
                <a:srgbClr val="FF0000"/>
              </a:solidFill>
            </a:rPr>
            <a:t>期望值为</a:t>
          </a:r>
          <a:r>
            <a:rPr lang="en-US" sz="2200" b="1" dirty="0">
              <a:solidFill>
                <a:srgbClr val="FF0000"/>
              </a:solidFill>
            </a:rPr>
            <a:t>E ( y ) = β</a:t>
          </a:r>
          <a:r>
            <a:rPr lang="en-US" altLang="en-US" sz="2000" b="1" baseline="-25000" dirty="0">
              <a:solidFill>
                <a:srgbClr val="FF0000"/>
              </a:solidFill>
              <a:latin typeface="+mn-lt"/>
              <a:ea typeface="+mn-ea"/>
            </a:rPr>
            <a:t>0</a:t>
          </a:r>
          <a:r>
            <a:rPr lang="en-US" sz="2200" b="1" dirty="0">
              <a:solidFill>
                <a:srgbClr val="FF0000"/>
              </a:solidFill>
            </a:rPr>
            <a:t> + β</a:t>
          </a:r>
          <a:r>
            <a:rPr lang="en-US" altLang="en-US" sz="2000" b="1" baseline="-25000" dirty="0">
              <a:solidFill>
                <a:srgbClr val="FF0000"/>
              </a:solidFill>
              <a:latin typeface="+mn-lt"/>
              <a:ea typeface="+mn-ea"/>
            </a:rPr>
            <a:t>1</a:t>
          </a:r>
          <a:r>
            <a:rPr lang="en-US" sz="2200" b="1" dirty="0">
              <a:solidFill>
                <a:srgbClr val="FF0000"/>
              </a:solidFill>
            </a:rPr>
            <a:t>x</a:t>
          </a:r>
          <a:r>
            <a:rPr lang="zh-CN" sz="2200" b="1" dirty="0"/>
            <a:t>。</a:t>
          </a:r>
          <a:endParaRPr lang="zh-CN" sz="2200" dirty="0"/>
        </a:p>
      </dgm:t>
    </dgm:pt>
    <dgm:pt modelId="{68D12C10-FE56-495A-A06A-A30D2CB87717}" type="parTrans" cxnId="{A8B822F0-0391-4539-AD2C-630FFDE86757}">
      <dgm:prSet/>
      <dgm:spPr/>
      <dgm:t>
        <a:bodyPr/>
        <a:lstStyle/>
        <a:p>
          <a:endParaRPr lang="zh-CN" altLang="en-US"/>
        </a:p>
      </dgm:t>
    </dgm:pt>
    <dgm:pt modelId="{2BFE83A8-76CE-4CA3-876B-B982CAA83103}" type="sibTrans" cxnId="{A8B822F0-0391-4539-AD2C-630FFDE86757}">
      <dgm:prSet/>
      <dgm:spPr/>
      <dgm:t>
        <a:bodyPr/>
        <a:lstStyle/>
        <a:p>
          <a:endParaRPr lang="zh-CN" altLang="en-US"/>
        </a:p>
      </dgm:t>
    </dgm:pt>
    <dgm:pt modelId="{AF58E6DE-E9C1-4462-BA7A-D5B858CD02B2}">
      <dgm:prSet custT="1"/>
      <dgm:spPr/>
      <dgm:t>
        <a:bodyPr/>
        <a:lstStyle/>
        <a:p>
          <a:pPr rtl="0"/>
          <a:r>
            <a:rPr lang="en-US" sz="2200" b="1" dirty="0">
              <a:solidFill>
                <a:srgbClr val="FF0000"/>
              </a:solidFill>
            </a:rPr>
            <a:t>β</a:t>
          </a:r>
          <a:r>
            <a:rPr lang="en-US" altLang="en-US" sz="2000" b="1" baseline="-25000" dirty="0">
              <a:solidFill>
                <a:srgbClr val="FF0000"/>
              </a:solidFill>
              <a:latin typeface="+mn-lt"/>
              <a:ea typeface="+mn-ea"/>
            </a:rPr>
            <a:t>0</a:t>
          </a:r>
          <a:r>
            <a:rPr lang="zh-CN" sz="2200" b="1" dirty="0"/>
            <a:t>是回归直线在 </a:t>
          </a:r>
          <a:r>
            <a:rPr lang="en-US" sz="2200" b="1" dirty="0"/>
            <a:t>y </a:t>
          </a:r>
          <a:r>
            <a:rPr lang="zh-CN" sz="2200" b="1" dirty="0"/>
            <a:t>轴上的</a:t>
          </a:r>
          <a:r>
            <a:rPr lang="zh-CN" sz="2200" b="1" dirty="0">
              <a:solidFill>
                <a:srgbClr val="FF0000"/>
              </a:solidFill>
            </a:rPr>
            <a:t>截距</a:t>
          </a:r>
          <a:r>
            <a:rPr lang="zh-CN" sz="2200" b="1" dirty="0"/>
            <a:t>，当 </a:t>
          </a:r>
          <a:r>
            <a:rPr lang="en-US" sz="2200" b="1" dirty="0"/>
            <a:t>x=0 </a:t>
          </a:r>
          <a:r>
            <a:rPr lang="zh-CN" sz="2200" b="1" dirty="0"/>
            <a:t>时 </a:t>
          </a:r>
          <a:r>
            <a:rPr lang="en-US" sz="2200" b="1" dirty="0"/>
            <a:t>y </a:t>
          </a:r>
          <a:r>
            <a:rPr lang="zh-CN" sz="2200" b="1" dirty="0"/>
            <a:t>的期望值；</a:t>
          </a:r>
          <a:endParaRPr lang="zh-CN" sz="2200" dirty="0"/>
        </a:p>
      </dgm:t>
    </dgm:pt>
    <dgm:pt modelId="{C67FF6B9-B076-41DE-AA06-AEE9F2AE9D6D}" type="parTrans" cxnId="{A46781C3-F31E-473C-BEDE-A1688E0B5A57}">
      <dgm:prSet/>
      <dgm:spPr/>
      <dgm:t>
        <a:bodyPr/>
        <a:lstStyle/>
        <a:p>
          <a:endParaRPr lang="zh-CN" altLang="en-US"/>
        </a:p>
      </dgm:t>
    </dgm:pt>
    <dgm:pt modelId="{F1E923EF-5241-4972-A167-27C6F9D81CBB}" type="sibTrans" cxnId="{A46781C3-F31E-473C-BEDE-A1688E0B5A57}">
      <dgm:prSet/>
      <dgm:spPr/>
      <dgm:t>
        <a:bodyPr/>
        <a:lstStyle/>
        <a:p>
          <a:endParaRPr lang="zh-CN" altLang="en-US"/>
        </a:p>
      </dgm:t>
    </dgm:pt>
    <dgm:pt modelId="{B2D178D5-1C71-4610-80CB-70C39AF3CE68}">
      <dgm:prSet/>
      <dgm:spPr/>
      <dgm:t>
        <a:bodyPr/>
        <a:lstStyle/>
        <a:p>
          <a:pPr rtl="0"/>
          <a:r>
            <a:rPr lang="zh-CN" sz="2200" b="1" dirty="0"/>
            <a:t>线性部分</a:t>
          </a:r>
          <a:r>
            <a:rPr lang="zh-CN" sz="2200" b="1" u="sng" dirty="0"/>
            <a:t>反映了由于</a:t>
          </a:r>
          <a:r>
            <a:rPr lang="en-US" sz="2200" b="1" u="sng" dirty="0"/>
            <a:t>x</a:t>
          </a:r>
          <a:r>
            <a:rPr lang="zh-CN" sz="2200" b="1" u="sng" dirty="0"/>
            <a:t>的变化而引起的</a:t>
          </a:r>
          <a:r>
            <a:rPr lang="en-US" sz="2200" b="1" u="sng" dirty="0"/>
            <a:t>y</a:t>
          </a:r>
          <a:r>
            <a:rPr lang="zh-CN" sz="2200" b="1" u="sng" dirty="0"/>
            <a:t>的变化</a:t>
          </a:r>
          <a:r>
            <a:rPr lang="zh-CN" sz="2200" b="1" dirty="0"/>
            <a:t>；</a:t>
          </a:r>
          <a:endParaRPr lang="zh-CN" sz="2200" dirty="0"/>
        </a:p>
      </dgm:t>
    </dgm:pt>
    <dgm:pt modelId="{FBAEB81D-675C-425F-BEAE-8D17550589F7}" type="parTrans" cxnId="{E9B1E774-FE66-4826-A4E7-6256CFCF2C56}">
      <dgm:prSet/>
      <dgm:spPr/>
      <dgm:t>
        <a:bodyPr/>
        <a:lstStyle/>
        <a:p>
          <a:endParaRPr lang="zh-CN" altLang="en-US"/>
        </a:p>
      </dgm:t>
    </dgm:pt>
    <dgm:pt modelId="{EEEBA485-F0F5-4494-8DC1-EFF7872151AD}" type="sibTrans" cxnId="{E9B1E774-FE66-4826-A4E7-6256CFCF2C56}">
      <dgm:prSet/>
      <dgm:spPr/>
      <dgm:t>
        <a:bodyPr/>
        <a:lstStyle/>
        <a:p>
          <a:endParaRPr lang="zh-CN" altLang="en-US"/>
        </a:p>
      </dgm:t>
    </dgm:pt>
    <dgm:pt modelId="{8C896D7B-0C4B-440A-8759-594B8145656F}">
      <dgm:prSet custT="1"/>
      <dgm:spPr/>
      <dgm:t>
        <a:bodyPr/>
        <a:lstStyle/>
        <a:p>
          <a:pPr rtl="0"/>
          <a:r>
            <a:rPr lang="en-US" sz="2200" b="1" dirty="0">
              <a:solidFill>
                <a:srgbClr val="FF0000"/>
              </a:solidFill>
            </a:rPr>
            <a:t>β</a:t>
          </a:r>
          <a:r>
            <a:rPr lang="en-US" altLang="en-US" sz="2000" b="1" baseline="-25000" dirty="0">
              <a:solidFill>
                <a:srgbClr val="FF0000"/>
              </a:solidFill>
              <a:latin typeface="+mn-lt"/>
              <a:ea typeface="+mn-ea"/>
            </a:rPr>
            <a:t>1</a:t>
          </a:r>
          <a:r>
            <a:rPr lang="zh-CN" sz="2200" b="1" dirty="0"/>
            <a:t>是直线的</a:t>
          </a:r>
          <a:r>
            <a:rPr lang="zh-CN" sz="2200" b="1" dirty="0">
              <a:solidFill>
                <a:srgbClr val="FF0000"/>
              </a:solidFill>
            </a:rPr>
            <a:t>斜率</a:t>
          </a:r>
          <a:r>
            <a:rPr lang="zh-CN" sz="2200" b="1" dirty="0"/>
            <a:t>，有时称为</a:t>
          </a:r>
          <a:r>
            <a:rPr lang="zh-CN" sz="2200" b="1" u="sng" dirty="0">
              <a:solidFill>
                <a:srgbClr val="FF0000"/>
              </a:solidFill>
            </a:rPr>
            <a:t>回归系数</a:t>
          </a:r>
          <a:r>
            <a:rPr lang="zh-CN" sz="2200" b="1" dirty="0"/>
            <a:t>，表示当 </a:t>
          </a:r>
          <a:r>
            <a:rPr lang="en-US" sz="2200" b="1" dirty="0"/>
            <a:t>x </a:t>
          </a:r>
          <a:r>
            <a:rPr lang="zh-CN" sz="2200" b="1" dirty="0"/>
            <a:t>每变动一个单位时，</a:t>
          </a:r>
          <a:r>
            <a:rPr lang="en-US" sz="2200" b="1" dirty="0"/>
            <a:t>y</a:t>
          </a:r>
          <a:r>
            <a:rPr lang="zh-CN" sz="2200" b="1" dirty="0"/>
            <a:t>的平均变动值。</a:t>
          </a:r>
          <a:endParaRPr lang="zh-CN" sz="2200" dirty="0"/>
        </a:p>
      </dgm:t>
    </dgm:pt>
    <dgm:pt modelId="{1EC3E352-EC50-425B-9D0B-0481E763564C}" type="parTrans" cxnId="{821723D7-BE65-4ED9-B4CC-4BB7DD049F1B}">
      <dgm:prSet/>
      <dgm:spPr/>
      <dgm:t>
        <a:bodyPr/>
        <a:lstStyle/>
        <a:p>
          <a:endParaRPr lang="zh-CN" altLang="en-US"/>
        </a:p>
      </dgm:t>
    </dgm:pt>
    <dgm:pt modelId="{F0F56C00-47AF-4BBC-8739-83BCAD435F1A}" type="sibTrans" cxnId="{821723D7-BE65-4ED9-B4CC-4BB7DD049F1B}">
      <dgm:prSet/>
      <dgm:spPr/>
      <dgm:t>
        <a:bodyPr/>
        <a:lstStyle/>
        <a:p>
          <a:endParaRPr lang="zh-CN" altLang="en-US"/>
        </a:p>
      </dgm:t>
    </dgm:pt>
    <dgm:pt modelId="{CA3A1F99-A679-4A49-AA10-73F275CD4468}" type="pres">
      <dgm:prSet presAssocID="{8F7478A6-3F83-4674-8545-E0C80162DE92}" presName="linear" presStyleCnt="0">
        <dgm:presLayoutVars>
          <dgm:dir/>
          <dgm:animLvl val="lvl"/>
          <dgm:resizeHandles val="exact"/>
        </dgm:presLayoutVars>
      </dgm:prSet>
      <dgm:spPr/>
      <dgm:t>
        <a:bodyPr/>
        <a:lstStyle/>
        <a:p>
          <a:endParaRPr lang="zh-CN" altLang="en-US"/>
        </a:p>
      </dgm:t>
    </dgm:pt>
    <dgm:pt modelId="{56E2673A-D476-4640-AD9E-D7D57094C0A2}" type="pres">
      <dgm:prSet presAssocID="{6FBD78C4-C0F3-4FEB-BCFB-1D667A37448B}" presName="parentLin" presStyleCnt="0"/>
      <dgm:spPr/>
    </dgm:pt>
    <dgm:pt modelId="{6980F26E-5172-4B82-AB4E-CB2C39CA5CA1}" type="pres">
      <dgm:prSet presAssocID="{6FBD78C4-C0F3-4FEB-BCFB-1D667A37448B}" presName="parentLeftMargin" presStyleLbl="node1" presStyleIdx="0" presStyleCnt="1"/>
      <dgm:spPr/>
      <dgm:t>
        <a:bodyPr/>
        <a:lstStyle/>
        <a:p>
          <a:endParaRPr lang="zh-CN" altLang="en-US"/>
        </a:p>
      </dgm:t>
    </dgm:pt>
    <dgm:pt modelId="{312D4F5D-3249-4139-80EE-0157D1814CCB}" type="pres">
      <dgm:prSet presAssocID="{6FBD78C4-C0F3-4FEB-BCFB-1D667A37448B}" presName="parentText" presStyleLbl="node1" presStyleIdx="0" presStyleCnt="1">
        <dgm:presLayoutVars>
          <dgm:chMax val="0"/>
          <dgm:bulletEnabled val="1"/>
        </dgm:presLayoutVars>
      </dgm:prSet>
      <dgm:spPr/>
      <dgm:t>
        <a:bodyPr/>
        <a:lstStyle/>
        <a:p>
          <a:endParaRPr lang="zh-CN" altLang="en-US"/>
        </a:p>
      </dgm:t>
    </dgm:pt>
    <dgm:pt modelId="{CF897263-7DD7-4417-AC61-C8E00C3D1193}" type="pres">
      <dgm:prSet presAssocID="{6FBD78C4-C0F3-4FEB-BCFB-1D667A37448B}" presName="negativeSpace" presStyleCnt="0"/>
      <dgm:spPr/>
    </dgm:pt>
    <dgm:pt modelId="{DC1E0124-B0CE-4045-B4C3-8A632AA020F7}" type="pres">
      <dgm:prSet presAssocID="{6FBD78C4-C0F3-4FEB-BCFB-1D667A37448B}" presName="childText" presStyleLbl="conFgAcc1" presStyleIdx="0" presStyleCnt="1" custLinFactNeighborY="25667">
        <dgm:presLayoutVars>
          <dgm:bulletEnabled val="1"/>
        </dgm:presLayoutVars>
      </dgm:prSet>
      <dgm:spPr/>
      <dgm:t>
        <a:bodyPr/>
        <a:lstStyle/>
        <a:p>
          <a:endParaRPr lang="zh-CN" altLang="en-US"/>
        </a:p>
      </dgm:t>
    </dgm:pt>
  </dgm:ptLst>
  <dgm:cxnLst>
    <dgm:cxn modelId="{244EA6A2-2147-4F5F-860C-16130053BA9D}" type="presOf" srcId="{E547FBBD-032B-4AE6-A078-908F64A39847}" destId="{DC1E0124-B0CE-4045-B4C3-8A632AA020F7}" srcOrd="0" destOrd="1" presId="urn:microsoft.com/office/officeart/2005/8/layout/list1"/>
    <dgm:cxn modelId="{DF28CB6D-EA77-45B4-9687-DB7DC8552DDC}" type="presOf" srcId="{B2D178D5-1C71-4610-80CB-70C39AF3CE68}" destId="{DC1E0124-B0CE-4045-B4C3-8A632AA020F7}" srcOrd="0" destOrd="2" presId="urn:microsoft.com/office/officeart/2005/8/layout/list1"/>
    <dgm:cxn modelId="{2D6E7630-358A-4AEB-B209-515770713EC0}" type="presOf" srcId="{6FBD78C4-C0F3-4FEB-BCFB-1D667A37448B}" destId="{312D4F5D-3249-4139-80EE-0157D1814CCB}" srcOrd="1" destOrd="0" presId="urn:microsoft.com/office/officeart/2005/8/layout/list1"/>
    <dgm:cxn modelId="{571AC1EF-6F5E-4098-ADE7-513519CF1410}" srcId="{6FBD78C4-C0F3-4FEB-BCFB-1D667A37448B}" destId="{220F9397-2091-4AA7-BB3F-30C9A9CD7F4F}" srcOrd="0" destOrd="0" parTransId="{598A46F1-1B80-41F2-9734-12DF667840A0}" sibTransId="{C1B5E859-C7FA-44B1-ACE2-4628988CA6CE}"/>
    <dgm:cxn modelId="{A46781C3-F31E-473C-BEDE-A1688E0B5A57}" srcId="{6FBD78C4-C0F3-4FEB-BCFB-1D667A37448B}" destId="{AF58E6DE-E9C1-4462-BA7A-D5B858CD02B2}" srcOrd="4" destOrd="0" parTransId="{C67FF6B9-B076-41DE-AA06-AEE9F2AE9D6D}" sibTransId="{F1E923EF-5241-4972-A167-27C6F9D81CBB}"/>
    <dgm:cxn modelId="{4E5B5ADE-283B-49A3-949F-4366BD6B0097}" type="presOf" srcId="{8C896D7B-0C4B-440A-8759-594B8145656F}" destId="{DC1E0124-B0CE-4045-B4C3-8A632AA020F7}" srcOrd="0" destOrd="5" presId="urn:microsoft.com/office/officeart/2005/8/layout/list1"/>
    <dgm:cxn modelId="{E9B1E774-FE66-4826-A4E7-6256CFCF2C56}" srcId="{6FBD78C4-C0F3-4FEB-BCFB-1D667A37448B}" destId="{B2D178D5-1C71-4610-80CB-70C39AF3CE68}" srcOrd="2" destOrd="0" parTransId="{FBAEB81D-675C-425F-BEAE-8D17550589F7}" sibTransId="{EEEBA485-F0F5-4494-8DC1-EFF7872151AD}"/>
    <dgm:cxn modelId="{1E76E688-FD21-487C-BC3C-E76D5B1F7BD1}" type="presOf" srcId="{8F7478A6-3F83-4674-8545-E0C80162DE92}" destId="{CA3A1F99-A679-4A49-AA10-73F275CD4468}" srcOrd="0" destOrd="0" presId="urn:microsoft.com/office/officeart/2005/8/layout/list1"/>
    <dgm:cxn modelId="{FD61FD1E-66AE-49A7-B99D-5B863977E7EC}" type="presOf" srcId="{36227EC4-EB45-4F91-B2EB-40A3135E153C}" destId="{DC1E0124-B0CE-4045-B4C3-8A632AA020F7}" srcOrd="0" destOrd="3" presId="urn:microsoft.com/office/officeart/2005/8/layout/list1"/>
    <dgm:cxn modelId="{918FE223-2E63-4C83-B9DD-A6D3F87EB7F4}" srcId="{6FBD78C4-C0F3-4FEB-BCFB-1D667A37448B}" destId="{E547FBBD-032B-4AE6-A078-908F64A39847}" srcOrd="1" destOrd="0" parTransId="{4404080F-3672-4BF2-9AA7-728004F6088A}" sibTransId="{C36A203D-864E-49AB-8256-05FF674E3C56}"/>
    <dgm:cxn modelId="{6348EA4C-DF8F-4382-AFD0-8AE664D152F7}" srcId="{8F7478A6-3F83-4674-8545-E0C80162DE92}" destId="{6FBD78C4-C0F3-4FEB-BCFB-1D667A37448B}" srcOrd="0" destOrd="0" parTransId="{CE80FA17-4A8B-4095-B1A0-E00A9505D1A3}" sibTransId="{A8704692-D35E-4B15-99C1-02D7EFAA9CB1}"/>
    <dgm:cxn modelId="{698A5884-1042-4AF7-AA04-9264381A4637}" type="presOf" srcId="{220F9397-2091-4AA7-BB3F-30C9A9CD7F4F}" destId="{DC1E0124-B0CE-4045-B4C3-8A632AA020F7}" srcOrd="0" destOrd="0" presId="urn:microsoft.com/office/officeart/2005/8/layout/list1"/>
    <dgm:cxn modelId="{65593A64-76AC-4D35-8078-89F276C0758D}" type="presOf" srcId="{6FBD78C4-C0F3-4FEB-BCFB-1D667A37448B}" destId="{6980F26E-5172-4B82-AB4E-CB2C39CA5CA1}" srcOrd="0" destOrd="0" presId="urn:microsoft.com/office/officeart/2005/8/layout/list1"/>
    <dgm:cxn modelId="{821723D7-BE65-4ED9-B4CC-4BB7DD049F1B}" srcId="{6FBD78C4-C0F3-4FEB-BCFB-1D667A37448B}" destId="{8C896D7B-0C4B-440A-8759-594B8145656F}" srcOrd="5" destOrd="0" parTransId="{1EC3E352-EC50-425B-9D0B-0481E763564C}" sibTransId="{F0F56C00-47AF-4BBC-8739-83BCAD435F1A}"/>
    <dgm:cxn modelId="{A8B822F0-0391-4539-AD2C-630FFDE86757}" srcId="{6FBD78C4-C0F3-4FEB-BCFB-1D667A37448B}" destId="{36227EC4-EB45-4F91-B2EB-40A3135E153C}" srcOrd="3" destOrd="0" parTransId="{68D12C10-FE56-495A-A06A-A30D2CB87717}" sibTransId="{2BFE83A8-76CE-4CA3-876B-B982CAA83103}"/>
    <dgm:cxn modelId="{A58651F9-27B8-4501-AA5E-BB1D6C28E92B}" type="presOf" srcId="{AF58E6DE-E9C1-4462-BA7A-D5B858CD02B2}" destId="{DC1E0124-B0CE-4045-B4C3-8A632AA020F7}" srcOrd="0" destOrd="4" presId="urn:microsoft.com/office/officeart/2005/8/layout/list1"/>
    <dgm:cxn modelId="{7535D71A-A6DF-4B82-B6BC-4D0969C1D7B3}" type="presParOf" srcId="{CA3A1F99-A679-4A49-AA10-73F275CD4468}" destId="{56E2673A-D476-4640-AD9E-D7D57094C0A2}" srcOrd="0" destOrd="0" presId="urn:microsoft.com/office/officeart/2005/8/layout/list1"/>
    <dgm:cxn modelId="{E8FB35DE-9B23-4952-9725-5EB0B4255D0B}" type="presParOf" srcId="{56E2673A-D476-4640-AD9E-D7D57094C0A2}" destId="{6980F26E-5172-4B82-AB4E-CB2C39CA5CA1}" srcOrd="0" destOrd="0" presId="urn:microsoft.com/office/officeart/2005/8/layout/list1"/>
    <dgm:cxn modelId="{990A7558-0B12-4F2C-B000-545A0B5BF705}" type="presParOf" srcId="{56E2673A-D476-4640-AD9E-D7D57094C0A2}" destId="{312D4F5D-3249-4139-80EE-0157D1814CCB}" srcOrd="1" destOrd="0" presId="urn:microsoft.com/office/officeart/2005/8/layout/list1"/>
    <dgm:cxn modelId="{9CDEC034-839D-4733-8324-C2B67F047C43}" type="presParOf" srcId="{CA3A1F99-A679-4A49-AA10-73F275CD4468}" destId="{CF897263-7DD7-4417-AC61-C8E00C3D1193}" srcOrd="1" destOrd="0" presId="urn:microsoft.com/office/officeart/2005/8/layout/list1"/>
    <dgm:cxn modelId="{12B987A5-CDB7-4E0E-9D1C-5D6C8B949C28}" type="presParOf" srcId="{CA3A1F99-A679-4A49-AA10-73F275CD4468}" destId="{DC1E0124-B0CE-4045-B4C3-8A632AA020F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A9A419-9482-4E22-8AEA-797E5157549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2654F619-EC0F-4734-9570-FC01FB9A6693}">
      <dgm:prSet/>
      <dgm:spPr/>
      <dgm:t>
        <a:bodyPr/>
        <a:lstStyle/>
        <a:p>
          <a:pPr rtl="0"/>
          <a:r>
            <a:rPr lang="zh-CN" b="1" dirty="0"/>
            <a:t>分类分析的算法</a:t>
          </a:r>
          <a:endParaRPr lang="en-US" b="1" dirty="0"/>
        </a:p>
      </dgm:t>
    </dgm:pt>
    <dgm:pt modelId="{C7E83F3A-2424-4973-9121-D8EDD8E9F5A3}" type="parTrans" cxnId="{C1C14CFC-01F5-4216-83AF-E975323FBFFB}">
      <dgm:prSet/>
      <dgm:spPr/>
      <dgm:t>
        <a:bodyPr/>
        <a:lstStyle/>
        <a:p>
          <a:endParaRPr lang="zh-CN" altLang="en-US"/>
        </a:p>
      </dgm:t>
    </dgm:pt>
    <dgm:pt modelId="{8A86E0B6-47ED-4BE9-83BC-A5DF57A7620B}" type="sibTrans" cxnId="{C1C14CFC-01F5-4216-83AF-E975323FBFFB}">
      <dgm:prSet/>
      <dgm:spPr/>
      <dgm:t>
        <a:bodyPr/>
        <a:lstStyle/>
        <a:p>
          <a:endParaRPr lang="zh-CN" altLang="en-US"/>
        </a:p>
      </dgm:t>
    </dgm:pt>
    <dgm:pt modelId="{26DA888D-F66E-4B96-8114-44F693A2934C}">
      <dgm:prSet/>
      <dgm:spPr/>
      <dgm:t>
        <a:bodyPr/>
        <a:lstStyle/>
        <a:p>
          <a:pPr rtl="0"/>
          <a:r>
            <a:rPr lang="zh-CN" b="1" dirty="0"/>
            <a:t>决策树</a:t>
          </a:r>
          <a:endParaRPr lang="en-US" b="1" dirty="0"/>
        </a:p>
      </dgm:t>
    </dgm:pt>
    <dgm:pt modelId="{D0F3A613-828F-4201-92EB-50BAC46EC857}" type="parTrans" cxnId="{B68BF412-92D0-4559-BDA0-96CAC22B9667}">
      <dgm:prSet/>
      <dgm:spPr/>
      <dgm:t>
        <a:bodyPr/>
        <a:lstStyle/>
        <a:p>
          <a:endParaRPr lang="zh-CN" altLang="en-US"/>
        </a:p>
      </dgm:t>
    </dgm:pt>
    <dgm:pt modelId="{19463CBE-DC79-487B-B7DF-955E9D8B2C71}" type="sibTrans" cxnId="{B68BF412-92D0-4559-BDA0-96CAC22B9667}">
      <dgm:prSet/>
      <dgm:spPr/>
      <dgm:t>
        <a:bodyPr/>
        <a:lstStyle/>
        <a:p>
          <a:endParaRPr lang="zh-CN" altLang="en-US"/>
        </a:p>
      </dgm:t>
    </dgm:pt>
    <dgm:pt modelId="{A1131BC1-F5D4-4906-87B9-32FD92D406AF}">
      <dgm:prSet/>
      <dgm:spPr/>
      <dgm:t>
        <a:bodyPr/>
        <a:lstStyle/>
        <a:p>
          <a:pPr rtl="0"/>
          <a:r>
            <a:rPr lang="zh-CN" b="1" dirty="0"/>
            <a:t>决策表</a:t>
          </a:r>
          <a:endParaRPr lang="en-US" b="1" dirty="0"/>
        </a:p>
      </dgm:t>
    </dgm:pt>
    <dgm:pt modelId="{1E7A9E6A-3687-4A38-A476-238FDD76ADB8}" type="parTrans" cxnId="{76715B1D-F780-443B-8974-2375CF4957B2}">
      <dgm:prSet/>
      <dgm:spPr/>
      <dgm:t>
        <a:bodyPr/>
        <a:lstStyle/>
        <a:p>
          <a:endParaRPr lang="zh-CN" altLang="en-US"/>
        </a:p>
      </dgm:t>
    </dgm:pt>
    <dgm:pt modelId="{58958073-AEFE-43F4-990A-E5AD017888E4}" type="sibTrans" cxnId="{76715B1D-F780-443B-8974-2375CF4957B2}">
      <dgm:prSet/>
      <dgm:spPr/>
      <dgm:t>
        <a:bodyPr/>
        <a:lstStyle/>
        <a:p>
          <a:endParaRPr lang="zh-CN" altLang="en-US"/>
        </a:p>
      </dgm:t>
    </dgm:pt>
    <dgm:pt modelId="{C180ED2A-BC10-454F-847C-7CF3C2BE12B5}">
      <dgm:prSet/>
      <dgm:spPr/>
      <dgm:t>
        <a:bodyPr/>
        <a:lstStyle/>
        <a:p>
          <a:pPr rtl="0"/>
          <a:r>
            <a:rPr lang="zh-CN" b="1" dirty="0"/>
            <a:t>贝叶斯网络</a:t>
          </a:r>
          <a:r>
            <a:rPr lang="en-US" b="1" dirty="0"/>
            <a:t>(Bayesian network)</a:t>
          </a:r>
          <a:endParaRPr lang="zh-CN" dirty="0"/>
        </a:p>
      </dgm:t>
    </dgm:pt>
    <dgm:pt modelId="{6D766190-FA8A-453E-8B0B-F80BE54BA759}" type="parTrans" cxnId="{B84B39B7-ADFB-4133-89BC-3A0142BA5185}">
      <dgm:prSet/>
      <dgm:spPr/>
      <dgm:t>
        <a:bodyPr/>
        <a:lstStyle/>
        <a:p>
          <a:endParaRPr lang="zh-CN" altLang="en-US"/>
        </a:p>
      </dgm:t>
    </dgm:pt>
    <dgm:pt modelId="{4D5523C3-754B-4EB3-8104-FDBCD7BD4F6D}" type="sibTrans" cxnId="{B84B39B7-ADFB-4133-89BC-3A0142BA5185}">
      <dgm:prSet/>
      <dgm:spPr/>
      <dgm:t>
        <a:bodyPr/>
        <a:lstStyle/>
        <a:p>
          <a:endParaRPr lang="zh-CN" altLang="en-US"/>
        </a:p>
      </dgm:t>
    </dgm:pt>
    <dgm:pt modelId="{8FD91F2B-2AF1-486F-B5AE-DF148A0AA0E9}">
      <dgm:prSet/>
      <dgm:spPr/>
      <dgm:t>
        <a:bodyPr/>
        <a:lstStyle/>
        <a:p>
          <a:pPr rtl="0"/>
          <a:r>
            <a:rPr lang="zh-CN" b="1" dirty="0"/>
            <a:t>神经网络</a:t>
          </a:r>
          <a:endParaRPr lang="en-US" b="1" dirty="0"/>
        </a:p>
      </dgm:t>
    </dgm:pt>
    <dgm:pt modelId="{B210C68C-53C1-4F9B-AD1B-901466ADEFFF}" type="parTrans" cxnId="{A15AE23D-256D-4845-9004-43C0ECCAAB3B}">
      <dgm:prSet/>
      <dgm:spPr/>
      <dgm:t>
        <a:bodyPr/>
        <a:lstStyle/>
        <a:p>
          <a:endParaRPr lang="zh-CN" altLang="en-US"/>
        </a:p>
      </dgm:t>
    </dgm:pt>
    <dgm:pt modelId="{878E89CB-5C37-4320-8203-C4934E696103}" type="sibTrans" cxnId="{A15AE23D-256D-4845-9004-43C0ECCAAB3B}">
      <dgm:prSet/>
      <dgm:spPr/>
      <dgm:t>
        <a:bodyPr/>
        <a:lstStyle/>
        <a:p>
          <a:endParaRPr lang="zh-CN" altLang="en-US"/>
        </a:p>
      </dgm:t>
    </dgm:pt>
    <dgm:pt modelId="{DB86C7BE-9D23-4B5E-9B85-3BE6AAB40A5D}">
      <dgm:prSet/>
      <dgm:spPr/>
      <dgm:t>
        <a:bodyPr/>
        <a:lstStyle/>
        <a:p>
          <a:pPr rtl="0"/>
          <a:r>
            <a:rPr lang="zh-CN" b="1" dirty="0"/>
            <a:t>支持向量机</a:t>
          </a:r>
          <a:endParaRPr lang="en-US" b="1" dirty="0"/>
        </a:p>
      </dgm:t>
    </dgm:pt>
    <dgm:pt modelId="{45699486-07BC-4A9B-8446-E42A8C287CEB}" type="parTrans" cxnId="{7A2B0347-4512-450B-8B4D-81BA2B966E17}">
      <dgm:prSet/>
      <dgm:spPr/>
      <dgm:t>
        <a:bodyPr/>
        <a:lstStyle/>
        <a:p>
          <a:endParaRPr lang="zh-CN" altLang="en-US"/>
        </a:p>
      </dgm:t>
    </dgm:pt>
    <dgm:pt modelId="{007656FE-F835-4B99-A74C-D0303054A302}" type="sibTrans" cxnId="{7A2B0347-4512-450B-8B4D-81BA2B966E17}">
      <dgm:prSet/>
      <dgm:spPr/>
      <dgm:t>
        <a:bodyPr/>
        <a:lstStyle/>
        <a:p>
          <a:endParaRPr lang="zh-CN" altLang="en-US"/>
        </a:p>
      </dgm:t>
    </dgm:pt>
    <dgm:pt modelId="{07F59435-E9D3-4347-921D-B2A64F7B3ED2}">
      <dgm:prSet/>
      <dgm:spPr/>
      <dgm:t>
        <a:bodyPr/>
        <a:lstStyle/>
        <a:p>
          <a:pPr rtl="0"/>
          <a:r>
            <a:rPr lang="en-US" b="1" dirty="0"/>
            <a:t>KNN</a:t>
          </a:r>
          <a:r>
            <a:rPr lang="zh-CN" b="1" dirty="0"/>
            <a:t>算法（</a:t>
          </a:r>
          <a:r>
            <a:rPr lang="en-US" b="1" dirty="0"/>
            <a:t>K-nearest neighbor</a:t>
          </a:r>
          <a:r>
            <a:rPr lang="zh-CN" b="1" dirty="0"/>
            <a:t>）</a:t>
          </a:r>
          <a:endParaRPr lang="en-US" b="1" dirty="0"/>
        </a:p>
      </dgm:t>
    </dgm:pt>
    <dgm:pt modelId="{49FD904D-8845-490D-A030-A49CF8AFA4D3}" type="parTrans" cxnId="{306AB9DD-7F85-46A9-926C-6DE3D5D3833B}">
      <dgm:prSet/>
      <dgm:spPr/>
      <dgm:t>
        <a:bodyPr/>
        <a:lstStyle/>
        <a:p>
          <a:endParaRPr lang="zh-CN" altLang="en-US"/>
        </a:p>
      </dgm:t>
    </dgm:pt>
    <dgm:pt modelId="{A90A55B4-C537-45C5-90F1-F2DB7B434D6A}" type="sibTrans" cxnId="{306AB9DD-7F85-46A9-926C-6DE3D5D3833B}">
      <dgm:prSet/>
      <dgm:spPr/>
      <dgm:t>
        <a:bodyPr/>
        <a:lstStyle/>
        <a:p>
          <a:endParaRPr lang="zh-CN" altLang="en-US"/>
        </a:p>
      </dgm:t>
    </dgm:pt>
    <dgm:pt modelId="{4CC3A119-C821-4AFA-A2A3-0EDC0280A358}">
      <dgm:prSet/>
      <dgm:spPr/>
      <dgm:t>
        <a:bodyPr/>
        <a:lstStyle/>
        <a:p>
          <a:pPr rtl="0"/>
          <a:r>
            <a:rPr lang="en-US" b="1" dirty="0"/>
            <a:t>【</a:t>
          </a:r>
          <a:r>
            <a:rPr lang="zh-CN" b="1" dirty="0"/>
            <a:t>注意</a:t>
          </a:r>
          <a:r>
            <a:rPr lang="en-US" b="1" dirty="0"/>
            <a:t>】</a:t>
          </a:r>
          <a:r>
            <a:rPr lang="zh-CN" b="1" dirty="0"/>
            <a:t>不同算法对分类和预测的支持不同，例如贝叶斯网络和决策表只能处理分类型目标值的分类分析。</a:t>
          </a:r>
          <a:endParaRPr lang="zh-CN" dirty="0"/>
        </a:p>
      </dgm:t>
    </dgm:pt>
    <dgm:pt modelId="{9D63CBDC-0C9E-4143-9A86-F60333409D48}" type="parTrans" cxnId="{F8AFB17F-8551-4726-B30D-9A7D29D0201A}">
      <dgm:prSet/>
      <dgm:spPr/>
      <dgm:t>
        <a:bodyPr/>
        <a:lstStyle/>
        <a:p>
          <a:endParaRPr lang="zh-CN" altLang="en-US"/>
        </a:p>
      </dgm:t>
    </dgm:pt>
    <dgm:pt modelId="{A25038A5-F584-425C-9EDF-1567E63D0FE3}" type="sibTrans" cxnId="{F8AFB17F-8551-4726-B30D-9A7D29D0201A}">
      <dgm:prSet/>
      <dgm:spPr/>
      <dgm:t>
        <a:bodyPr/>
        <a:lstStyle/>
        <a:p>
          <a:endParaRPr lang="zh-CN" altLang="en-US"/>
        </a:p>
      </dgm:t>
    </dgm:pt>
    <dgm:pt modelId="{EAC99C02-966F-40DF-BA8A-BF7A33B5406D}">
      <dgm:prSet/>
      <dgm:spPr/>
      <dgm:t>
        <a:bodyPr/>
        <a:lstStyle/>
        <a:p>
          <a:pPr rtl="0"/>
          <a:endParaRPr lang="en-US" b="1" dirty="0"/>
        </a:p>
      </dgm:t>
    </dgm:pt>
    <dgm:pt modelId="{86B2E72B-D8DF-4B48-ACC4-A033999C983E}" type="sibTrans" cxnId="{0CE8C9A1-D19C-48AF-82E6-D715F19A1E3C}">
      <dgm:prSet/>
      <dgm:spPr/>
      <dgm:t>
        <a:bodyPr/>
        <a:lstStyle/>
        <a:p>
          <a:endParaRPr lang="zh-CN" altLang="en-US"/>
        </a:p>
      </dgm:t>
    </dgm:pt>
    <dgm:pt modelId="{2F291A98-18FE-458D-926D-C45D06FE31DC}" type="parTrans" cxnId="{0CE8C9A1-D19C-48AF-82E6-D715F19A1E3C}">
      <dgm:prSet/>
      <dgm:spPr/>
      <dgm:t>
        <a:bodyPr/>
        <a:lstStyle/>
        <a:p>
          <a:endParaRPr lang="zh-CN" altLang="en-US"/>
        </a:p>
      </dgm:t>
    </dgm:pt>
    <dgm:pt modelId="{F800CD2A-BEE9-4A55-986A-9DA67881B819}">
      <dgm:prSet/>
      <dgm:spPr/>
      <dgm:t>
        <a:bodyPr/>
        <a:lstStyle/>
        <a:p>
          <a:pPr rtl="0"/>
          <a:endParaRPr lang="zh-CN" b="1" dirty="0"/>
        </a:p>
      </dgm:t>
    </dgm:pt>
    <dgm:pt modelId="{4FF0BFD8-6210-46F7-A1D3-005ED99CC6C4}" type="sibTrans" cxnId="{C91334A2-4E8A-41B9-9A05-83960638314D}">
      <dgm:prSet/>
      <dgm:spPr/>
      <dgm:t>
        <a:bodyPr/>
        <a:lstStyle/>
        <a:p>
          <a:endParaRPr lang="zh-CN" altLang="en-US"/>
        </a:p>
      </dgm:t>
    </dgm:pt>
    <dgm:pt modelId="{1C2F9129-2E4B-4F7E-AB54-36AEC5AD7631}" type="parTrans" cxnId="{C91334A2-4E8A-41B9-9A05-83960638314D}">
      <dgm:prSet/>
      <dgm:spPr/>
      <dgm:t>
        <a:bodyPr/>
        <a:lstStyle/>
        <a:p>
          <a:endParaRPr lang="zh-CN" altLang="en-US"/>
        </a:p>
      </dgm:t>
    </dgm:pt>
    <dgm:pt modelId="{8CE37D52-A4B9-403D-B790-B9AA32368BE6}" type="pres">
      <dgm:prSet presAssocID="{67A9A419-9482-4E22-8AEA-797E51575499}" presName="linear" presStyleCnt="0">
        <dgm:presLayoutVars>
          <dgm:animLvl val="lvl"/>
          <dgm:resizeHandles val="exact"/>
        </dgm:presLayoutVars>
      </dgm:prSet>
      <dgm:spPr/>
      <dgm:t>
        <a:bodyPr/>
        <a:lstStyle/>
        <a:p>
          <a:endParaRPr lang="zh-CN" altLang="en-US"/>
        </a:p>
      </dgm:t>
    </dgm:pt>
    <dgm:pt modelId="{D9103300-E489-4D01-A043-86E2BE27FCC9}" type="pres">
      <dgm:prSet presAssocID="{2654F619-EC0F-4734-9570-FC01FB9A6693}" presName="parentText" presStyleLbl="node1" presStyleIdx="0" presStyleCnt="2">
        <dgm:presLayoutVars>
          <dgm:chMax val="0"/>
          <dgm:bulletEnabled val="1"/>
        </dgm:presLayoutVars>
      </dgm:prSet>
      <dgm:spPr/>
      <dgm:t>
        <a:bodyPr/>
        <a:lstStyle/>
        <a:p>
          <a:endParaRPr lang="zh-CN" altLang="en-US"/>
        </a:p>
      </dgm:t>
    </dgm:pt>
    <dgm:pt modelId="{1473A65F-C91D-41B5-A5DE-50776AB1E682}" type="pres">
      <dgm:prSet presAssocID="{2654F619-EC0F-4734-9570-FC01FB9A6693}" presName="childText" presStyleLbl="revTx" presStyleIdx="0" presStyleCnt="2">
        <dgm:presLayoutVars>
          <dgm:bulletEnabled val="1"/>
        </dgm:presLayoutVars>
      </dgm:prSet>
      <dgm:spPr/>
      <dgm:t>
        <a:bodyPr/>
        <a:lstStyle/>
        <a:p>
          <a:endParaRPr lang="zh-CN" altLang="en-US"/>
        </a:p>
      </dgm:t>
    </dgm:pt>
    <dgm:pt modelId="{371B863C-EDFC-4EC6-8600-5D7A4B2BC3C7}" type="pres">
      <dgm:prSet presAssocID="{4CC3A119-C821-4AFA-A2A3-0EDC0280A358}" presName="parentText" presStyleLbl="node1" presStyleIdx="1" presStyleCnt="2">
        <dgm:presLayoutVars>
          <dgm:chMax val="0"/>
          <dgm:bulletEnabled val="1"/>
        </dgm:presLayoutVars>
      </dgm:prSet>
      <dgm:spPr/>
      <dgm:t>
        <a:bodyPr/>
        <a:lstStyle/>
        <a:p>
          <a:endParaRPr lang="zh-CN" altLang="en-US"/>
        </a:p>
      </dgm:t>
    </dgm:pt>
    <dgm:pt modelId="{ECB5AFD3-60F2-421F-82FC-42E65B21E699}" type="pres">
      <dgm:prSet presAssocID="{4CC3A119-C821-4AFA-A2A3-0EDC0280A358}" presName="childText" presStyleLbl="revTx" presStyleIdx="1" presStyleCnt="2">
        <dgm:presLayoutVars>
          <dgm:bulletEnabled val="1"/>
        </dgm:presLayoutVars>
      </dgm:prSet>
      <dgm:spPr/>
      <dgm:t>
        <a:bodyPr/>
        <a:lstStyle/>
        <a:p>
          <a:endParaRPr lang="zh-CN" altLang="en-US"/>
        </a:p>
      </dgm:t>
    </dgm:pt>
  </dgm:ptLst>
  <dgm:cxnLst>
    <dgm:cxn modelId="{A6EC0D2C-3809-4762-B910-263C10EABA9B}" type="presOf" srcId="{67A9A419-9482-4E22-8AEA-797E51575499}" destId="{8CE37D52-A4B9-403D-B790-B9AA32368BE6}" srcOrd="0" destOrd="0" presId="urn:microsoft.com/office/officeart/2005/8/layout/vList2"/>
    <dgm:cxn modelId="{045B7DAD-42A4-48E4-B506-2349C0D5F141}" type="presOf" srcId="{F800CD2A-BEE9-4A55-986A-9DA67881B819}" destId="{ECB5AFD3-60F2-421F-82FC-42E65B21E699}" srcOrd="0" destOrd="0" presId="urn:microsoft.com/office/officeart/2005/8/layout/vList2"/>
    <dgm:cxn modelId="{79363FBF-F71A-44E4-A8BE-DDE31DE7E188}" type="presOf" srcId="{2654F619-EC0F-4734-9570-FC01FB9A6693}" destId="{D9103300-E489-4D01-A043-86E2BE27FCC9}" srcOrd="0" destOrd="0" presId="urn:microsoft.com/office/officeart/2005/8/layout/vList2"/>
    <dgm:cxn modelId="{C1C14CFC-01F5-4216-83AF-E975323FBFFB}" srcId="{67A9A419-9482-4E22-8AEA-797E51575499}" destId="{2654F619-EC0F-4734-9570-FC01FB9A6693}" srcOrd="0" destOrd="0" parTransId="{C7E83F3A-2424-4973-9121-D8EDD8E9F5A3}" sibTransId="{8A86E0B6-47ED-4BE9-83BC-A5DF57A7620B}"/>
    <dgm:cxn modelId="{3071DE85-DF6B-4790-A45B-9D5BA31612B0}" type="presOf" srcId="{8FD91F2B-2AF1-486F-B5AE-DF148A0AA0E9}" destId="{1473A65F-C91D-41B5-A5DE-50776AB1E682}" srcOrd="0" destOrd="3" presId="urn:microsoft.com/office/officeart/2005/8/layout/vList2"/>
    <dgm:cxn modelId="{0CE8C9A1-D19C-48AF-82E6-D715F19A1E3C}" srcId="{2654F619-EC0F-4734-9570-FC01FB9A6693}" destId="{EAC99C02-966F-40DF-BA8A-BF7A33B5406D}" srcOrd="6" destOrd="0" parTransId="{2F291A98-18FE-458D-926D-C45D06FE31DC}" sibTransId="{86B2E72B-D8DF-4B48-ACC4-A033999C983E}"/>
    <dgm:cxn modelId="{7A2B0347-4512-450B-8B4D-81BA2B966E17}" srcId="{2654F619-EC0F-4734-9570-FC01FB9A6693}" destId="{DB86C7BE-9D23-4B5E-9B85-3BE6AAB40A5D}" srcOrd="4" destOrd="0" parTransId="{45699486-07BC-4A9B-8446-E42A8C287CEB}" sibTransId="{007656FE-F835-4B99-A74C-D0303054A302}"/>
    <dgm:cxn modelId="{DEA9DAC9-AF21-4301-B62C-0B20D741688F}" type="presOf" srcId="{A1131BC1-F5D4-4906-87B9-32FD92D406AF}" destId="{1473A65F-C91D-41B5-A5DE-50776AB1E682}" srcOrd="0" destOrd="1" presId="urn:microsoft.com/office/officeart/2005/8/layout/vList2"/>
    <dgm:cxn modelId="{B84B39B7-ADFB-4133-89BC-3A0142BA5185}" srcId="{2654F619-EC0F-4734-9570-FC01FB9A6693}" destId="{C180ED2A-BC10-454F-847C-7CF3C2BE12B5}" srcOrd="2" destOrd="0" parTransId="{6D766190-FA8A-453E-8B0B-F80BE54BA759}" sibTransId="{4D5523C3-754B-4EB3-8104-FDBCD7BD4F6D}"/>
    <dgm:cxn modelId="{306AB9DD-7F85-46A9-926C-6DE3D5D3833B}" srcId="{2654F619-EC0F-4734-9570-FC01FB9A6693}" destId="{07F59435-E9D3-4347-921D-B2A64F7B3ED2}" srcOrd="5" destOrd="0" parTransId="{49FD904D-8845-490D-A030-A49CF8AFA4D3}" sibTransId="{A90A55B4-C537-45C5-90F1-F2DB7B434D6A}"/>
    <dgm:cxn modelId="{C91334A2-4E8A-41B9-9A05-83960638314D}" srcId="{4CC3A119-C821-4AFA-A2A3-0EDC0280A358}" destId="{F800CD2A-BEE9-4A55-986A-9DA67881B819}" srcOrd="0" destOrd="0" parTransId="{1C2F9129-2E4B-4F7E-AB54-36AEC5AD7631}" sibTransId="{4FF0BFD8-6210-46F7-A1D3-005ED99CC6C4}"/>
    <dgm:cxn modelId="{F8AFB17F-8551-4726-B30D-9A7D29D0201A}" srcId="{67A9A419-9482-4E22-8AEA-797E51575499}" destId="{4CC3A119-C821-4AFA-A2A3-0EDC0280A358}" srcOrd="1" destOrd="0" parTransId="{9D63CBDC-0C9E-4143-9A86-F60333409D48}" sibTransId="{A25038A5-F584-425C-9EDF-1567E63D0FE3}"/>
    <dgm:cxn modelId="{58BBA3D0-2037-4871-85D0-F6C47F7AB94B}" type="presOf" srcId="{4CC3A119-C821-4AFA-A2A3-0EDC0280A358}" destId="{371B863C-EDFC-4EC6-8600-5D7A4B2BC3C7}" srcOrd="0" destOrd="0" presId="urn:microsoft.com/office/officeart/2005/8/layout/vList2"/>
    <dgm:cxn modelId="{C45E4A50-A987-4398-9E0A-7A30604A8782}" type="presOf" srcId="{DB86C7BE-9D23-4B5E-9B85-3BE6AAB40A5D}" destId="{1473A65F-C91D-41B5-A5DE-50776AB1E682}" srcOrd="0" destOrd="4" presId="urn:microsoft.com/office/officeart/2005/8/layout/vList2"/>
    <dgm:cxn modelId="{723DCE85-90D4-4357-BD4C-B9B973CB3A6F}" type="presOf" srcId="{26DA888D-F66E-4B96-8114-44F693A2934C}" destId="{1473A65F-C91D-41B5-A5DE-50776AB1E682}" srcOrd="0" destOrd="0" presId="urn:microsoft.com/office/officeart/2005/8/layout/vList2"/>
    <dgm:cxn modelId="{76715B1D-F780-443B-8974-2375CF4957B2}" srcId="{2654F619-EC0F-4734-9570-FC01FB9A6693}" destId="{A1131BC1-F5D4-4906-87B9-32FD92D406AF}" srcOrd="1" destOrd="0" parTransId="{1E7A9E6A-3687-4A38-A476-238FDD76ADB8}" sibTransId="{58958073-AEFE-43F4-990A-E5AD017888E4}"/>
    <dgm:cxn modelId="{897C3C60-6741-4AE7-BA47-FB222780ECFF}" type="presOf" srcId="{C180ED2A-BC10-454F-847C-7CF3C2BE12B5}" destId="{1473A65F-C91D-41B5-A5DE-50776AB1E682}" srcOrd="0" destOrd="2" presId="urn:microsoft.com/office/officeart/2005/8/layout/vList2"/>
    <dgm:cxn modelId="{A15AE23D-256D-4845-9004-43C0ECCAAB3B}" srcId="{2654F619-EC0F-4734-9570-FC01FB9A6693}" destId="{8FD91F2B-2AF1-486F-B5AE-DF148A0AA0E9}" srcOrd="3" destOrd="0" parTransId="{B210C68C-53C1-4F9B-AD1B-901466ADEFFF}" sibTransId="{878E89CB-5C37-4320-8203-C4934E696103}"/>
    <dgm:cxn modelId="{CA41F343-FBBC-4403-AC14-FCEBDC0926A4}" type="presOf" srcId="{EAC99C02-966F-40DF-BA8A-BF7A33B5406D}" destId="{1473A65F-C91D-41B5-A5DE-50776AB1E682}" srcOrd="0" destOrd="6" presId="urn:microsoft.com/office/officeart/2005/8/layout/vList2"/>
    <dgm:cxn modelId="{BC758166-ACF4-4384-B54E-BDF0D801567F}" type="presOf" srcId="{07F59435-E9D3-4347-921D-B2A64F7B3ED2}" destId="{1473A65F-C91D-41B5-A5DE-50776AB1E682}" srcOrd="0" destOrd="5" presId="urn:microsoft.com/office/officeart/2005/8/layout/vList2"/>
    <dgm:cxn modelId="{B68BF412-92D0-4559-BDA0-96CAC22B9667}" srcId="{2654F619-EC0F-4734-9570-FC01FB9A6693}" destId="{26DA888D-F66E-4B96-8114-44F693A2934C}" srcOrd="0" destOrd="0" parTransId="{D0F3A613-828F-4201-92EB-50BAC46EC857}" sibTransId="{19463CBE-DC79-487B-B7DF-955E9D8B2C71}"/>
    <dgm:cxn modelId="{0FE2DBF4-65E9-450C-92E2-B0C778392E00}" type="presParOf" srcId="{8CE37D52-A4B9-403D-B790-B9AA32368BE6}" destId="{D9103300-E489-4D01-A043-86E2BE27FCC9}" srcOrd="0" destOrd="0" presId="urn:microsoft.com/office/officeart/2005/8/layout/vList2"/>
    <dgm:cxn modelId="{632EBC02-A07A-454A-A452-29F272393519}" type="presParOf" srcId="{8CE37D52-A4B9-403D-B790-B9AA32368BE6}" destId="{1473A65F-C91D-41B5-A5DE-50776AB1E682}" srcOrd="1" destOrd="0" presId="urn:microsoft.com/office/officeart/2005/8/layout/vList2"/>
    <dgm:cxn modelId="{75C11D03-2658-4136-8361-8A8240AB6FEB}" type="presParOf" srcId="{8CE37D52-A4B9-403D-B790-B9AA32368BE6}" destId="{371B863C-EDFC-4EC6-8600-5D7A4B2BC3C7}" srcOrd="2" destOrd="0" presId="urn:microsoft.com/office/officeart/2005/8/layout/vList2"/>
    <dgm:cxn modelId="{60522FA8-EDEA-4968-809C-1897D6994F68}" type="presParOf" srcId="{8CE37D52-A4B9-403D-B790-B9AA32368BE6}" destId="{ECB5AFD3-60F2-421F-82FC-42E65B21E69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F160AF-908C-4DDF-8631-4FD319A70794}"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A1BCF6F1-AB71-4942-9D6C-7A23B52D84E8}">
      <dgm:prSet/>
      <dgm:spPr/>
      <dgm:t>
        <a:bodyPr/>
        <a:lstStyle/>
        <a:p>
          <a:pPr rtl="0"/>
          <a:r>
            <a:rPr lang="zh-CN" b="1" dirty="0"/>
            <a:t>决策树</a:t>
          </a:r>
          <a:endParaRPr lang="en-US" b="1" dirty="0"/>
        </a:p>
      </dgm:t>
    </dgm:pt>
    <dgm:pt modelId="{48A915F1-1489-4C3E-B34B-A37690F9A628}" type="parTrans" cxnId="{7F94D15A-9DDD-404F-AEFD-23F6F0A56B3E}">
      <dgm:prSet/>
      <dgm:spPr/>
      <dgm:t>
        <a:bodyPr/>
        <a:lstStyle/>
        <a:p>
          <a:endParaRPr lang="zh-CN" altLang="en-US"/>
        </a:p>
      </dgm:t>
    </dgm:pt>
    <dgm:pt modelId="{992EB8B8-C82F-4088-B343-B505149F7ABD}" type="sibTrans" cxnId="{7F94D15A-9DDD-404F-AEFD-23F6F0A56B3E}">
      <dgm:prSet/>
      <dgm:spPr/>
      <dgm:t>
        <a:bodyPr/>
        <a:lstStyle/>
        <a:p>
          <a:endParaRPr lang="zh-CN" altLang="en-US"/>
        </a:p>
      </dgm:t>
    </dgm:pt>
    <dgm:pt modelId="{361CCC64-2387-496E-806F-FB9B8FF60690}">
      <dgm:prSet/>
      <dgm:spPr/>
      <dgm:t>
        <a:bodyPr/>
        <a:lstStyle/>
        <a:p>
          <a:pPr rtl="0"/>
          <a:r>
            <a:rPr lang="zh-CN" b="1" dirty="0"/>
            <a:t>人们对动物的树形分类方法类似，</a:t>
          </a:r>
          <a:r>
            <a:rPr lang="zh-CN" b="1" u="sng" dirty="0"/>
            <a:t>分类过程是通过递归方式进行</a:t>
          </a:r>
          <a:r>
            <a:rPr lang="zh-CN" b="1" dirty="0"/>
            <a:t>，每次分类都是</a:t>
          </a:r>
          <a:r>
            <a:rPr lang="zh-CN" b="1" u="sng" dirty="0"/>
            <a:t>基于最显著属性</a:t>
          </a:r>
          <a:r>
            <a:rPr lang="zh-CN" b="1" dirty="0"/>
            <a:t>进行划分。</a:t>
          </a:r>
          <a:endParaRPr lang="en-US" b="1" dirty="0"/>
        </a:p>
      </dgm:t>
    </dgm:pt>
    <dgm:pt modelId="{CAB12D1D-75D7-472F-A213-0D105D67EED8}" type="parTrans" cxnId="{D9D893BF-8D97-4A64-B326-A9B8580A6E5A}">
      <dgm:prSet/>
      <dgm:spPr/>
      <dgm:t>
        <a:bodyPr/>
        <a:lstStyle/>
        <a:p>
          <a:endParaRPr lang="zh-CN" altLang="en-US"/>
        </a:p>
      </dgm:t>
    </dgm:pt>
    <dgm:pt modelId="{58F44AF7-BD29-449C-8E24-CA49CEFA52A4}" type="sibTrans" cxnId="{D9D893BF-8D97-4A64-B326-A9B8580A6E5A}">
      <dgm:prSet/>
      <dgm:spPr/>
      <dgm:t>
        <a:bodyPr/>
        <a:lstStyle/>
        <a:p>
          <a:endParaRPr lang="zh-CN" altLang="en-US"/>
        </a:p>
      </dgm:t>
    </dgm:pt>
    <dgm:pt modelId="{13B29082-653A-44D0-932B-522FD0561AF0}">
      <dgm:prSet/>
      <dgm:spPr/>
      <dgm:t>
        <a:bodyPr/>
        <a:lstStyle/>
        <a:p>
          <a:pPr rtl="0"/>
          <a:r>
            <a:rPr lang="zh-CN" b="1" dirty="0"/>
            <a:t>决策树的</a:t>
          </a:r>
          <a:r>
            <a:rPr lang="zh-CN" b="1" u="sng" dirty="0"/>
            <a:t>最顶层为树的根节点</a:t>
          </a:r>
          <a:endParaRPr lang="en-US" b="1" u="sng" dirty="0"/>
        </a:p>
      </dgm:t>
    </dgm:pt>
    <dgm:pt modelId="{DA71F1B2-0123-4334-872E-1F04A38EE356}" type="parTrans" cxnId="{73204B15-9C7C-4488-A8C5-F79BA74475CA}">
      <dgm:prSet/>
      <dgm:spPr/>
      <dgm:t>
        <a:bodyPr/>
        <a:lstStyle/>
        <a:p>
          <a:endParaRPr lang="zh-CN" altLang="en-US"/>
        </a:p>
      </dgm:t>
    </dgm:pt>
    <dgm:pt modelId="{A748136D-909D-4416-B08A-00DAEDD17743}" type="sibTrans" cxnId="{73204B15-9C7C-4488-A8C5-F79BA74475CA}">
      <dgm:prSet/>
      <dgm:spPr/>
      <dgm:t>
        <a:bodyPr/>
        <a:lstStyle/>
        <a:p>
          <a:endParaRPr lang="zh-CN" altLang="en-US"/>
        </a:p>
      </dgm:t>
    </dgm:pt>
    <dgm:pt modelId="{34A91B91-1617-4C00-A203-A9CB1FA6FD81}">
      <dgm:prSet/>
      <dgm:spPr/>
      <dgm:t>
        <a:bodyPr/>
        <a:lstStyle/>
        <a:p>
          <a:pPr rtl="0"/>
          <a:r>
            <a:rPr lang="zh-CN" b="1" dirty="0"/>
            <a:t>每个</a:t>
          </a:r>
          <a:r>
            <a:rPr lang="zh-CN" b="1" u="sng" dirty="0"/>
            <a:t>非叶结点</a:t>
          </a:r>
          <a:r>
            <a:rPr lang="zh-CN" b="1" dirty="0"/>
            <a:t>表示一个</a:t>
          </a:r>
          <a:r>
            <a:rPr lang="zh-CN" b="1" u="sng" dirty="0"/>
            <a:t>显著性属性上的测试</a:t>
          </a:r>
          <a:endParaRPr lang="en-US" b="1" u="sng" dirty="0"/>
        </a:p>
      </dgm:t>
    </dgm:pt>
    <dgm:pt modelId="{C7D4B181-4FF7-4576-A2DC-1A6F06D92899}" type="parTrans" cxnId="{522B61FA-771E-4DE3-89D3-1AC4C2F66B9F}">
      <dgm:prSet/>
      <dgm:spPr/>
      <dgm:t>
        <a:bodyPr/>
        <a:lstStyle/>
        <a:p>
          <a:endParaRPr lang="zh-CN" altLang="en-US"/>
        </a:p>
      </dgm:t>
    </dgm:pt>
    <dgm:pt modelId="{4B34C4CA-1ED7-4976-BDB5-0DD494734D66}" type="sibTrans" cxnId="{522B61FA-771E-4DE3-89D3-1AC4C2F66B9F}">
      <dgm:prSet/>
      <dgm:spPr/>
      <dgm:t>
        <a:bodyPr/>
        <a:lstStyle/>
        <a:p>
          <a:endParaRPr lang="zh-CN" altLang="en-US"/>
        </a:p>
      </dgm:t>
    </dgm:pt>
    <dgm:pt modelId="{4902CAFD-AEF2-455C-B160-C1A10469AE86}">
      <dgm:prSet/>
      <dgm:spPr/>
      <dgm:t>
        <a:bodyPr/>
        <a:lstStyle/>
        <a:p>
          <a:pPr rtl="0"/>
          <a:r>
            <a:rPr lang="zh-CN" b="1" dirty="0"/>
            <a:t>而其后的</a:t>
          </a:r>
          <a:r>
            <a:rPr lang="zh-CN" b="1" u="sng" dirty="0"/>
            <a:t>分支代表</a:t>
          </a:r>
          <a:r>
            <a:rPr lang="zh-CN" b="1" dirty="0"/>
            <a:t>基于</a:t>
          </a:r>
          <a:r>
            <a:rPr lang="zh-CN" b="1" u="sng" dirty="0"/>
            <a:t>这个显著性属性的划分结果</a:t>
          </a:r>
          <a:r>
            <a:rPr lang="zh-CN" b="1" dirty="0"/>
            <a:t>。</a:t>
          </a:r>
          <a:endParaRPr lang="en-US" b="1" dirty="0"/>
        </a:p>
      </dgm:t>
    </dgm:pt>
    <dgm:pt modelId="{CDC28E09-6D48-492E-9466-660D0DD1DCC1}" type="parTrans" cxnId="{8D41F0C6-FEB3-47F7-A0EB-AD3654CAA71E}">
      <dgm:prSet/>
      <dgm:spPr/>
      <dgm:t>
        <a:bodyPr/>
        <a:lstStyle/>
        <a:p>
          <a:endParaRPr lang="zh-CN" altLang="en-US"/>
        </a:p>
      </dgm:t>
    </dgm:pt>
    <dgm:pt modelId="{7C54658C-15A1-4DBC-AE54-2862B9C85C5C}" type="sibTrans" cxnId="{8D41F0C6-FEB3-47F7-A0EB-AD3654CAA71E}">
      <dgm:prSet/>
      <dgm:spPr/>
      <dgm:t>
        <a:bodyPr/>
        <a:lstStyle/>
        <a:p>
          <a:endParaRPr lang="zh-CN" altLang="en-US"/>
        </a:p>
      </dgm:t>
    </dgm:pt>
    <dgm:pt modelId="{40FA8332-AB23-4FB2-BD78-7F048031FC2E}">
      <dgm:prSet/>
      <dgm:spPr/>
      <dgm:t>
        <a:bodyPr/>
        <a:lstStyle/>
        <a:p>
          <a:pPr rtl="0"/>
          <a:r>
            <a:rPr lang="zh-CN" b="1" dirty="0"/>
            <a:t>决策树的实现方法有很多种，如</a:t>
          </a:r>
          <a:r>
            <a:rPr lang="en-US" b="1" dirty="0"/>
            <a:t>ID3</a:t>
          </a:r>
          <a:r>
            <a:rPr lang="zh-CN" b="1" dirty="0"/>
            <a:t>、</a:t>
          </a:r>
          <a:r>
            <a:rPr lang="en-US" b="1" dirty="0"/>
            <a:t>C4.5</a:t>
          </a:r>
          <a:r>
            <a:rPr lang="zh-CN" b="1" dirty="0"/>
            <a:t>、</a:t>
          </a:r>
          <a:r>
            <a:rPr lang="en-US" b="1" dirty="0"/>
            <a:t>C5.0</a:t>
          </a:r>
          <a:r>
            <a:rPr lang="zh-CN" b="1" dirty="0"/>
            <a:t>、分类和回归树（</a:t>
          </a:r>
          <a:r>
            <a:rPr lang="en-US" b="1" dirty="0"/>
            <a:t>Classification and Regression Tree </a:t>
          </a:r>
          <a:r>
            <a:rPr lang="zh-CN" b="1" dirty="0"/>
            <a:t>，</a:t>
          </a:r>
          <a:r>
            <a:rPr lang="en-US" b="1" dirty="0"/>
            <a:t>C&amp;R Tree</a:t>
          </a:r>
          <a:r>
            <a:rPr lang="zh-CN" b="1" dirty="0"/>
            <a:t>）、卡方自动交互检验法（</a:t>
          </a:r>
          <a:r>
            <a:rPr lang="en-US" b="1" dirty="0"/>
            <a:t>Chi-squared Automatic Interaction Detector, CHAID</a:t>
          </a:r>
          <a:r>
            <a:rPr lang="zh-CN" b="1" dirty="0"/>
            <a:t>）等。</a:t>
          </a:r>
          <a:endParaRPr lang="zh-CN" dirty="0"/>
        </a:p>
      </dgm:t>
    </dgm:pt>
    <dgm:pt modelId="{7B75C2DE-F677-419A-9A0B-E35FF37CC0C4}" type="parTrans" cxnId="{9C2E2C10-804F-4C49-8C38-A20FC85BCAEF}">
      <dgm:prSet/>
      <dgm:spPr/>
      <dgm:t>
        <a:bodyPr/>
        <a:lstStyle/>
        <a:p>
          <a:endParaRPr lang="zh-CN" altLang="en-US"/>
        </a:p>
      </dgm:t>
    </dgm:pt>
    <dgm:pt modelId="{468BDE2D-1A25-4CEF-941F-AED5420DF3E6}" type="sibTrans" cxnId="{9C2E2C10-804F-4C49-8C38-A20FC85BCAEF}">
      <dgm:prSet/>
      <dgm:spPr/>
      <dgm:t>
        <a:bodyPr/>
        <a:lstStyle/>
        <a:p>
          <a:endParaRPr lang="zh-CN" altLang="en-US"/>
        </a:p>
      </dgm:t>
    </dgm:pt>
    <dgm:pt modelId="{259710D4-99FB-4346-BA07-B23855FAA61D}" type="pres">
      <dgm:prSet presAssocID="{C8F160AF-908C-4DDF-8631-4FD319A70794}" presName="linear" presStyleCnt="0">
        <dgm:presLayoutVars>
          <dgm:dir/>
          <dgm:animLvl val="lvl"/>
          <dgm:resizeHandles val="exact"/>
        </dgm:presLayoutVars>
      </dgm:prSet>
      <dgm:spPr/>
      <dgm:t>
        <a:bodyPr/>
        <a:lstStyle/>
        <a:p>
          <a:endParaRPr lang="zh-CN" altLang="en-US"/>
        </a:p>
      </dgm:t>
    </dgm:pt>
    <dgm:pt modelId="{5B61D982-B494-41AF-87D4-DA399FE1A1FD}" type="pres">
      <dgm:prSet presAssocID="{A1BCF6F1-AB71-4942-9D6C-7A23B52D84E8}" presName="parentLin" presStyleCnt="0"/>
      <dgm:spPr/>
    </dgm:pt>
    <dgm:pt modelId="{B28BC971-5760-44CA-B0D0-09840C7E48BE}" type="pres">
      <dgm:prSet presAssocID="{A1BCF6F1-AB71-4942-9D6C-7A23B52D84E8}" presName="parentLeftMargin" presStyleLbl="node1" presStyleIdx="0" presStyleCnt="1"/>
      <dgm:spPr/>
      <dgm:t>
        <a:bodyPr/>
        <a:lstStyle/>
        <a:p>
          <a:endParaRPr lang="zh-CN" altLang="en-US"/>
        </a:p>
      </dgm:t>
    </dgm:pt>
    <dgm:pt modelId="{0E11E142-7893-41A2-9554-BBAB6526A7F1}" type="pres">
      <dgm:prSet presAssocID="{A1BCF6F1-AB71-4942-9D6C-7A23B52D84E8}" presName="parentText" presStyleLbl="node1" presStyleIdx="0" presStyleCnt="1">
        <dgm:presLayoutVars>
          <dgm:chMax val="0"/>
          <dgm:bulletEnabled val="1"/>
        </dgm:presLayoutVars>
      </dgm:prSet>
      <dgm:spPr/>
      <dgm:t>
        <a:bodyPr/>
        <a:lstStyle/>
        <a:p>
          <a:endParaRPr lang="zh-CN" altLang="en-US"/>
        </a:p>
      </dgm:t>
    </dgm:pt>
    <dgm:pt modelId="{B2CACC9E-0D05-40EF-BC56-1C036508B47B}" type="pres">
      <dgm:prSet presAssocID="{A1BCF6F1-AB71-4942-9D6C-7A23B52D84E8}" presName="negativeSpace" presStyleCnt="0"/>
      <dgm:spPr/>
    </dgm:pt>
    <dgm:pt modelId="{D0B160D9-6D93-4C42-BF1D-B6A672C17E46}" type="pres">
      <dgm:prSet presAssocID="{A1BCF6F1-AB71-4942-9D6C-7A23B52D84E8}" presName="childText" presStyleLbl="conFgAcc1" presStyleIdx="0" presStyleCnt="1">
        <dgm:presLayoutVars>
          <dgm:bulletEnabled val="1"/>
        </dgm:presLayoutVars>
      </dgm:prSet>
      <dgm:spPr/>
      <dgm:t>
        <a:bodyPr/>
        <a:lstStyle/>
        <a:p>
          <a:endParaRPr lang="zh-CN" altLang="en-US"/>
        </a:p>
      </dgm:t>
    </dgm:pt>
  </dgm:ptLst>
  <dgm:cxnLst>
    <dgm:cxn modelId="{1A1E3ECA-48D1-4D23-B2A4-078EB6A62795}" type="presOf" srcId="{A1BCF6F1-AB71-4942-9D6C-7A23B52D84E8}" destId="{B28BC971-5760-44CA-B0D0-09840C7E48BE}" srcOrd="0" destOrd="0" presId="urn:microsoft.com/office/officeart/2005/8/layout/list1"/>
    <dgm:cxn modelId="{D9D893BF-8D97-4A64-B326-A9B8580A6E5A}" srcId="{A1BCF6F1-AB71-4942-9D6C-7A23B52D84E8}" destId="{361CCC64-2387-496E-806F-FB9B8FF60690}" srcOrd="0" destOrd="0" parTransId="{CAB12D1D-75D7-472F-A213-0D105D67EED8}" sibTransId="{58F44AF7-BD29-449C-8E24-CA49CEFA52A4}"/>
    <dgm:cxn modelId="{062AEA22-03BA-4AD7-9696-A2FD9C34F324}" type="presOf" srcId="{C8F160AF-908C-4DDF-8631-4FD319A70794}" destId="{259710D4-99FB-4346-BA07-B23855FAA61D}" srcOrd="0" destOrd="0" presId="urn:microsoft.com/office/officeart/2005/8/layout/list1"/>
    <dgm:cxn modelId="{50453F80-8818-42BD-8A9F-2E524ED3A9EC}" type="presOf" srcId="{34A91B91-1617-4C00-A203-A9CB1FA6FD81}" destId="{D0B160D9-6D93-4C42-BF1D-B6A672C17E46}" srcOrd="0" destOrd="2" presId="urn:microsoft.com/office/officeart/2005/8/layout/list1"/>
    <dgm:cxn modelId="{9C2E2C10-804F-4C49-8C38-A20FC85BCAEF}" srcId="{A1BCF6F1-AB71-4942-9D6C-7A23B52D84E8}" destId="{40FA8332-AB23-4FB2-BD78-7F048031FC2E}" srcOrd="4" destOrd="0" parTransId="{7B75C2DE-F677-419A-9A0B-E35FF37CC0C4}" sibTransId="{468BDE2D-1A25-4CEF-941F-AED5420DF3E6}"/>
    <dgm:cxn modelId="{7F94D15A-9DDD-404F-AEFD-23F6F0A56B3E}" srcId="{C8F160AF-908C-4DDF-8631-4FD319A70794}" destId="{A1BCF6F1-AB71-4942-9D6C-7A23B52D84E8}" srcOrd="0" destOrd="0" parTransId="{48A915F1-1489-4C3E-B34B-A37690F9A628}" sibTransId="{992EB8B8-C82F-4088-B343-B505149F7ABD}"/>
    <dgm:cxn modelId="{1E6AA793-B483-4EF0-9699-17C9134E03BE}" type="presOf" srcId="{4902CAFD-AEF2-455C-B160-C1A10469AE86}" destId="{D0B160D9-6D93-4C42-BF1D-B6A672C17E46}" srcOrd="0" destOrd="3" presId="urn:microsoft.com/office/officeart/2005/8/layout/list1"/>
    <dgm:cxn modelId="{212A73B8-3A02-439B-9E59-889F954DE396}" type="presOf" srcId="{A1BCF6F1-AB71-4942-9D6C-7A23B52D84E8}" destId="{0E11E142-7893-41A2-9554-BBAB6526A7F1}" srcOrd="1" destOrd="0" presId="urn:microsoft.com/office/officeart/2005/8/layout/list1"/>
    <dgm:cxn modelId="{522B61FA-771E-4DE3-89D3-1AC4C2F66B9F}" srcId="{A1BCF6F1-AB71-4942-9D6C-7A23B52D84E8}" destId="{34A91B91-1617-4C00-A203-A9CB1FA6FD81}" srcOrd="2" destOrd="0" parTransId="{C7D4B181-4FF7-4576-A2DC-1A6F06D92899}" sibTransId="{4B34C4CA-1ED7-4976-BDB5-0DD494734D66}"/>
    <dgm:cxn modelId="{73204B15-9C7C-4488-A8C5-F79BA74475CA}" srcId="{A1BCF6F1-AB71-4942-9D6C-7A23B52D84E8}" destId="{13B29082-653A-44D0-932B-522FD0561AF0}" srcOrd="1" destOrd="0" parTransId="{DA71F1B2-0123-4334-872E-1F04A38EE356}" sibTransId="{A748136D-909D-4416-B08A-00DAEDD17743}"/>
    <dgm:cxn modelId="{8D41F0C6-FEB3-47F7-A0EB-AD3654CAA71E}" srcId="{A1BCF6F1-AB71-4942-9D6C-7A23B52D84E8}" destId="{4902CAFD-AEF2-455C-B160-C1A10469AE86}" srcOrd="3" destOrd="0" parTransId="{CDC28E09-6D48-492E-9466-660D0DD1DCC1}" sibTransId="{7C54658C-15A1-4DBC-AE54-2862B9C85C5C}"/>
    <dgm:cxn modelId="{E06BC933-5407-4E02-B0B5-1B0780348834}" type="presOf" srcId="{361CCC64-2387-496E-806F-FB9B8FF60690}" destId="{D0B160D9-6D93-4C42-BF1D-B6A672C17E46}" srcOrd="0" destOrd="0" presId="urn:microsoft.com/office/officeart/2005/8/layout/list1"/>
    <dgm:cxn modelId="{6047FCCA-4904-448B-AB43-BBBAB60C048D}" type="presOf" srcId="{13B29082-653A-44D0-932B-522FD0561AF0}" destId="{D0B160D9-6D93-4C42-BF1D-B6A672C17E46}" srcOrd="0" destOrd="1" presId="urn:microsoft.com/office/officeart/2005/8/layout/list1"/>
    <dgm:cxn modelId="{0ECEFC3F-E4B9-416C-BE03-CA03A35C3339}" type="presOf" srcId="{40FA8332-AB23-4FB2-BD78-7F048031FC2E}" destId="{D0B160D9-6D93-4C42-BF1D-B6A672C17E46}" srcOrd="0" destOrd="4" presId="urn:microsoft.com/office/officeart/2005/8/layout/list1"/>
    <dgm:cxn modelId="{E7CB3D3A-03F7-4BC9-A0B0-D8367B967A51}" type="presParOf" srcId="{259710D4-99FB-4346-BA07-B23855FAA61D}" destId="{5B61D982-B494-41AF-87D4-DA399FE1A1FD}" srcOrd="0" destOrd="0" presId="urn:microsoft.com/office/officeart/2005/8/layout/list1"/>
    <dgm:cxn modelId="{A67764D8-087C-47DE-A116-774111E908B8}" type="presParOf" srcId="{5B61D982-B494-41AF-87D4-DA399FE1A1FD}" destId="{B28BC971-5760-44CA-B0D0-09840C7E48BE}" srcOrd="0" destOrd="0" presId="urn:microsoft.com/office/officeart/2005/8/layout/list1"/>
    <dgm:cxn modelId="{139C326A-FA8F-4A5E-A434-4C6B0E4CDB29}" type="presParOf" srcId="{5B61D982-B494-41AF-87D4-DA399FE1A1FD}" destId="{0E11E142-7893-41A2-9554-BBAB6526A7F1}" srcOrd="1" destOrd="0" presId="urn:microsoft.com/office/officeart/2005/8/layout/list1"/>
    <dgm:cxn modelId="{A770C548-3A64-4290-BF41-DD634A72ACDC}" type="presParOf" srcId="{259710D4-99FB-4346-BA07-B23855FAA61D}" destId="{B2CACC9E-0D05-40EF-BC56-1C036508B47B}" srcOrd="1" destOrd="0" presId="urn:microsoft.com/office/officeart/2005/8/layout/list1"/>
    <dgm:cxn modelId="{E2CB3B3B-62B4-4BB6-B5CC-069E2A00061D}" type="presParOf" srcId="{259710D4-99FB-4346-BA07-B23855FAA61D}" destId="{D0B160D9-6D93-4C42-BF1D-B6A672C17E4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C8E29EC-1990-4106-A0DE-3597B900953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656D10FC-D696-43D4-81EB-7EA5AE4900EE}">
      <dgm:prSet/>
      <dgm:spPr/>
      <dgm:t>
        <a:bodyPr/>
        <a:lstStyle/>
        <a:p>
          <a:pPr rtl="0"/>
          <a:r>
            <a:rPr lang="en-US" b="1" dirty="0"/>
            <a:t>C5.0</a:t>
          </a:r>
          <a:r>
            <a:rPr lang="zh-CN" b="1" dirty="0"/>
            <a:t>算法</a:t>
          </a:r>
          <a:endParaRPr lang="en-US" b="1" dirty="0"/>
        </a:p>
      </dgm:t>
    </dgm:pt>
    <dgm:pt modelId="{88DC55ED-E037-4EAD-915F-65F0FB6FA6EF}" type="parTrans" cxnId="{0403802B-6791-43FC-AE59-14DE52966AB3}">
      <dgm:prSet/>
      <dgm:spPr/>
      <dgm:t>
        <a:bodyPr/>
        <a:lstStyle/>
        <a:p>
          <a:endParaRPr lang="zh-CN" altLang="en-US"/>
        </a:p>
      </dgm:t>
    </dgm:pt>
    <dgm:pt modelId="{276AFE9F-7923-47B0-80EE-01BF7348F23C}" type="sibTrans" cxnId="{0403802B-6791-43FC-AE59-14DE52966AB3}">
      <dgm:prSet/>
      <dgm:spPr/>
      <dgm:t>
        <a:bodyPr/>
        <a:lstStyle/>
        <a:p>
          <a:endParaRPr lang="zh-CN" altLang="en-US"/>
        </a:p>
      </dgm:t>
    </dgm:pt>
    <dgm:pt modelId="{B8896344-DCFC-4550-A3D5-AED8B551134F}">
      <dgm:prSet/>
      <dgm:spPr/>
      <dgm:t>
        <a:bodyPr/>
        <a:lstStyle/>
        <a:p>
          <a:pPr rtl="0"/>
          <a:r>
            <a:rPr lang="zh-CN" b="1" dirty="0"/>
            <a:t>第</a:t>
          </a:r>
          <a:r>
            <a:rPr lang="en-US" b="1" dirty="0"/>
            <a:t>1</a:t>
          </a:r>
          <a:r>
            <a:rPr lang="zh-CN" b="1" dirty="0"/>
            <a:t>步、在每次决策树节点的计算上，将计算所有没有被用过的字段的</a:t>
          </a:r>
          <a:r>
            <a:rPr lang="zh-CN" b="1" u="sng" dirty="0">
              <a:solidFill>
                <a:srgbClr val="FF0000"/>
              </a:solidFill>
            </a:rPr>
            <a:t>信息</a:t>
          </a:r>
          <a:r>
            <a:rPr lang="zh-CN" altLang="en-US" b="1" u="sng" dirty="0">
              <a:solidFill>
                <a:srgbClr val="FF0000"/>
              </a:solidFill>
            </a:rPr>
            <a:t>熵</a:t>
          </a:r>
          <a:r>
            <a:rPr lang="zh-CN" b="1" dirty="0"/>
            <a:t>；</a:t>
          </a:r>
          <a:endParaRPr lang="en-US" b="1" dirty="0"/>
        </a:p>
      </dgm:t>
    </dgm:pt>
    <dgm:pt modelId="{C72CA4BA-02CF-443F-9B40-CF10B4BE487E}" type="parTrans" cxnId="{134D7062-666A-4D3B-90F8-784EB8823BCC}">
      <dgm:prSet/>
      <dgm:spPr/>
      <dgm:t>
        <a:bodyPr/>
        <a:lstStyle/>
        <a:p>
          <a:endParaRPr lang="zh-CN" altLang="en-US"/>
        </a:p>
      </dgm:t>
    </dgm:pt>
    <dgm:pt modelId="{47F3A78F-2389-4C9D-8661-DAE06F07CFD1}" type="sibTrans" cxnId="{134D7062-666A-4D3B-90F8-784EB8823BCC}">
      <dgm:prSet/>
      <dgm:spPr/>
      <dgm:t>
        <a:bodyPr/>
        <a:lstStyle/>
        <a:p>
          <a:endParaRPr lang="zh-CN" altLang="en-US"/>
        </a:p>
      </dgm:t>
    </dgm:pt>
    <dgm:pt modelId="{2CD80BE6-4903-494D-968A-76F51274E564}">
      <dgm:prSet/>
      <dgm:spPr/>
      <dgm:t>
        <a:bodyPr/>
        <a:lstStyle/>
        <a:p>
          <a:pPr rtl="0"/>
          <a:r>
            <a:rPr lang="zh-CN" b="1" dirty="0"/>
            <a:t>第</a:t>
          </a:r>
          <a:r>
            <a:rPr lang="en-US" b="1" dirty="0"/>
            <a:t>2</a:t>
          </a:r>
          <a:r>
            <a:rPr lang="zh-CN" b="1" dirty="0"/>
            <a:t>步、取这个</a:t>
          </a:r>
          <a:r>
            <a:rPr lang="zh-CN" b="1" u="sng" dirty="0">
              <a:solidFill>
                <a:srgbClr val="FF0000"/>
              </a:solidFill>
            </a:rPr>
            <a:t>信息</a:t>
          </a:r>
          <a:r>
            <a:rPr lang="zh-CN" altLang="en-US" b="1" u="sng" dirty="0">
              <a:solidFill>
                <a:srgbClr val="FF0000"/>
              </a:solidFill>
            </a:rPr>
            <a:t>熵</a:t>
          </a:r>
          <a:r>
            <a:rPr lang="zh-CN" b="1" u="sng" dirty="0">
              <a:solidFill>
                <a:srgbClr val="FF0000"/>
              </a:solidFill>
            </a:rPr>
            <a:t>最小</a:t>
          </a:r>
          <a:r>
            <a:rPr lang="zh-CN" b="1" dirty="0"/>
            <a:t>的字段；</a:t>
          </a:r>
          <a:endParaRPr lang="en-US" b="1" dirty="0"/>
        </a:p>
      </dgm:t>
    </dgm:pt>
    <dgm:pt modelId="{DCC5C0AD-2FFD-4498-8D82-F0E6D83958A8}" type="parTrans" cxnId="{9D880E95-6B82-4DF0-820B-7C798F9A2B8A}">
      <dgm:prSet/>
      <dgm:spPr/>
      <dgm:t>
        <a:bodyPr/>
        <a:lstStyle/>
        <a:p>
          <a:endParaRPr lang="zh-CN" altLang="en-US"/>
        </a:p>
      </dgm:t>
    </dgm:pt>
    <dgm:pt modelId="{B6DED49E-B6DD-45BE-B60F-CDF65AC046DF}" type="sibTrans" cxnId="{9D880E95-6B82-4DF0-820B-7C798F9A2B8A}">
      <dgm:prSet/>
      <dgm:spPr/>
      <dgm:t>
        <a:bodyPr/>
        <a:lstStyle/>
        <a:p>
          <a:endParaRPr lang="zh-CN" altLang="en-US"/>
        </a:p>
      </dgm:t>
    </dgm:pt>
    <dgm:pt modelId="{B27B62C2-5F6B-4711-8A8C-6D602205BD2E}">
      <dgm:prSet/>
      <dgm:spPr/>
      <dgm:t>
        <a:bodyPr/>
        <a:lstStyle/>
        <a:p>
          <a:pPr rtl="0"/>
          <a:r>
            <a:rPr lang="zh-CN" b="1" dirty="0"/>
            <a:t>第</a:t>
          </a:r>
          <a:r>
            <a:rPr lang="en-US" b="1" dirty="0"/>
            <a:t>3</a:t>
          </a:r>
          <a:r>
            <a:rPr lang="zh-CN" b="1" dirty="0"/>
            <a:t>步、将步骤</a:t>
          </a:r>
          <a:r>
            <a:rPr lang="en-US" b="1" dirty="0"/>
            <a:t>2</a:t>
          </a:r>
          <a:r>
            <a:rPr lang="zh-CN" b="1" dirty="0"/>
            <a:t>中确定的字段作为节点上保留的字段，并据此继续分支。</a:t>
          </a:r>
          <a:endParaRPr lang="zh-CN" dirty="0"/>
        </a:p>
      </dgm:t>
    </dgm:pt>
    <dgm:pt modelId="{1CE4BD09-A9C3-4A5E-A3AF-B9176B8F3346}" type="parTrans" cxnId="{3F79AAF5-2AE6-452B-8160-EC055CAD7BB1}">
      <dgm:prSet/>
      <dgm:spPr/>
      <dgm:t>
        <a:bodyPr/>
        <a:lstStyle/>
        <a:p>
          <a:endParaRPr lang="zh-CN" altLang="en-US"/>
        </a:p>
      </dgm:t>
    </dgm:pt>
    <dgm:pt modelId="{B36D1D60-59EF-42F0-9313-E605416BC58E}" type="sibTrans" cxnId="{3F79AAF5-2AE6-452B-8160-EC055CAD7BB1}">
      <dgm:prSet/>
      <dgm:spPr/>
      <dgm:t>
        <a:bodyPr/>
        <a:lstStyle/>
        <a:p>
          <a:endParaRPr lang="zh-CN" altLang="en-US"/>
        </a:p>
      </dgm:t>
    </dgm:pt>
    <dgm:pt modelId="{56A539A1-BE7F-444F-B34A-63C9F2635029}" type="pres">
      <dgm:prSet presAssocID="{7C8E29EC-1990-4106-A0DE-3597B9009536}" presName="linear" presStyleCnt="0">
        <dgm:presLayoutVars>
          <dgm:dir/>
          <dgm:animLvl val="lvl"/>
          <dgm:resizeHandles val="exact"/>
        </dgm:presLayoutVars>
      </dgm:prSet>
      <dgm:spPr/>
      <dgm:t>
        <a:bodyPr/>
        <a:lstStyle/>
        <a:p>
          <a:endParaRPr lang="zh-CN" altLang="en-US"/>
        </a:p>
      </dgm:t>
    </dgm:pt>
    <dgm:pt modelId="{C5E95460-72BD-497C-8CB4-CB35855BFE28}" type="pres">
      <dgm:prSet presAssocID="{656D10FC-D696-43D4-81EB-7EA5AE4900EE}" presName="parentLin" presStyleCnt="0"/>
      <dgm:spPr/>
    </dgm:pt>
    <dgm:pt modelId="{0CADD8D2-2AFD-4CD1-A076-B24B574A5430}" type="pres">
      <dgm:prSet presAssocID="{656D10FC-D696-43D4-81EB-7EA5AE4900EE}" presName="parentLeftMargin" presStyleLbl="node1" presStyleIdx="0" presStyleCnt="1"/>
      <dgm:spPr/>
      <dgm:t>
        <a:bodyPr/>
        <a:lstStyle/>
        <a:p>
          <a:endParaRPr lang="zh-CN" altLang="en-US"/>
        </a:p>
      </dgm:t>
    </dgm:pt>
    <dgm:pt modelId="{24469626-A067-4846-AC46-B7575F1ABE4F}" type="pres">
      <dgm:prSet presAssocID="{656D10FC-D696-43D4-81EB-7EA5AE4900EE}" presName="parentText" presStyleLbl="node1" presStyleIdx="0" presStyleCnt="1">
        <dgm:presLayoutVars>
          <dgm:chMax val="0"/>
          <dgm:bulletEnabled val="1"/>
        </dgm:presLayoutVars>
      </dgm:prSet>
      <dgm:spPr/>
      <dgm:t>
        <a:bodyPr/>
        <a:lstStyle/>
        <a:p>
          <a:endParaRPr lang="zh-CN" altLang="en-US"/>
        </a:p>
      </dgm:t>
    </dgm:pt>
    <dgm:pt modelId="{FFB1013E-F529-409A-8BFC-78853D14E7DD}" type="pres">
      <dgm:prSet presAssocID="{656D10FC-D696-43D4-81EB-7EA5AE4900EE}" presName="negativeSpace" presStyleCnt="0"/>
      <dgm:spPr/>
    </dgm:pt>
    <dgm:pt modelId="{312183C0-2950-465F-9C97-6463B7775730}" type="pres">
      <dgm:prSet presAssocID="{656D10FC-D696-43D4-81EB-7EA5AE4900EE}" presName="childText" presStyleLbl="conFgAcc1" presStyleIdx="0" presStyleCnt="1">
        <dgm:presLayoutVars>
          <dgm:bulletEnabled val="1"/>
        </dgm:presLayoutVars>
      </dgm:prSet>
      <dgm:spPr/>
      <dgm:t>
        <a:bodyPr/>
        <a:lstStyle/>
        <a:p>
          <a:endParaRPr lang="zh-CN" altLang="en-US"/>
        </a:p>
      </dgm:t>
    </dgm:pt>
  </dgm:ptLst>
  <dgm:cxnLst>
    <dgm:cxn modelId="{9D880E95-6B82-4DF0-820B-7C798F9A2B8A}" srcId="{656D10FC-D696-43D4-81EB-7EA5AE4900EE}" destId="{2CD80BE6-4903-494D-968A-76F51274E564}" srcOrd="1" destOrd="0" parTransId="{DCC5C0AD-2FFD-4498-8D82-F0E6D83958A8}" sibTransId="{B6DED49E-B6DD-45BE-B60F-CDF65AC046DF}"/>
    <dgm:cxn modelId="{87A08B40-C566-4934-BD56-F9DCE2D17937}" type="presOf" srcId="{B8896344-DCFC-4550-A3D5-AED8B551134F}" destId="{312183C0-2950-465F-9C97-6463B7775730}" srcOrd="0" destOrd="0" presId="urn:microsoft.com/office/officeart/2005/8/layout/list1"/>
    <dgm:cxn modelId="{647FEF08-6A8B-442D-8335-3401F52D03CF}" type="presOf" srcId="{2CD80BE6-4903-494D-968A-76F51274E564}" destId="{312183C0-2950-465F-9C97-6463B7775730}" srcOrd="0" destOrd="1" presId="urn:microsoft.com/office/officeart/2005/8/layout/list1"/>
    <dgm:cxn modelId="{134D7062-666A-4D3B-90F8-784EB8823BCC}" srcId="{656D10FC-D696-43D4-81EB-7EA5AE4900EE}" destId="{B8896344-DCFC-4550-A3D5-AED8B551134F}" srcOrd="0" destOrd="0" parTransId="{C72CA4BA-02CF-443F-9B40-CF10B4BE487E}" sibTransId="{47F3A78F-2389-4C9D-8661-DAE06F07CFD1}"/>
    <dgm:cxn modelId="{4D43AD67-DAB2-4E11-B945-B0BEB89EF2DE}" type="presOf" srcId="{656D10FC-D696-43D4-81EB-7EA5AE4900EE}" destId="{24469626-A067-4846-AC46-B7575F1ABE4F}" srcOrd="1" destOrd="0" presId="urn:microsoft.com/office/officeart/2005/8/layout/list1"/>
    <dgm:cxn modelId="{0403802B-6791-43FC-AE59-14DE52966AB3}" srcId="{7C8E29EC-1990-4106-A0DE-3597B9009536}" destId="{656D10FC-D696-43D4-81EB-7EA5AE4900EE}" srcOrd="0" destOrd="0" parTransId="{88DC55ED-E037-4EAD-915F-65F0FB6FA6EF}" sibTransId="{276AFE9F-7923-47B0-80EE-01BF7348F23C}"/>
    <dgm:cxn modelId="{238FD1BA-B3D6-4485-9161-B0D154E5461F}" type="presOf" srcId="{7C8E29EC-1990-4106-A0DE-3597B9009536}" destId="{56A539A1-BE7F-444F-B34A-63C9F2635029}" srcOrd="0" destOrd="0" presId="urn:microsoft.com/office/officeart/2005/8/layout/list1"/>
    <dgm:cxn modelId="{7E7FFBE0-5E47-4DCC-8547-3CF9F33B39F3}" type="presOf" srcId="{656D10FC-D696-43D4-81EB-7EA5AE4900EE}" destId="{0CADD8D2-2AFD-4CD1-A076-B24B574A5430}" srcOrd="0" destOrd="0" presId="urn:microsoft.com/office/officeart/2005/8/layout/list1"/>
    <dgm:cxn modelId="{97AE28DD-F94D-46FA-8FD6-8957A284CA85}" type="presOf" srcId="{B27B62C2-5F6B-4711-8A8C-6D602205BD2E}" destId="{312183C0-2950-465F-9C97-6463B7775730}" srcOrd="0" destOrd="2" presId="urn:microsoft.com/office/officeart/2005/8/layout/list1"/>
    <dgm:cxn modelId="{3F79AAF5-2AE6-452B-8160-EC055CAD7BB1}" srcId="{656D10FC-D696-43D4-81EB-7EA5AE4900EE}" destId="{B27B62C2-5F6B-4711-8A8C-6D602205BD2E}" srcOrd="2" destOrd="0" parTransId="{1CE4BD09-A9C3-4A5E-A3AF-B9176B8F3346}" sibTransId="{B36D1D60-59EF-42F0-9313-E605416BC58E}"/>
    <dgm:cxn modelId="{3713BA9C-E0D5-48DC-84CB-58389AB20D6F}" type="presParOf" srcId="{56A539A1-BE7F-444F-B34A-63C9F2635029}" destId="{C5E95460-72BD-497C-8CB4-CB35855BFE28}" srcOrd="0" destOrd="0" presId="urn:microsoft.com/office/officeart/2005/8/layout/list1"/>
    <dgm:cxn modelId="{73ADF8C6-6865-4929-B458-50DC9B7F0646}" type="presParOf" srcId="{C5E95460-72BD-497C-8CB4-CB35855BFE28}" destId="{0CADD8D2-2AFD-4CD1-A076-B24B574A5430}" srcOrd="0" destOrd="0" presId="urn:microsoft.com/office/officeart/2005/8/layout/list1"/>
    <dgm:cxn modelId="{A57BE343-8CAE-43E8-8A7E-6A7E08F981A5}" type="presParOf" srcId="{C5E95460-72BD-497C-8CB4-CB35855BFE28}" destId="{24469626-A067-4846-AC46-B7575F1ABE4F}" srcOrd="1" destOrd="0" presId="urn:microsoft.com/office/officeart/2005/8/layout/list1"/>
    <dgm:cxn modelId="{F41569DF-358E-45C7-9B7F-D5C0DE7B1B3C}" type="presParOf" srcId="{56A539A1-BE7F-444F-B34A-63C9F2635029}" destId="{FFB1013E-F529-409A-8BFC-78853D14E7DD}" srcOrd="1" destOrd="0" presId="urn:microsoft.com/office/officeart/2005/8/layout/list1"/>
    <dgm:cxn modelId="{81D19893-4AC1-409F-989A-27B940017AAC}" type="presParOf" srcId="{56A539A1-BE7F-444F-B34A-63C9F2635029}" destId="{312183C0-2950-465F-9C97-6463B777573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44312A6-BE22-439F-BC91-EF93D073147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1BF35CCF-B782-422C-9B20-E918131F7FFE}">
      <dgm:prSet/>
      <dgm:spPr/>
      <dgm:t>
        <a:bodyPr/>
        <a:lstStyle/>
        <a:p>
          <a:pPr rtl="0"/>
          <a:r>
            <a:rPr lang="zh-CN" b="1" dirty="0"/>
            <a:t>贝叶斯网络</a:t>
          </a:r>
          <a:r>
            <a:rPr lang="en-US" b="1" dirty="0"/>
            <a:t>(Bayesian network)</a:t>
          </a:r>
          <a:endParaRPr lang="zh-CN" dirty="0"/>
        </a:p>
      </dgm:t>
    </dgm:pt>
    <dgm:pt modelId="{C1473C91-BBAB-4366-951A-CE2695215F86}" type="parTrans" cxnId="{76C98339-BD96-4AA3-8E0D-F73B8A3C856D}">
      <dgm:prSet/>
      <dgm:spPr/>
      <dgm:t>
        <a:bodyPr/>
        <a:lstStyle/>
        <a:p>
          <a:endParaRPr lang="zh-CN" altLang="en-US"/>
        </a:p>
      </dgm:t>
    </dgm:pt>
    <dgm:pt modelId="{8B46FE9E-AA84-469A-831A-177C295FB0B8}" type="sibTrans" cxnId="{76C98339-BD96-4AA3-8E0D-F73B8A3C856D}">
      <dgm:prSet/>
      <dgm:spPr/>
      <dgm:t>
        <a:bodyPr/>
        <a:lstStyle/>
        <a:p>
          <a:endParaRPr lang="zh-CN" altLang="en-US"/>
        </a:p>
      </dgm:t>
    </dgm:pt>
    <dgm:pt modelId="{51429929-D8B0-439F-8491-207430C1DF08}">
      <dgm:prSet/>
      <dgm:spPr/>
      <dgm:t>
        <a:bodyPr/>
        <a:lstStyle/>
        <a:p>
          <a:pPr rtl="0"/>
          <a:r>
            <a:rPr lang="zh-CN" b="1" dirty="0"/>
            <a:t>贝叶斯网络</a:t>
          </a:r>
          <a:r>
            <a:rPr lang="en-US" b="1" dirty="0"/>
            <a:t>(Bayesian network)</a:t>
          </a:r>
          <a:r>
            <a:rPr lang="zh-CN" b="1" dirty="0"/>
            <a:t>是基于</a:t>
          </a:r>
          <a:r>
            <a:rPr lang="zh-CN" b="1" u="sng" dirty="0"/>
            <a:t>概率推理的数学模型</a:t>
          </a:r>
          <a:r>
            <a:rPr lang="zh-CN" b="1" dirty="0"/>
            <a:t>。</a:t>
          </a:r>
          <a:endParaRPr lang="en-US" b="1" dirty="0"/>
        </a:p>
      </dgm:t>
    </dgm:pt>
    <dgm:pt modelId="{F71A4472-2BBE-4A36-8CB2-43E3B93DD061}" type="parTrans" cxnId="{EF80B9DB-7D04-4DCC-B324-0212979D1611}">
      <dgm:prSet/>
      <dgm:spPr/>
      <dgm:t>
        <a:bodyPr/>
        <a:lstStyle/>
        <a:p>
          <a:endParaRPr lang="zh-CN" altLang="en-US"/>
        </a:p>
      </dgm:t>
    </dgm:pt>
    <dgm:pt modelId="{31590881-A05B-48D3-8DD7-C309CE1358ED}" type="sibTrans" cxnId="{EF80B9DB-7D04-4DCC-B324-0212979D1611}">
      <dgm:prSet/>
      <dgm:spPr/>
      <dgm:t>
        <a:bodyPr/>
        <a:lstStyle/>
        <a:p>
          <a:endParaRPr lang="zh-CN" altLang="en-US"/>
        </a:p>
      </dgm:t>
    </dgm:pt>
    <dgm:pt modelId="{92CA2975-8AB7-4E55-8E22-59009C5ADE6B}">
      <dgm:prSet/>
      <dgm:spPr/>
      <dgm:t>
        <a:bodyPr/>
        <a:lstStyle/>
        <a:p>
          <a:pPr rtl="0"/>
          <a:r>
            <a:rPr lang="zh-CN" b="1" u="sng" dirty="0"/>
            <a:t>概率推理</a:t>
          </a:r>
          <a:r>
            <a:rPr lang="zh-CN" b="1" dirty="0"/>
            <a:t>是指</a:t>
          </a:r>
          <a:r>
            <a:rPr lang="zh-CN" b="1" u="sng" dirty="0"/>
            <a:t>通过一些变量的信息来获取其他的概率信息的过程</a:t>
          </a:r>
          <a:r>
            <a:rPr lang="zh-CN" b="1" dirty="0"/>
            <a:t>，主要用于解决不定性和不完整性问题。</a:t>
          </a:r>
          <a:endParaRPr lang="zh-CN" dirty="0"/>
        </a:p>
      </dgm:t>
    </dgm:pt>
    <dgm:pt modelId="{35F600C0-8495-4404-8280-E725546A6C00}" type="parTrans" cxnId="{01245374-09D2-456B-9219-A987FFF0F50F}">
      <dgm:prSet/>
      <dgm:spPr/>
      <dgm:t>
        <a:bodyPr/>
        <a:lstStyle/>
        <a:p>
          <a:endParaRPr lang="zh-CN" altLang="en-US"/>
        </a:p>
      </dgm:t>
    </dgm:pt>
    <dgm:pt modelId="{C3D78055-BD18-468A-922D-B92641762E8A}" type="sibTrans" cxnId="{01245374-09D2-456B-9219-A987FFF0F50F}">
      <dgm:prSet/>
      <dgm:spPr/>
      <dgm:t>
        <a:bodyPr/>
        <a:lstStyle/>
        <a:p>
          <a:endParaRPr lang="zh-CN" altLang="en-US"/>
        </a:p>
      </dgm:t>
    </dgm:pt>
    <dgm:pt modelId="{897B7547-4BC1-4274-9AA2-0E47E8C078EA}">
      <dgm:prSet/>
      <dgm:spPr/>
      <dgm:t>
        <a:bodyPr/>
        <a:lstStyle/>
        <a:p>
          <a:pPr rtl="0"/>
          <a:r>
            <a:rPr lang="zh-CN" b="1" dirty="0"/>
            <a:t>可以从</a:t>
          </a:r>
          <a:r>
            <a:rPr lang="zh-CN" b="1" u="sng" dirty="0"/>
            <a:t>网络结构</a:t>
          </a:r>
          <a:r>
            <a:rPr lang="zh-CN" b="1" dirty="0"/>
            <a:t>和</a:t>
          </a:r>
          <a:r>
            <a:rPr lang="zh-CN" b="1" u="sng" dirty="0"/>
            <a:t>条件概率表</a:t>
          </a:r>
          <a:r>
            <a:rPr lang="zh-CN" b="1" dirty="0"/>
            <a:t>两个视角理解贝叶斯网络。</a:t>
          </a:r>
          <a:endParaRPr lang="zh-CN" dirty="0"/>
        </a:p>
      </dgm:t>
    </dgm:pt>
    <dgm:pt modelId="{06088B88-C830-4D0F-B3D6-D75AD3F1D193}" type="parTrans" cxnId="{394A8DC7-B9DF-4085-BDDC-9143545F04B8}">
      <dgm:prSet/>
      <dgm:spPr/>
      <dgm:t>
        <a:bodyPr/>
        <a:lstStyle/>
        <a:p>
          <a:endParaRPr lang="zh-CN" altLang="en-US"/>
        </a:p>
      </dgm:t>
    </dgm:pt>
    <dgm:pt modelId="{DD92EA3A-FC80-40D8-A59D-0DC40FCD35FB}" type="sibTrans" cxnId="{394A8DC7-B9DF-4085-BDDC-9143545F04B8}">
      <dgm:prSet/>
      <dgm:spPr/>
      <dgm:t>
        <a:bodyPr/>
        <a:lstStyle/>
        <a:p>
          <a:endParaRPr lang="zh-CN" altLang="en-US"/>
        </a:p>
      </dgm:t>
    </dgm:pt>
    <dgm:pt modelId="{C8095FA5-DEF8-409F-B856-FA14EECBE251}" type="pres">
      <dgm:prSet presAssocID="{F44312A6-BE22-439F-BC91-EF93D0731477}" presName="linear" presStyleCnt="0">
        <dgm:presLayoutVars>
          <dgm:dir/>
          <dgm:animLvl val="lvl"/>
          <dgm:resizeHandles val="exact"/>
        </dgm:presLayoutVars>
      </dgm:prSet>
      <dgm:spPr/>
      <dgm:t>
        <a:bodyPr/>
        <a:lstStyle/>
        <a:p>
          <a:endParaRPr lang="zh-CN" altLang="en-US"/>
        </a:p>
      </dgm:t>
    </dgm:pt>
    <dgm:pt modelId="{BB446D30-4AA1-43DF-9860-2ECA997B2DB5}" type="pres">
      <dgm:prSet presAssocID="{1BF35CCF-B782-422C-9B20-E918131F7FFE}" presName="parentLin" presStyleCnt="0"/>
      <dgm:spPr/>
    </dgm:pt>
    <dgm:pt modelId="{60B7EC30-09F6-4C20-BA42-9F982DC398FC}" type="pres">
      <dgm:prSet presAssocID="{1BF35CCF-B782-422C-9B20-E918131F7FFE}" presName="parentLeftMargin" presStyleLbl="node1" presStyleIdx="0" presStyleCnt="1"/>
      <dgm:spPr/>
      <dgm:t>
        <a:bodyPr/>
        <a:lstStyle/>
        <a:p>
          <a:endParaRPr lang="zh-CN" altLang="en-US"/>
        </a:p>
      </dgm:t>
    </dgm:pt>
    <dgm:pt modelId="{1F4C6A94-4AF8-4DA6-858A-0127F3FFDAD7}" type="pres">
      <dgm:prSet presAssocID="{1BF35CCF-B782-422C-9B20-E918131F7FFE}" presName="parentText" presStyleLbl="node1" presStyleIdx="0" presStyleCnt="1">
        <dgm:presLayoutVars>
          <dgm:chMax val="0"/>
          <dgm:bulletEnabled val="1"/>
        </dgm:presLayoutVars>
      </dgm:prSet>
      <dgm:spPr/>
      <dgm:t>
        <a:bodyPr/>
        <a:lstStyle/>
        <a:p>
          <a:endParaRPr lang="zh-CN" altLang="en-US"/>
        </a:p>
      </dgm:t>
    </dgm:pt>
    <dgm:pt modelId="{CAC48450-1D58-40A7-AC24-AC1A03CFC318}" type="pres">
      <dgm:prSet presAssocID="{1BF35CCF-B782-422C-9B20-E918131F7FFE}" presName="negativeSpace" presStyleCnt="0"/>
      <dgm:spPr/>
    </dgm:pt>
    <dgm:pt modelId="{9D5833E2-9D11-4615-8221-8CE395D204D4}" type="pres">
      <dgm:prSet presAssocID="{1BF35CCF-B782-422C-9B20-E918131F7FFE}" presName="childText" presStyleLbl="conFgAcc1" presStyleIdx="0" presStyleCnt="1">
        <dgm:presLayoutVars>
          <dgm:bulletEnabled val="1"/>
        </dgm:presLayoutVars>
      </dgm:prSet>
      <dgm:spPr/>
      <dgm:t>
        <a:bodyPr/>
        <a:lstStyle/>
        <a:p>
          <a:endParaRPr lang="zh-CN" altLang="en-US"/>
        </a:p>
      </dgm:t>
    </dgm:pt>
  </dgm:ptLst>
  <dgm:cxnLst>
    <dgm:cxn modelId="{76C98339-BD96-4AA3-8E0D-F73B8A3C856D}" srcId="{F44312A6-BE22-439F-BC91-EF93D0731477}" destId="{1BF35CCF-B782-422C-9B20-E918131F7FFE}" srcOrd="0" destOrd="0" parTransId="{C1473C91-BBAB-4366-951A-CE2695215F86}" sibTransId="{8B46FE9E-AA84-469A-831A-177C295FB0B8}"/>
    <dgm:cxn modelId="{01245374-09D2-456B-9219-A987FFF0F50F}" srcId="{1BF35CCF-B782-422C-9B20-E918131F7FFE}" destId="{92CA2975-8AB7-4E55-8E22-59009C5ADE6B}" srcOrd="1" destOrd="0" parTransId="{35F600C0-8495-4404-8280-E725546A6C00}" sibTransId="{C3D78055-BD18-468A-922D-B92641762E8A}"/>
    <dgm:cxn modelId="{2C746D53-FD98-40D1-B85C-DFA8CC96B241}" type="presOf" srcId="{F44312A6-BE22-439F-BC91-EF93D0731477}" destId="{C8095FA5-DEF8-409F-B856-FA14EECBE251}" srcOrd="0" destOrd="0" presId="urn:microsoft.com/office/officeart/2005/8/layout/list1"/>
    <dgm:cxn modelId="{A94E4BA7-0844-489E-A4FF-BE3F56704672}" type="presOf" srcId="{1BF35CCF-B782-422C-9B20-E918131F7FFE}" destId="{60B7EC30-09F6-4C20-BA42-9F982DC398FC}" srcOrd="0" destOrd="0" presId="urn:microsoft.com/office/officeart/2005/8/layout/list1"/>
    <dgm:cxn modelId="{394A8DC7-B9DF-4085-BDDC-9143545F04B8}" srcId="{1BF35CCF-B782-422C-9B20-E918131F7FFE}" destId="{897B7547-4BC1-4274-9AA2-0E47E8C078EA}" srcOrd="2" destOrd="0" parTransId="{06088B88-C830-4D0F-B3D6-D75AD3F1D193}" sibTransId="{DD92EA3A-FC80-40D8-A59D-0DC40FCD35FB}"/>
    <dgm:cxn modelId="{207240F2-177C-4F27-A1A0-33A26A0800FA}" type="presOf" srcId="{897B7547-4BC1-4274-9AA2-0E47E8C078EA}" destId="{9D5833E2-9D11-4615-8221-8CE395D204D4}" srcOrd="0" destOrd="2" presId="urn:microsoft.com/office/officeart/2005/8/layout/list1"/>
    <dgm:cxn modelId="{8916A778-5391-4DC5-9CD8-9992812E4A67}" type="presOf" srcId="{92CA2975-8AB7-4E55-8E22-59009C5ADE6B}" destId="{9D5833E2-9D11-4615-8221-8CE395D204D4}" srcOrd="0" destOrd="1" presId="urn:microsoft.com/office/officeart/2005/8/layout/list1"/>
    <dgm:cxn modelId="{EF80B9DB-7D04-4DCC-B324-0212979D1611}" srcId="{1BF35CCF-B782-422C-9B20-E918131F7FFE}" destId="{51429929-D8B0-439F-8491-207430C1DF08}" srcOrd="0" destOrd="0" parTransId="{F71A4472-2BBE-4A36-8CB2-43E3B93DD061}" sibTransId="{31590881-A05B-48D3-8DD7-C309CE1358ED}"/>
    <dgm:cxn modelId="{BD7A9641-7259-4BDE-99B5-B90B0240D46C}" type="presOf" srcId="{51429929-D8B0-439F-8491-207430C1DF08}" destId="{9D5833E2-9D11-4615-8221-8CE395D204D4}" srcOrd="0" destOrd="0" presId="urn:microsoft.com/office/officeart/2005/8/layout/list1"/>
    <dgm:cxn modelId="{2EAD8574-E88E-49B7-B0A8-2C9AAC9F0482}" type="presOf" srcId="{1BF35CCF-B782-422C-9B20-E918131F7FFE}" destId="{1F4C6A94-4AF8-4DA6-858A-0127F3FFDAD7}" srcOrd="1" destOrd="0" presId="urn:microsoft.com/office/officeart/2005/8/layout/list1"/>
    <dgm:cxn modelId="{76B73EA5-5F9F-4E1B-898A-D4C0D6F3B844}" type="presParOf" srcId="{C8095FA5-DEF8-409F-B856-FA14EECBE251}" destId="{BB446D30-4AA1-43DF-9860-2ECA997B2DB5}" srcOrd="0" destOrd="0" presId="urn:microsoft.com/office/officeart/2005/8/layout/list1"/>
    <dgm:cxn modelId="{4C1A3568-0864-47FD-8F93-5BFBB8D79ADC}" type="presParOf" srcId="{BB446D30-4AA1-43DF-9860-2ECA997B2DB5}" destId="{60B7EC30-09F6-4C20-BA42-9F982DC398FC}" srcOrd="0" destOrd="0" presId="urn:microsoft.com/office/officeart/2005/8/layout/list1"/>
    <dgm:cxn modelId="{3BB7EB24-B5B9-4065-B9ED-44CED6A4233A}" type="presParOf" srcId="{BB446D30-4AA1-43DF-9860-2ECA997B2DB5}" destId="{1F4C6A94-4AF8-4DA6-858A-0127F3FFDAD7}" srcOrd="1" destOrd="0" presId="urn:microsoft.com/office/officeart/2005/8/layout/list1"/>
    <dgm:cxn modelId="{F51223F5-462B-4F89-B565-6733B676E6A8}" type="presParOf" srcId="{C8095FA5-DEF8-409F-B856-FA14EECBE251}" destId="{CAC48450-1D58-40A7-AC24-AC1A03CFC318}" srcOrd="1" destOrd="0" presId="urn:microsoft.com/office/officeart/2005/8/layout/list1"/>
    <dgm:cxn modelId="{EAF4926A-F54D-42A8-BA69-AB96A5C0CBAB}" type="presParOf" srcId="{C8095FA5-DEF8-409F-B856-FA14EECBE251}" destId="{9D5833E2-9D11-4615-8221-8CE395D204D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79B9C5-7F5C-45EF-92C5-E61C94A9A75E}"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zh-CN" altLang="en-US"/>
        </a:p>
      </dgm:t>
    </dgm:pt>
    <dgm:pt modelId="{3097B064-8E08-4F7C-93DB-F4652A918534}">
      <dgm:prSet/>
      <dgm:spPr/>
      <dgm:t>
        <a:bodyPr/>
        <a:lstStyle/>
        <a:p>
          <a:pPr rtl="0"/>
          <a:r>
            <a:rPr lang="en-US" b="1" dirty="0"/>
            <a:t>KNN</a:t>
          </a:r>
          <a:r>
            <a:rPr lang="zh-CN" b="1" dirty="0"/>
            <a:t>（</a:t>
          </a:r>
          <a:r>
            <a:rPr lang="en-US" b="1" dirty="0"/>
            <a:t>K-nearest neighbor</a:t>
          </a:r>
          <a:r>
            <a:rPr lang="zh-CN" b="1" dirty="0"/>
            <a:t>）方法</a:t>
          </a:r>
          <a:endParaRPr lang="en-US" b="1" dirty="0"/>
        </a:p>
      </dgm:t>
    </dgm:pt>
    <dgm:pt modelId="{8A52741B-4D8B-4619-B16A-8E49914D4AFE}" type="parTrans" cxnId="{7ADA2859-AF18-41D3-9C03-7438CFC569F0}">
      <dgm:prSet/>
      <dgm:spPr/>
      <dgm:t>
        <a:bodyPr/>
        <a:lstStyle/>
        <a:p>
          <a:endParaRPr lang="zh-CN" altLang="en-US"/>
        </a:p>
      </dgm:t>
    </dgm:pt>
    <dgm:pt modelId="{08964478-07AE-48EE-8BD4-C4A8FD9BFFDA}" type="sibTrans" cxnId="{7ADA2859-AF18-41D3-9C03-7438CFC569F0}">
      <dgm:prSet/>
      <dgm:spPr/>
      <dgm:t>
        <a:bodyPr/>
        <a:lstStyle/>
        <a:p>
          <a:endParaRPr lang="zh-CN" altLang="en-US"/>
        </a:p>
      </dgm:t>
    </dgm:pt>
    <dgm:pt modelId="{BCD2227D-D0B5-4DC1-82CC-F20FC1F0D908}">
      <dgm:prSet/>
      <dgm:spPr/>
      <dgm:t>
        <a:bodyPr/>
        <a:lstStyle/>
        <a:p>
          <a:pPr rtl="0"/>
          <a:r>
            <a:rPr lang="zh-CN" b="1" dirty="0"/>
            <a:t>基本思路为寻找</a:t>
          </a:r>
          <a:r>
            <a:rPr lang="en-US" b="1" dirty="0"/>
            <a:t>k</a:t>
          </a:r>
          <a:r>
            <a:rPr lang="zh-CN" b="1" dirty="0"/>
            <a:t>个最近的邻居 </a:t>
          </a:r>
          <a:endParaRPr lang="en-US" b="1" dirty="0"/>
        </a:p>
      </dgm:t>
    </dgm:pt>
    <dgm:pt modelId="{2C32CE88-9D13-43BD-8DEC-85E1A00C3CE6}" type="parTrans" cxnId="{417DC660-3D8F-44AF-8B3A-9260B3A74D4F}">
      <dgm:prSet/>
      <dgm:spPr/>
      <dgm:t>
        <a:bodyPr/>
        <a:lstStyle/>
        <a:p>
          <a:endParaRPr lang="zh-CN" altLang="en-US"/>
        </a:p>
      </dgm:t>
    </dgm:pt>
    <dgm:pt modelId="{8228D0E5-CD5A-403F-ACAD-BDB562B4C2BA}" type="sibTrans" cxnId="{417DC660-3D8F-44AF-8B3A-9260B3A74D4F}">
      <dgm:prSet/>
      <dgm:spPr/>
      <dgm:t>
        <a:bodyPr/>
        <a:lstStyle/>
        <a:p>
          <a:endParaRPr lang="zh-CN" altLang="en-US"/>
        </a:p>
      </dgm:t>
    </dgm:pt>
    <dgm:pt modelId="{75D862D0-D04F-4CBE-92AF-04D861A2E683}">
      <dgm:prSet/>
      <dgm:spPr/>
      <dgm:t>
        <a:bodyPr/>
        <a:lstStyle/>
        <a:p>
          <a:pPr rtl="0"/>
          <a:r>
            <a:rPr lang="zh-CN" b="1" dirty="0"/>
            <a:t>当一个样本在特征空间中的</a:t>
          </a:r>
          <a:r>
            <a:rPr lang="en-US" b="1" u="sng" dirty="0"/>
            <a:t>k</a:t>
          </a:r>
          <a:r>
            <a:rPr lang="zh-CN" b="1" u="sng" dirty="0"/>
            <a:t>个最相邻的样本中的大多数属于某一个类别时</a:t>
          </a:r>
          <a:r>
            <a:rPr lang="zh-CN" b="1" dirty="0"/>
            <a:t>，该样本也属于这个类别，并具有这个类别上样本的特性。</a:t>
          </a:r>
          <a:endParaRPr lang="en-US" b="1" dirty="0"/>
        </a:p>
      </dgm:t>
    </dgm:pt>
    <dgm:pt modelId="{908541AD-DB3E-40EF-89FA-D67651C27B75}" type="parTrans" cxnId="{F81AF1B0-3936-4FA6-ACA0-ECFFDF661D37}">
      <dgm:prSet/>
      <dgm:spPr/>
      <dgm:t>
        <a:bodyPr/>
        <a:lstStyle/>
        <a:p>
          <a:endParaRPr lang="zh-CN" altLang="en-US"/>
        </a:p>
      </dgm:t>
    </dgm:pt>
    <dgm:pt modelId="{48D7EC58-E7D1-495E-A132-F8B75A22CA04}" type="sibTrans" cxnId="{F81AF1B0-3936-4FA6-ACA0-ECFFDF661D37}">
      <dgm:prSet/>
      <dgm:spPr/>
      <dgm:t>
        <a:bodyPr/>
        <a:lstStyle/>
        <a:p>
          <a:endParaRPr lang="zh-CN" altLang="en-US"/>
        </a:p>
      </dgm:t>
    </dgm:pt>
    <dgm:pt modelId="{A08D2D24-A98D-4269-B2C6-03099F6787CE}">
      <dgm:prSet/>
      <dgm:spPr/>
      <dgm:t>
        <a:bodyPr/>
        <a:lstStyle/>
        <a:p>
          <a:pPr rtl="0"/>
          <a:r>
            <a:rPr lang="zh-CN" b="1" dirty="0"/>
            <a:t>对于类域的交叉或重叠较多的待分样本集来说，</a:t>
          </a:r>
          <a:r>
            <a:rPr lang="en-US" b="1" dirty="0"/>
            <a:t>KNN</a:t>
          </a:r>
          <a:r>
            <a:rPr lang="zh-CN" b="1" dirty="0"/>
            <a:t>方法较其他方法更为适合。</a:t>
          </a:r>
          <a:endParaRPr lang="zh-CN" dirty="0"/>
        </a:p>
      </dgm:t>
    </dgm:pt>
    <dgm:pt modelId="{8D8E0882-F7D3-4CA7-9A08-1AA54114990E}" type="parTrans" cxnId="{830A5AEE-6DCD-4DC9-9003-0C4E50231320}">
      <dgm:prSet/>
      <dgm:spPr/>
      <dgm:t>
        <a:bodyPr/>
        <a:lstStyle/>
        <a:p>
          <a:endParaRPr lang="zh-CN" altLang="en-US"/>
        </a:p>
      </dgm:t>
    </dgm:pt>
    <dgm:pt modelId="{45B0432C-E257-4715-BA22-E9609C2193F6}" type="sibTrans" cxnId="{830A5AEE-6DCD-4DC9-9003-0C4E50231320}">
      <dgm:prSet/>
      <dgm:spPr/>
      <dgm:t>
        <a:bodyPr/>
        <a:lstStyle/>
        <a:p>
          <a:endParaRPr lang="zh-CN" altLang="en-US"/>
        </a:p>
      </dgm:t>
    </dgm:pt>
    <dgm:pt modelId="{407A8AF8-DFAC-4370-A83B-4A639F136E42}" type="pres">
      <dgm:prSet presAssocID="{C179B9C5-7F5C-45EF-92C5-E61C94A9A75E}" presName="linear" presStyleCnt="0">
        <dgm:presLayoutVars>
          <dgm:dir/>
          <dgm:animLvl val="lvl"/>
          <dgm:resizeHandles val="exact"/>
        </dgm:presLayoutVars>
      </dgm:prSet>
      <dgm:spPr/>
      <dgm:t>
        <a:bodyPr/>
        <a:lstStyle/>
        <a:p>
          <a:endParaRPr lang="zh-CN" altLang="en-US"/>
        </a:p>
      </dgm:t>
    </dgm:pt>
    <dgm:pt modelId="{22A11E55-707A-4BB8-9F43-7DFF448407AD}" type="pres">
      <dgm:prSet presAssocID="{3097B064-8E08-4F7C-93DB-F4652A918534}" presName="parentLin" presStyleCnt="0"/>
      <dgm:spPr/>
    </dgm:pt>
    <dgm:pt modelId="{86BF1901-DCAC-426C-B61B-C8EFCBB4CF32}" type="pres">
      <dgm:prSet presAssocID="{3097B064-8E08-4F7C-93DB-F4652A918534}" presName="parentLeftMargin" presStyleLbl="node1" presStyleIdx="0" presStyleCnt="1"/>
      <dgm:spPr/>
      <dgm:t>
        <a:bodyPr/>
        <a:lstStyle/>
        <a:p>
          <a:endParaRPr lang="zh-CN" altLang="en-US"/>
        </a:p>
      </dgm:t>
    </dgm:pt>
    <dgm:pt modelId="{23C641B1-5FCD-4A9A-959A-363C059B7BC5}" type="pres">
      <dgm:prSet presAssocID="{3097B064-8E08-4F7C-93DB-F4652A918534}" presName="parentText" presStyleLbl="node1" presStyleIdx="0" presStyleCnt="1">
        <dgm:presLayoutVars>
          <dgm:chMax val="0"/>
          <dgm:bulletEnabled val="1"/>
        </dgm:presLayoutVars>
      </dgm:prSet>
      <dgm:spPr/>
      <dgm:t>
        <a:bodyPr/>
        <a:lstStyle/>
        <a:p>
          <a:endParaRPr lang="zh-CN" altLang="en-US"/>
        </a:p>
      </dgm:t>
    </dgm:pt>
    <dgm:pt modelId="{030D2D86-328C-4E4D-8319-A251288E6589}" type="pres">
      <dgm:prSet presAssocID="{3097B064-8E08-4F7C-93DB-F4652A918534}" presName="negativeSpace" presStyleCnt="0"/>
      <dgm:spPr/>
    </dgm:pt>
    <dgm:pt modelId="{B0576DDA-F41A-4814-92B8-B0ACBADCE2B8}" type="pres">
      <dgm:prSet presAssocID="{3097B064-8E08-4F7C-93DB-F4652A918534}" presName="childText" presStyleLbl="conFgAcc1" presStyleIdx="0" presStyleCnt="1">
        <dgm:presLayoutVars>
          <dgm:bulletEnabled val="1"/>
        </dgm:presLayoutVars>
      </dgm:prSet>
      <dgm:spPr/>
      <dgm:t>
        <a:bodyPr/>
        <a:lstStyle/>
        <a:p>
          <a:endParaRPr lang="zh-CN" altLang="en-US"/>
        </a:p>
      </dgm:t>
    </dgm:pt>
  </dgm:ptLst>
  <dgm:cxnLst>
    <dgm:cxn modelId="{0520CE47-5ADE-4193-9A23-5186D60E4BB4}" type="presOf" srcId="{A08D2D24-A98D-4269-B2C6-03099F6787CE}" destId="{B0576DDA-F41A-4814-92B8-B0ACBADCE2B8}" srcOrd="0" destOrd="2" presId="urn:microsoft.com/office/officeart/2005/8/layout/list1"/>
    <dgm:cxn modelId="{F81AF1B0-3936-4FA6-ACA0-ECFFDF661D37}" srcId="{3097B064-8E08-4F7C-93DB-F4652A918534}" destId="{75D862D0-D04F-4CBE-92AF-04D861A2E683}" srcOrd="1" destOrd="0" parTransId="{908541AD-DB3E-40EF-89FA-D67651C27B75}" sibTransId="{48D7EC58-E7D1-495E-A132-F8B75A22CA04}"/>
    <dgm:cxn modelId="{837EA6F5-0D32-4F3D-BBDE-A391F50481CC}" type="presOf" srcId="{C179B9C5-7F5C-45EF-92C5-E61C94A9A75E}" destId="{407A8AF8-DFAC-4370-A83B-4A639F136E42}" srcOrd="0" destOrd="0" presId="urn:microsoft.com/office/officeart/2005/8/layout/list1"/>
    <dgm:cxn modelId="{643E8008-2F52-4642-8327-ED4A0D86CC82}" type="presOf" srcId="{75D862D0-D04F-4CBE-92AF-04D861A2E683}" destId="{B0576DDA-F41A-4814-92B8-B0ACBADCE2B8}" srcOrd="0" destOrd="1" presId="urn:microsoft.com/office/officeart/2005/8/layout/list1"/>
    <dgm:cxn modelId="{81CB0FB9-FE6D-418C-B87B-F70AFEDDFCEC}" type="presOf" srcId="{3097B064-8E08-4F7C-93DB-F4652A918534}" destId="{23C641B1-5FCD-4A9A-959A-363C059B7BC5}" srcOrd="1" destOrd="0" presId="urn:microsoft.com/office/officeart/2005/8/layout/list1"/>
    <dgm:cxn modelId="{417DC660-3D8F-44AF-8B3A-9260B3A74D4F}" srcId="{3097B064-8E08-4F7C-93DB-F4652A918534}" destId="{BCD2227D-D0B5-4DC1-82CC-F20FC1F0D908}" srcOrd="0" destOrd="0" parTransId="{2C32CE88-9D13-43BD-8DEC-85E1A00C3CE6}" sibTransId="{8228D0E5-CD5A-403F-ACAD-BDB562B4C2BA}"/>
    <dgm:cxn modelId="{96B5CFBA-2567-4850-9B59-3B0EBB77C677}" type="presOf" srcId="{3097B064-8E08-4F7C-93DB-F4652A918534}" destId="{86BF1901-DCAC-426C-B61B-C8EFCBB4CF32}" srcOrd="0" destOrd="0" presId="urn:microsoft.com/office/officeart/2005/8/layout/list1"/>
    <dgm:cxn modelId="{7ADA2859-AF18-41D3-9C03-7438CFC569F0}" srcId="{C179B9C5-7F5C-45EF-92C5-E61C94A9A75E}" destId="{3097B064-8E08-4F7C-93DB-F4652A918534}" srcOrd="0" destOrd="0" parTransId="{8A52741B-4D8B-4619-B16A-8E49914D4AFE}" sibTransId="{08964478-07AE-48EE-8BD4-C4A8FD9BFFDA}"/>
    <dgm:cxn modelId="{AE9E6D70-3FC3-43CD-BC20-87B6C2264431}" type="presOf" srcId="{BCD2227D-D0B5-4DC1-82CC-F20FC1F0D908}" destId="{B0576DDA-F41A-4814-92B8-B0ACBADCE2B8}" srcOrd="0" destOrd="0" presId="urn:microsoft.com/office/officeart/2005/8/layout/list1"/>
    <dgm:cxn modelId="{830A5AEE-6DCD-4DC9-9003-0C4E50231320}" srcId="{3097B064-8E08-4F7C-93DB-F4652A918534}" destId="{A08D2D24-A98D-4269-B2C6-03099F6787CE}" srcOrd="2" destOrd="0" parTransId="{8D8E0882-F7D3-4CA7-9A08-1AA54114990E}" sibTransId="{45B0432C-E257-4715-BA22-E9609C2193F6}"/>
    <dgm:cxn modelId="{7CDBFC6F-BBB5-4A81-8BC8-D88200FC69A6}" type="presParOf" srcId="{407A8AF8-DFAC-4370-A83B-4A639F136E42}" destId="{22A11E55-707A-4BB8-9F43-7DFF448407AD}" srcOrd="0" destOrd="0" presId="urn:microsoft.com/office/officeart/2005/8/layout/list1"/>
    <dgm:cxn modelId="{E0F8C6B4-2473-4CC9-A229-F62B0699E5DB}" type="presParOf" srcId="{22A11E55-707A-4BB8-9F43-7DFF448407AD}" destId="{86BF1901-DCAC-426C-B61B-C8EFCBB4CF32}" srcOrd="0" destOrd="0" presId="urn:microsoft.com/office/officeart/2005/8/layout/list1"/>
    <dgm:cxn modelId="{0E4CB92B-6408-4F46-B1A3-CDB80E60F351}" type="presParOf" srcId="{22A11E55-707A-4BB8-9F43-7DFF448407AD}" destId="{23C641B1-5FCD-4A9A-959A-363C059B7BC5}" srcOrd="1" destOrd="0" presId="urn:microsoft.com/office/officeart/2005/8/layout/list1"/>
    <dgm:cxn modelId="{B17A9C88-846D-48EC-AEBF-C2FCB88619B5}" type="presParOf" srcId="{407A8AF8-DFAC-4370-A83B-4A639F136E42}" destId="{030D2D86-328C-4E4D-8319-A251288E6589}" srcOrd="1" destOrd="0" presId="urn:microsoft.com/office/officeart/2005/8/layout/list1"/>
    <dgm:cxn modelId="{8521B8A8-C3B1-4553-ADC7-06EF024DDE24}" type="presParOf" srcId="{407A8AF8-DFAC-4370-A83B-4A639F136E42}" destId="{B0576DDA-F41A-4814-92B8-B0ACBADCE2B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5DE26D0-830B-4FC2-8026-43670CF0556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7064E06F-0B1B-41DF-9CF3-DCD4D416E55F}">
      <dgm:prSet/>
      <dgm:spPr/>
      <dgm:t>
        <a:bodyPr/>
        <a:lstStyle/>
        <a:p>
          <a:pPr rtl="0"/>
          <a:r>
            <a:rPr lang="zh-CN" b="1" dirty="0"/>
            <a:t>分层（</a:t>
          </a:r>
          <a:r>
            <a:rPr lang="en-US" b="1" dirty="0"/>
            <a:t>Hierarchical</a:t>
          </a:r>
          <a:r>
            <a:rPr lang="zh-CN" b="1" dirty="0"/>
            <a:t>）聚类</a:t>
          </a:r>
          <a:endParaRPr lang="en-US" b="1" dirty="0"/>
        </a:p>
      </dgm:t>
    </dgm:pt>
    <dgm:pt modelId="{7EE63C91-20B3-452E-A83C-902DABFB4FAE}" type="parTrans" cxnId="{ABE95FDE-CE2E-44A4-820E-7A475391144D}">
      <dgm:prSet/>
      <dgm:spPr/>
      <dgm:t>
        <a:bodyPr/>
        <a:lstStyle/>
        <a:p>
          <a:endParaRPr lang="zh-CN" altLang="en-US"/>
        </a:p>
      </dgm:t>
    </dgm:pt>
    <dgm:pt modelId="{56EDF2CA-BBF4-42D7-8474-B2311434FB00}" type="sibTrans" cxnId="{ABE95FDE-CE2E-44A4-820E-7A475391144D}">
      <dgm:prSet/>
      <dgm:spPr/>
      <dgm:t>
        <a:bodyPr/>
        <a:lstStyle/>
        <a:p>
          <a:endParaRPr lang="zh-CN" altLang="en-US"/>
        </a:p>
      </dgm:t>
    </dgm:pt>
    <dgm:pt modelId="{0CD60C12-7FFD-4C7C-93FA-CA426C56F1D8}">
      <dgm:prSet/>
      <dgm:spPr/>
      <dgm:t>
        <a:bodyPr/>
        <a:lstStyle/>
        <a:p>
          <a:pPr rtl="0"/>
          <a:r>
            <a:rPr lang="zh-CN" b="1" dirty="0"/>
            <a:t>通过尝试对给定数据集进行分层以达到聚类的一种聚类分析方法。</a:t>
          </a:r>
          <a:endParaRPr lang="en-US" b="1" dirty="0"/>
        </a:p>
      </dgm:t>
    </dgm:pt>
    <dgm:pt modelId="{46A937AA-CC6F-4931-8E10-5BB9906DD31E}" type="parTrans" cxnId="{1A9EC168-7BBE-4D29-85CC-FB37A3F783E1}">
      <dgm:prSet/>
      <dgm:spPr/>
      <dgm:t>
        <a:bodyPr/>
        <a:lstStyle/>
        <a:p>
          <a:endParaRPr lang="zh-CN" altLang="en-US"/>
        </a:p>
      </dgm:t>
    </dgm:pt>
    <dgm:pt modelId="{2A59BCB7-D87A-4E92-9779-038DB5D8D25A}" type="sibTrans" cxnId="{1A9EC168-7BBE-4D29-85CC-FB37A3F783E1}">
      <dgm:prSet/>
      <dgm:spPr/>
      <dgm:t>
        <a:bodyPr/>
        <a:lstStyle/>
        <a:p>
          <a:endParaRPr lang="zh-CN" altLang="en-US"/>
        </a:p>
      </dgm:t>
    </dgm:pt>
    <dgm:pt modelId="{7AF2FFC6-8278-4B12-9390-7B7622547102}">
      <dgm:prSet/>
      <dgm:spPr/>
      <dgm:t>
        <a:bodyPr/>
        <a:lstStyle/>
        <a:p>
          <a:pPr rtl="0"/>
          <a:r>
            <a:rPr lang="zh-CN" b="1" dirty="0"/>
            <a:t>根据分层分解采用的分解策略，分层聚类法又可以分为</a:t>
          </a:r>
          <a:endParaRPr lang="en-US" b="1" dirty="0"/>
        </a:p>
      </dgm:t>
    </dgm:pt>
    <dgm:pt modelId="{DCC55FD9-083C-4D32-865F-21725018F4DB}" type="parTrans" cxnId="{480620F1-EE74-42A5-AD93-80B9ADB7C21F}">
      <dgm:prSet/>
      <dgm:spPr/>
      <dgm:t>
        <a:bodyPr/>
        <a:lstStyle/>
        <a:p>
          <a:endParaRPr lang="zh-CN" altLang="en-US"/>
        </a:p>
      </dgm:t>
    </dgm:pt>
    <dgm:pt modelId="{33A3C52D-D722-4BD7-8F28-7ABD8FC83D53}" type="sibTrans" cxnId="{480620F1-EE74-42A5-AD93-80B9ADB7C21F}">
      <dgm:prSet/>
      <dgm:spPr/>
      <dgm:t>
        <a:bodyPr/>
        <a:lstStyle/>
        <a:p>
          <a:endParaRPr lang="zh-CN" altLang="en-US"/>
        </a:p>
      </dgm:t>
    </dgm:pt>
    <dgm:pt modelId="{66AFAA6C-277D-4D42-93B4-8D47E7F9E0EC}">
      <dgm:prSet/>
      <dgm:spPr/>
      <dgm:t>
        <a:bodyPr/>
        <a:lstStyle/>
        <a:p>
          <a:pPr rtl="0"/>
          <a:r>
            <a:rPr lang="zh-CN" b="1" dirty="0"/>
            <a:t>凝聚的分层聚类</a:t>
          </a:r>
        </a:p>
      </dgm:t>
    </dgm:pt>
    <dgm:pt modelId="{0DC51241-8D4A-425D-A665-974D0EAC94D5}" type="parTrans" cxnId="{91F98222-75D8-4C8F-9C43-FBF10E1F60AD}">
      <dgm:prSet/>
      <dgm:spPr/>
      <dgm:t>
        <a:bodyPr/>
        <a:lstStyle/>
        <a:p>
          <a:endParaRPr lang="zh-CN" altLang="en-US"/>
        </a:p>
      </dgm:t>
    </dgm:pt>
    <dgm:pt modelId="{971901FB-BB38-48BE-8482-0E5D3826F9AC}" type="sibTrans" cxnId="{91F98222-75D8-4C8F-9C43-FBF10E1F60AD}">
      <dgm:prSet/>
      <dgm:spPr/>
      <dgm:t>
        <a:bodyPr/>
        <a:lstStyle/>
        <a:p>
          <a:endParaRPr lang="zh-CN" altLang="en-US"/>
        </a:p>
      </dgm:t>
    </dgm:pt>
    <dgm:pt modelId="{E4480EF7-6C59-43FA-A00B-B2E557AD5A1C}">
      <dgm:prSet/>
      <dgm:spPr/>
      <dgm:t>
        <a:bodyPr/>
        <a:lstStyle/>
        <a:p>
          <a:pPr rtl="0"/>
          <a:r>
            <a:rPr lang="zh-CN" b="1" dirty="0"/>
            <a:t>分裂的分层聚类</a:t>
          </a:r>
        </a:p>
      </dgm:t>
    </dgm:pt>
    <dgm:pt modelId="{4C2C8820-3A3D-4DF0-9BE2-532E79E90334}" type="parTrans" cxnId="{DABF22E0-9D15-4179-B0B2-BB567D9CCEFB}">
      <dgm:prSet/>
      <dgm:spPr/>
      <dgm:t>
        <a:bodyPr/>
        <a:lstStyle/>
        <a:p>
          <a:endParaRPr lang="zh-CN" altLang="en-US"/>
        </a:p>
      </dgm:t>
    </dgm:pt>
    <dgm:pt modelId="{665FA4EC-F670-4255-9233-3557E3AB7916}" type="sibTrans" cxnId="{DABF22E0-9D15-4179-B0B2-BB567D9CCEFB}">
      <dgm:prSet/>
      <dgm:spPr/>
      <dgm:t>
        <a:bodyPr/>
        <a:lstStyle/>
        <a:p>
          <a:endParaRPr lang="zh-CN" altLang="en-US"/>
        </a:p>
      </dgm:t>
    </dgm:pt>
    <dgm:pt modelId="{6E8150F1-FE5E-410E-B473-E30606DA973B}" type="pres">
      <dgm:prSet presAssocID="{D5DE26D0-830B-4FC2-8026-43670CF05561}" presName="linear" presStyleCnt="0">
        <dgm:presLayoutVars>
          <dgm:dir/>
          <dgm:animLvl val="lvl"/>
          <dgm:resizeHandles val="exact"/>
        </dgm:presLayoutVars>
      </dgm:prSet>
      <dgm:spPr/>
      <dgm:t>
        <a:bodyPr/>
        <a:lstStyle/>
        <a:p>
          <a:endParaRPr lang="zh-CN" altLang="en-US"/>
        </a:p>
      </dgm:t>
    </dgm:pt>
    <dgm:pt modelId="{3C1B6A14-8E39-476C-949E-B96C0C0F3253}" type="pres">
      <dgm:prSet presAssocID="{7064E06F-0B1B-41DF-9CF3-DCD4D416E55F}" presName="parentLin" presStyleCnt="0"/>
      <dgm:spPr/>
    </dgm:pt>
    <dgm:pt modelId="{DABDCE8B-C5FD-4157-B615-EDC8DEA63E61}" type="pres">
      <dgm:prSet presAssocID="{7064E06F-0B1B-41DF-9CF3-DCD4D416E55F}" presName="parentLeftMargin" presStyleLbl="node1" presStyleIdx="0" presStyleCnt="1"/>
      <dgm:spPr/>
      <dgm:t>
        <a:bodyPr/>
        <a:lstStyle/>
        <a:p>
          <a:endParaRPr lang="zh-CN" altLang="en-US"/>
        </a:p>
      </dgm:t>
    </dgm:pt>
    <dgm:pt modelId="{3C82A2FA-A29B-43F2-A18A-B0AA5E704966}" type="pres">
      <dgm:prSet presAssocID="{7064E06F-0B1B-41DF-9CF3-DCD4D416E55F}" presName="parentText" presStyleLbl="node1" presStyleIdx="0" presStyleCnt="1">
        <dgm:presLayoutVars>
          <dgm:chMax val="0"/>
          <dgm:bulletEnabled val="1"/>
        </dgm:presLayoutVars>
      </dgm:prSet>
      <dgm:spPr/>
      <dgm:t>
        <a:bodyPr/>
        <a:lstStyle/>
        <a:p>
          <a:endParaRPr lang="zh-CN" altLang="en-US"/>
        </a:p>
      </dgm:t>
    </dgm:pt>
    <dgm:pt modelId="{D0DB3489-FA09-448D-B7B8-48118500EE92}" type="pres">
      <dgm:prSet presAssocID="{7064E06F-0B1B-41DF-9CF3-DCD4D416E55F}" presName="negativeSpace" presStyleCnt="0"/>
      <dgm:spPr/>
    </dgm:pt>
    <dgm:pt modelId="{B0EC1945-1EBF-42AF-9507-88C0D103DADF}" type="pres">
      <dgm:prSet presAssocID="{7064E06F-0B1B-41DF-9CF3-DCD4D416E55F}" presName="childText" presStyleLbl="conFgAcc1" presStyleIdx="0" presStyleCnt="1">
        <dgm:presLayoutVars>
          <dgm:bulletEnabled val="1"/>
        </dgm:presLayoutVars>
      </dgm:prSet>
      <dgm:spPr/>
      <dgm:t>
        <a:bodyPr/>
        <a:lstStyle/>
        <a:p>
          <a:endParaRPr lang="zh-CN" altLang="en-US"/>
        </a:p>
      </dgm:t>
    </dgm:pt>
  </dgm:ptLst>
  <dgm:cxnLst>
    <dgm:cxn modelId="{487FE958-E9DF-40A2-9DFA-754B3B3C6C6A}" type="presOf" srcId="{E4480EF7-6C59-43FA-A00B-B2E557AD5A1C}" destId="{B0EC1945-1EBF-42AF-9507-88C0D103DADF}" srcOrd="0" destOrd="3" presId="urn:microsoft.com/office/officeart/2005/8/layout/list1"/>
    <dgm:cxn modelId="{7132E426-88A5-4218-BC33-A79803778588}" type="presOf" srcId="{7AF2FFC6-8278-4B12-9390-7B7622547102}" destId="{B0EC1945-1EBF-42AF-9507-88C0D103DADF}" srcOrd="0" destOrd="1" presId="urn:microsoft.com/office/officeart/2005/8/layout/list1"/>
    <dgm:cxn modelId="{ABE95FDE-CE2E-44A4-820E-7A475391144D}" srcId="{D5DE26D0-830B-4FC2-8026-43670CF05561}" destId="{7064E06F-0B1B-41DF-9CF3-DCD4D416E55F}" srcOrd="0" destOrd="0" parTransId="{7EE63C91-20B3-452E-A83C-902DABFB4FAE}" sibTransId="{56EDF2CA-BBF4-42D7-8474-B2311434FB00}"/>
    <dgm:cxn modelId="{A12050F8-3D4C-4DD2-BAE8-5DE46C826A09}" type="presOf" srcId="{0CD60C12-7FFD-4C7C-93FA-CA426C56F1D8}" destId="{B0EC1945-1EBF-42AF-9507-88C0D103DADF}" srcOrd="0" destOrd="0" presId="urn:microsoft.com/office/officeart/2005/8/layout/list1"/>
    <dgm:cxn modelId="{91F98222-75D8-4C8F-9C43-FBF10E1F60AD}" srcId="{7AF2FFC6-8278-4B12-9390-7B7622547102}" destId="{66AFAA6C-277D-4D42-93B4-8D47E7F9E0EC}" srcOrd="0" destOrd="0" parTransId="{0DC51241-8D4A-425D-A665-974D0EAC94D5}" sibTransId="{971901FB-BB38-48BE-8482-0E5D3826F9AC}"/>
    <dgm:cxn modelId="{1A9EC168-7BBE-4D29-85CC-FB37A3F783E1}" srcId="{7064E06F-0B1B-41DF-9CF3-DCD4D416E55F}" destId="{0CD60C12-7FFD-4C7C-93FA-CA426C56F1D8}" srcOrd="0" destOrd="0" parTransId="{46A937AA-CC6F-4931-8E10-5BB9906DD31E}" sibTransId="{2A59BCB7-D87A-4E92-9779-038DB5D8D25A}"/>
    <dgm:cxn modelId="{EB19BEDF-3A97-45AD-8CC7-CB7EA6710C24}" type="presOf" srcId="{66AFAA6C-277D-4D42-93B4-8D47E7F9E0EC}" destId="{B0EC1945-1EBF-42AF-9507-88C0D103DADF}" srcOrd="0" destOrd="2" presId="urn:microsoft.com/office/officeart/2005/8/layout/list1"/>
    <dgm:cxn modelId="{208EF714-7CF5-47DB-8701-9A2F2CCB72CF}" type="presOf" srcId="{7064E06F-0B1B-41DF-9CF3-DCD4D416E55F}" destId="{DABDCE8B-C5FD-4157-B615-EDC8DEA63E61}" srcOrd="0" destOrd="0" presId="urn:microsoft.com/office/officeart/2005/8/layout/list1"/>
    <dgm:cxn modelId="{A5E8B696-9B49-4B19-BBC2-1A52BF8D3671}" type="presOf" srcId="{7064E06F-0B1B-41DF-9CF3-DCD4D416E55F}" destId="{3C82A2FA-A29B-43F2-A18A-B0AA5E704966}" srcOrd="1" destOrd="0" presId="urn:microsoft.com/office/officeart/2005/8/layout/list1"/>
    <dgm:cxn modelId="{480620F1-EE74-42A5-AD93-80B9ADB7C21F}" srcId="{7064E06F-0B1B-41DF-9CF3-DCD4D416E55F}" destId="{7AF2FFC6-8278-4B12-9390-7B7622547102}" srcOrd="1" destOrd="0" parTransId="{DCC55FD9-083C-4D32-865F-21725018F4DB}" sibTransId="{33A3C52D-D722-4BD7-8F28-7ABD8FC83D53}"/>
    <dgm:cxn modelId="{DDE20A98-737B-465A-A4F3-688418055B7C}" type="presOf" srcId="{D5DE26D0-830B-4FC2-8026-43670CF05561}" destId="{6E8150F1-FE5E-410E-B473-E30606DA973B}" srcOrd="0" destOrd="0" presId="urn:microsoft.com/office/officeart/2005/8/layout/list1"/>
    <dgm:cxn modelId="{DABF22E0-9D15-4179-B0B2-BB567D9CCEFB}" srcId="{7AF2FFC6-8278-4B12-9390-7B7622547102}" destId="{E4480EF7-6C59-43FA-A00B-B2E557AD5A1C}" srcOrd="1" destOrd="0" parTransId="{4C2C8820-3A3D-4DF0-9BE2-532E79E90334}" sibTransId="{665FA4EC-F670-4255-9233-3557E3AB7916}"/>
    <dgm:cxn modelId="{10ACE6D3-688E-4A00-BF35-C2DA0C54FA7D}" type="presParOf" srcId="{6E8150F1-FE5E-410E-B473-E30606DA973B}" destId="{3C1B6A14-8E39-476C-949E-B96C0C0F3253}" srcOrd="0" destOrd="0" presId="urn:microsoft.com/office/officeart/2005/8/layout/list1"/>
    <dgm:cxn modelId="{EAB8462C-051A-4F60-81AD-3C552175A6FA}" type="presParOf" srcId="{3C1B6A14-8E39-476C-949E-B96C0C0F3253}" destId="{DABDCE8B-C5FD-4157-B615-EDC8DEA63E61}" srcOrd="0" destOrd="0" presId="urn:microsoft.com/office/officeart/2005/8/layout/list1"/>
    <dgm:cxn modelId="{12976DB2-1524-4BBD-B040-8F15AC72265E}" type="presParOf" srcId="{3C1B6A14-8E39-476C-949E-B96C0C0F3253}" destId="{3C82A2FA-A29B-43F2-A18A-B0AA5E704966}" srcOrd="1" destOrd="0" presId="urn:microsoft.com/office/officeart/2005/8/layout/list1"/>
    <dgm:cxn modelId="{5CC6BD31-A323-450A-9BF1-D738EBCB52AD}" type="presParOf" srcId="{6E8150F1-FE5E-410E-B473-E30606DA973B}" destId="{D0DB3489-FA09-448D-B7B8-48118500EE92}" srcOrd="1" destOrd="0" presId="urn:microsoft.com/office/officeart/2005/8/layout/list1"/>
    <dgm:cxn modelId="{5CFC5FAF-18D1-442E-A140-EDD373D981C3}" type="presParOf" srcId="{6E8150F1-FE5E-410E-B473-E30606DA973B}" destId="{B0EC1945-1EBF-42AF-9507-88C0D103DAD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BDC0DA-65F5-45BB-8286-929522DA41F0}" type="doc">
      <dgm:prSet loTypeId="urn:microsoft.com/office/officeart/2005/8/layout/list1" loCatId="list" qsTypeId="urn:microsoft.com/office/officeart/2005/8/quickstyle/simple5" qsCatId="simple" csTypeId="urn:microsoft.com/office/officeart/2005/8/colors/accent0_3" csCatId="mainScheme"/>
      <dgm:spPr/>
      <dgm:t>
        <a:bodyPr/>
        <a:lstStyle/>
        <a:p>
          <a:endParaRPr lang="zh-CN" altLang="en-US"/>
        </a:p>
      </dgm:t>
    </dgm:pt>
    <dgm:pt modelId="{D39D2EDE-871E-4B5A-A37B-2FAC10E4EB4C}">
      <dgm:prSet/>
      <dgm:spPr/>
      <dgm:t>
        <a:bodyPr/>
        <a:lstStyle/>
        <a:p>
          <a:pPr rtl="0"/>
          <a:r>
            <a:rPr lang="en-US" b="1" dirty="0"/>
            <a:t>K-means </a:t>
          </a:r>
          <a:r>
            <a:rPr lang="zh-CN" b="1" dirty="0"/>
            <a:t>聚类</a:t>
          </a:r>
          <a:endParaRPr lang="en-US" b="1" dirty="0"/>
        </a:p>
      </dgm:t>
    </dgm:pt>
    <dgm:pt modelId="{9D690067-7F03-4F96-B6D9-72E7B81B17EC}" type="parTrans" cxnId="{47EB82B2-2B00-428B-8A2C-9E710C3BF7B2}">
      <dgm:prSet/>
      <dgm:spPr/>
      <dgm:t>
        <a:bodyPr/>
        <a:lstStyle/>
        <a:p>
          <a:endParaRPr lang="zh-CN" altLang="en-US"/>
        </a:p>
      </dgm:t>
    </dgm:pt>
    <dgm:pt modelId="{352C6F8B-8B05-4A3A-9557-9362127845E6}" type="sibTrans" cxnId="{47EB82B2-2B00-428B-8A2C-9E710C3BF7B2}">
      <dgm:prSet/>
      <dgm:spPr/>
      <dgm:t>
        <a:bodyPr/>
        <a:lstStyle/>
        <a:p>
          <a:endParaRPr lang="zh-CN" altLang="en-US"/>
        </a:p>
      </dgm:t>
    </dgm:pt>
    <dgm:pt modelId="{4BA84991-D02E-4883-864F-39A186DF83C2}">
      <dgm:prSet/>
      <dgm:spPr/>
      <dgm:t>
        <a:bodyPr/>
        <a:lstStyle/>
        <a:p>
          <a:pPr rtl="0"/>
          <a:r>
            <a:rPr lang="en-US" b="1" dirty="0"/>
            <a:t>K-means</a:t>
          </a:r>
          <a:r>
            <a:rPr lang="zh-CN" b="1" dirty="0"/>
            <a:t>算法是一种典型的</a:t>
          </a:r>
          <a:r>
            <a:rPr lang="zh-CN" b="1" dirty="0">
              <a:solidFill>
                <a:srgbClr val="FF0000"/>
              </a:solidFill>
            </a:rPr>
            <a:t>基于距离的聚类算法</a:t>
          </a:r>
          <a:endParaRPr lang="en-US" b="1" dirty="0">
            <a:solidFill>
              <a:srgbClr val="FF0000"/>
            </a:solidFill>
          </a:endParaRPr>
        </a:p>
      </dgm:t>
    </dgm:pt>
    <dgm:pt modelId="{9FC3B1A5-424A-41FA-928F-CFC119D8CE70}" type="parTrans" cxnId="{71389381-5BA1-4F9E-A471-EBA60820956D}">
      <dgm:prSet/>
      <dgm:spPr/>
      <dgm:t>
        <a:bodyPr/>
        <a:lstStyle/>
        <a:p>
          <a:endParaRPr lang="zh-CN" altLang="en-US"/>
        </a:p>
      </dgm:t>
    </dgm:pt>
    <dgm:pt modelId="{073F4EC8-2249-41CB-8637-FCDCC0FBE931}" type="sibTrans" cxnId="{71389381-5BA1-4F9E-A471-EBA60820956D}">
      <dgm:prSet/>
      <dgm:spPr/>
      <dgm:t>
        <a:bodyPr/>
        <a:lstStyle/>
        <a:p>
          <a:endParaRPr lang="zh-CN" altLang="en-US"/>
        </a:p>
      </dgm:t>
    </dgm:pt>
    <dgm:pt modelId="{C346B791-D009-4895-9F4D-3D4B3BECA07A}">
      <dgm:prSet/>
      <dgm:spPr/>
      <dgm:t>
        <a:bodyPr/>
        <a:lstStyle/>
        <a:p>
          <a:pPr rtl="0"/>
          <a:r>
            <a:rPr lang="zh-CN" b="1" dirty="0"/>
            <a:t>两个对象的距离越近，其相似度就越大</a:t>
          </a:r>
          <a:endParaRPr lang="en-US" b="1" dirty="0"/>
        </a:p>
      </dgm:t>
    </dgm:pt>
    <dgm:pt modelId="{35D597FB-CD09-45B1-AD7D-0C64415B3016}" type="parTrans" cxnId="{DF1C0B30-EBC2-4B47-A9A3-BFBF0B95D421}">
      <dgm:prSet/>
      <dgm:spPr/>
      <dgm:t>
        <a:bodyPr/>
        <a:lstStyle/>
        <a:p>
          <a:endParaRPr lang="zh-CN" altLang="en-US"/>
        </a:p>
      </dgm:t>
    </dgm:pt>
    <dgm:pt modelId="{3ADCBDBF-6ABD-4CAF-9B7A-3FE544139D3D}" type="sibTrans" cxnId="{DF1C0B30-EBC2-4B47-A9A3-BFBF0B95D421}">
      <dgm:prSet/>
      <dgm:spPr/>
      <dgm:t>
        <a:bodyPr/>
        <a:lstStyle/>
        <a:p>
          <a:endParaRPr lang="zh-CN" altLang="en-US"/>
        </a:p>
      </dgm:t>
    </dgm:pt>
    <dgm:pt modelId="{504756FA-61F0-4F58-8370-8246134090DF}">
      <dgm:prSet/>
      <dgm:spPr/>
      <dgm:t>
        <a:bodyPr/>
        <a:lstStyle/>
        <a:p>
          <a:pPr rtl="0"/>
          <a:r>
            <a:rPr lang="en-US" b="1" dirty="0"/>
            <a:t>K-means</a:t>
          </a:r>
          <a:r>
            <a:rPr lang="zh-CN" b="1" dirty="0"/>
            <a:t>算法的</a:t>
          </a:r>
          <a:r>
            <a:rPr lang="zh-CN" b="1" u="sng" dirty="0"/>
            <a:t>目的是寻找</a:t>
          </a:r>
          <a:r>
            <a:rPr lang="zh-CN" b="1" u="sng" dirty="0">
              <a:solidFill>
                <a:srgbClr val="FF0000"/>
              </a:solidFill>
            </a:rPr>
            <a:t>固定数目</a:t>
          </a:r>
          <a:r>
            <a:rPr lang="zh-CN" b="1" u="sng" dirty="0"/>
            <a:t>的簇</a:t>
          </a:r>
          <a:r>
            <a:rPr lang="zh-CN" b="1" dirty="0"/>
            <a:t> ，这些簇是由距离靠近的对象组成。</a:t>
          </a:r>
          <a:endParaRPr lang="en-US" b="1" dirty="0"/>
        </a:p>
      </dgm:t>
    </dgm:pt>
    <dgm:pt modelId="{3E8C0471-C9FF-4FEF-B523-AC0D97E93687}" type="parTrans" cxnId="{0D8F0B28-D7AC-4764-AF8A-A286AB6BEDA0}">
      <dgm:prSet/>
      <dgm:spPr/>
      <dgm:t>
        <a:bodyPr/>
        <a:lstStyle/>
        <a:p>
          <a:endParaRPr lang="zh-CN" altLang="en-US"/>
        </a:p>
      </dgm:t>
    </dgm:pt>
    <dgm:pt modelId="{C86912D1-598C-42B0-8615-4EC65CCAE2B4}" type="sibTrans" cxnId="{0D8F0B28-D7AC-4764-AF8A-A286AB6BEDA0}">
      <dgm:prSet/>
      <dgm:spPr/>
      <dgm:t>
        <a:bodyPr/>
        <a:lstStyle/>
        <a:p>
          <a:endParaRPr lang="zh-CN" altLang="en-US"/>
        </a:p>
      </dgm:t>
    </dgm:pt>
    <dgm:pt modelId="{1279F16E-1820-4274-B0D2-04A5BB0B8BE1}">
      <dgm:prSet/>
      <dgm:spPr/>
      <dgm:t>
        <a:bodyPr/>
        <a:lstStyle/>
        <a:p>
          <a:pPr rtl="0"/>
          <a:r>
            <a:rPr lang="en-US" b="1" dirty="0"/>
            <a:t>K-means </a:t>
          </a:r>
          <a:r>
            <a:rPr lang="zh-CN" b="1" dirty="0"/>
            <a:t>聚类中的</a:t>
          </a:r>
          <a:r>
            <a:rPr lang="en-US" b="1" u="sng" dirty="0"/>
            <a:t>k</a:t>
          </a:r>
          <a:r>
            <a:rPr lang="zh-CN" b="1" u="sng" dirty="0"/>
            <a:t>的含义</a:t>
          </a:r>
          <a:r>
            <a:rPr lang="zh-CN" b="1" dirty="0"/>
            <a:t>是“该算法第</a:t>
          </a:r>
          <a:r>
            <a:rPr lang="en-US" b="1" dirty="0"/>
            <a:t>1</a:t>
          </a:r>
          <a:r>
            <a:rPr lang="zh-CN" b="1" dirty="0"/>
            <a:t>步中是</a:t>
          </a:r>
          <a:r>
            <a:rPr lang="zh-CN" b="1" dirty="0">
              <a:solidFill>
                <a:srgbClr val="FF0000"/>
              </a:solidFill>
            </a:rPr>
            <a:t>随机的选取任意</a:t>
          </a:r>
          <a:r>
            <a:rPr lang="en-US" b="1" dirty="0">
              <a:solidFill>
                <a:srgbClr val="FF0000"/>
              </a:solidFill>
            </a:rPr>
            <a:t>k</a:t>
          </a:r>
          <a:r>
            <a:rPr lang="zh-CN" b="1" dirty="0">
              <a:solidFill>
                <a:srgbClr val="FF0000"/>
              </a:solidFill>
            </a:rPr>
            <a:t>个对象作为初始聚类的中心</a:t>
          </a:r>
          <a:r>
            <a:rPr lang="zh-CN" b="1" dirty="0"/>
            <a:t>”。</a:t>
          </a:r>
          <a:endParaRPr lang="zh-CN" dirty="0"/>
        </a:p>
      </dgm:t>
    </dgm:pt>
    <dgm:pt modelId="{D892D0D3-30DF-4B6F-BE40-4C2C5CE215D7}" type="parTrans" cxnId="{659C396E-479C-4987-BFE5-41E6DE168834}">
      <dgm:prSet/>
      <dgm:spPr/>
      <dgm:t>
        <a:bodyPr/>
        <a:lstStyle/>
        <a:p>
          <a:endParaRPr lang="zh-CN" altLang="en-US"/>
        </a:p>
      </dgm:t>
    </dgm:pt>
    <dgm:pt modelId="{2BE2A8EB-8637-4220-AFE3-DBE9DA43BD92}" type="sibTrans" cxnId="{659C396E-479C-4987-BFE5-41E6DE168834}">
      <dgm:prSet/>
      <dgm:spPr/>
      <dgm:t>
        <a:bodyPr/>
        <a:lstStyle/>
        <a:p>
          <a:endParaRPr lang="zh-CN" altLang="en-US"/>
        </a:p>
      </dgm:t>
    </dgm:pt>
    <dgm:pt modelId="{811D2632-B60A-4A75-A7DC-C207D56B4E04}" type="pres">
      <dgm:prSet presAssocID="{B2BDC0DA-65F5-45BB-8286-929522DA41F0}" presName="linear" presStyleCnt="0">
        <dgm:presLayoutVars>
          <dgm:dir/>
          <dgm:animLvl val="lvl"/>
          <dgm:resizeHandles val="exact"/>
        </dgm:presLayoutVars>
      </dgm:prSet>
      <dgm:spPr/>
      <dgm:t>
        <a:bodyPr/>
        <a:lstStyle/>
        <a:p>
          <a:endParaRPr lang="zh-CN" altLang="en-US"/>
        </a:p>
      </dgm:t>
    </dgm:pt>
    <dgm:pt modelId="{49F207FF-2D3B-4565-9498-35D1A258EC6E}" type="pres">
      <dgm:prSet presAssocID="{D39D2EDE-871E-4B5A-A37B-2FAC10E4EB4C}" presName="parentLin" presStyleCnt="0"/>
      <dgm:spPr/>
    </dgm:pt>
    <dgm:pt modelId="{9ABFDED3-96AA-4F3C-B5AF-B6409FA76316}" type="pres">
      <dgm:prSet presAssocID="{D39D2EDE-871E-4B5A-A37B-2FAC10E4EB4C}" presName="parentLeftMargin" presStyleLbl="node1" presStyleIdx="0" presStyleCnt="1"/>
      <dgm:spPr/>
      <dgm:t>
        <a:bodyPr/>
        <a:lstStyle/>
        <a:p>
          <a:endParaRPr lang="zh-CN" altLang="en-US"/>
        </a:p>
      </dgm:t>
    </dgm:pt>
    <dgm:pt modelId="{61953117-C6F6-4D13-9392-3DEA168EC49B}" type="pres">
      <dgm:prSet presAssocID="{D39D2EDE-871E-4B5A-A37B-2FAC10E4EB4C}" presName="parentText" presStyleLbl="node1" presStyleIdx="0" presStyleCnt="1">
        <dgm:presLayoutVars>
          <dgm:chMax val="0"/>
          <dgm:bulletEnabled val="1"/>
        </dgm:presLayoutVars>
      </dgm:prSet>
      <dgm:spPr/>
      <dgm:t>
        <a:bodyPr/>
        <a:lstStyle/>
        <a:p>
          <a:endParaRPr lang="zh-CN" altLang="en-US"/>
        </a:p>
      </dgm:t>
    </dgm:pt>
    <dgm:pt modelId="{794785A9-0447-4465-A05B-CB04426048FE}" type="pres">
      <dgm:prSet presAssocID="{D39D2EDE-871E-4B5A-A37B-2FAC10E4EB4C}" presName="negativeSpace" presStyleCnt="0"/>
      <dgm:spPr/>
    </dgm:pt>
    <dgm:pt modelId="{C2B4512C-B8DB-4ABE-A550-BE3B859FF0DF}" type="pres">
      <dgm:prSet presAssocID="{D39D2EDE-871E-4B5A-A37B-2FAC10E4EB4C}" presName="childText" presStyleLbl="conFgAcc1" presStyleIdx="0" presStyleCnt="1">
        <dgm:presLayoutVars>
          <dgm:bulletEnabled val="1"/>
        </dgm:presLayoutVars>
      </dgm:prSet>
      <dgm:spPr/>
      <dgm:t>
        <a:bodyPr/>
        <a:lstStyle/>
        <a:p>
          <a:endParaRPr lang="zh-CN" altLang="en-US"/>
        </a:p>
      </dgm:t>
    </dgm:pt>
  </dgm:ptLst>
  <dgm:cxnLst>
    <dgm:cxn modelId="{9D1BD61C-8854-4FD6-934C-536283301B7E}" type="presOf" srcId="{504756FA-61F0-4F58-8370-8246134090DF}" destId="{C2B4512C-B8DB-4ABE-A550-BE3B859FF0DF}" srcOrd="0" destOrd="2" presId="urn:microsoft.com/office/officeart/2005/8/layout/list1"/>
    <dgm:cxn modelId="{1E4496BA-5B34-4971-A029-662B126C9481}" type="presOf" srcId="{4BA84991-D02E-4883-864F-39A186DF83C2}" destId="{C2B4512C-B8DB-4ABE-A550-BE3B859FF0DF}" srcOrd="0" destOrd="0" presId="urn:microsoft.com/office/officeart/2005/8/layout/list1"/>
    <dgm:cxn modelId="{8E04545D-BA54-4BC5-B0E2-48B261732CEB}" type="presOf" srcId="{B2BDC0DA-65F5-45BB-8286-929522DA41F0}" destId="{811D2632-B60A-4A75-A7DC-C207D56B4E04}" srcOrd="0" destOrd="0" presId="urn:microsoft.com/office/officeart/2005/8/layout/list1"/>
    <dgm:cxn modelId="{0D8F0B28-D7AC-4764-AF8A-A286AB6BEDA0}" srcId="{D39D2EDE-871E-4B5A-A37B-2FAC10E4EB4C}" destId="{504756FA-61F0-4F58-8370-8246134090DF}" srcOrd="2" destOrd="0" parTransId="{3E8C0471-C9FF-4FEF-B523-AC0D97E93687}" sibTransId="{C86912D1-598C-42B0-8615-4EC65CCAE2B4}"/>
    <dgm:cxn modelId="{71389381-5BA1-4F9E-A471-EBA60820956D}" srcId="{D39D2EDE-871E-4B5A-A37B-2FAC10E4EB4C}" destId="{4BA84991-D02E-4883-864F-39A186DF83C2}" srcOrd="0" destOrd="0" parTransId="{9FC3B1A5-424A-41FA-928F-CFC119D8CE70}" sibTransId="{073F4EC8-2249-41CB-8637-FCDCC0FBE931}"/>
    <dgm:cxn modelId="{B5636D7D-8D8A-4744-848C-157022C5CE5A}" type="presOf" srcId="{D39D2EDE-871E-4B5A-A37B-2FAC10E4EB4C}" destId="{61953117-C6F6-4D13-9392-3DEA168EC49B}" srcOrd="1" destOrd="0" presId="urn:microsoft.com/office/officeart/2005/8/layout/list1"/>
    <dgm:cxn modelId="{659C396E-479C-4987-BFE5-41E6DE168834}" srcId="{D39D2EDE-871E-4B5A-A37B-2FAC10E4EB4C}" destId="{1279F16E-1820-4274-B0D2-04A5BB0B8BE1}" srcOrd="3" destOrd="0" parTransId="{D892D0D3-30DF-4B6F-BE40-4C2C5CE215D7}" sibTransId="{2BE2A8EB-8637-4220-AFE3-DBE9DA43BD92}"/>
    <dgm:cxn modelId="{33479516-F845-4F90-B386-1C6B79840E53}" type="presOf" srcId="{D39D2EDE-871E-4B5A-A37B-2FAC10E4EB4C}" destId="{9ABFDED3-96AA-4F3C-B5AF-B6409FA76316}" srcOrd="0" destOrd="0" presId="urn:microsoft.com/office/officeart/2005/8/layout/list1"/>
    <dgm:cxn modelId="{DF1C0B30-EBC2-4B47-A9A3-BFBF0B95D421}" srcId="{D39D2EDE-871E-4B5A-A37B-2FAC10E4EB4C}" destId="{C346B791-D009-4895-9F4D-3D4B3BECA07A}" srcOrd="1" destOrd="0" parTransId="{35D597FB-CD09-45B1-AD7D-0C64415B3016}" sibTransId="{3ADCBDBF-6ABD-4CAF-9B7A-3FE544139D3D}"/>
    <dgm:cxn modelId="{47EB82B2-2B00-428B-8A2C-9E710C3BF7B2}" srcId="{B2BDC0DA-65F5-45BB-8286-929522DA41F0}" destId="{D39D2EDE-871E-4B5A-A37B-2FAC10E4EB4C}" srcOrd="0" destOrd="0" parTransId="{9D690067-7F03-4F96-B6D9-72E7B81B17EC}" sibTransId="{352C6F8B-8B05-4A3A-9557-9362127845E6}"/>
    <dgm:cxn modelId="{20F85C56-FC06-48B7-9E67-E27BCADACA02}" type="presOf" srcId="{C346B791-D009-4895-9F4D-3D4B3BECA07A}" destId="{C2B4512C-B8DB-4ABE-A550-BE3B859FF0DF}" srcOrd="0" destOrd="1" presId="urn:microsoft.com/office/officeart/2005/8/layout/list1"/>
    <dgm:cxn modelId="{B77A20AF-D580-48E8-93F5-1BFF8B8CA979}" type="presOf" srcId="{1279F16E-1820-4274-B0D2-04A5BB0B8BE1}" destId="{C2B4512C-B8DB-4ABE-A550-BE3B859FF0DF}" srcOrd="0" destOrd="3" presId="urn:microsoft.com/office/officeart/2005/8/layout/list1"/>
    <dgm:cxn modelId="{931723BA-D6BF-4814-B664-4DC35739881F}" type="presParOf" srcId="{811D2632-B60A-4A75-A7DC-C207D56B4E04}" destId="{49F207FF-2D3B-4565-9498-35D1A258EC6E}" srcOrd="0" destOrd="0" presId="urn:microsoft.com/office/officeart/2005/8/layout/list1"/>
    <dgm:cxn modelId="{C0FA2072-E6F2-4488-B94D-4CC08E897A01}" type="presParOf" srcId="{49F207FF-2D3B-4565-9498-35D1A258EC6E}" destId="{9ABFDED3-96AA-4F3C-B5AF-B6409FA76316}" srcOrd="0" destOrd="0" presId="urn:microsoft.com/office/officeart/2005/8/layout/list1"/>
    <dgm:cxn modelId="{A8B01637-2074-47F9-9A20-BA85EA1B8BAA}" type="presParOf" srcId="{49F207FF-2D3B-4565-9498-35D1A258EC6E}" destId="{61953117-C6F6-4D13-9392-3DEA168EC49B}" srcOrd="1" destOrd="0" presId="urn:microsoft.com/office/officeart/2005/8/layout/list1"/>
    <dgm:cxn modelId="{A6649839-F2B1-4065-BF95-0CB1F7496578}" type="presParOf" srcId="{811D2632-B60A-4A75-A7DC-C207D56B4E04}" destId="{794785A9-0447-4465-A05B-CB04426048FE}" srcOrd="1" destOrd="0" presId="urn:microsoft.com/office/officeart/2005/8/layout/list1"/>
    <dgm:cxn modelId="{16A2E7FA-60F0-41EA-9B8C-70487CF59429}" type="presParOf" srcId="{811D2632-B60A-4A75-A7DC-C207D56B4E04}" destId="{C2B4512C-B8DB-4ABE-A550-BE3B859FF0D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C974C-2799-43C4-84CC-F36E3445A037}"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9A8CCC66-69DD-4E83-B914-9B15D109DE48}">
      <dgm:prSet/>
      <dgm:spPr/>
      <dgm:t>
        <a:bodyPr/>
        <a:lstStyle/>
        <a:p>
          <a:pPr rtl="0"/>
          <a:r>
            <a:rPr lang="en-US" b="1" dirty="0"/>
            <a:t>K-means </a:t>
          </a:r>
          <a:r>
            <a:rPr lang="zh-CN" b="1" dirty="0"/>
            <a:t>聚类算法</a:t>
          </a:r>
        </a:p>
      </dgm:t>
    </dgm:pt>
    <dgm:pt modelId="{FB6FE4CE-0BED-4624-B873-3725D68CF33B}" type="parTrans" cxnId="{99177479-9F06-4647-A7A6-C046AE1AD84D}">
      <dgm:prSet/>
      <dgm:spPr/>
      <dgm:t>
        <a:bodyPr/>
        <a:lstStyle/>
        <a:p>
          <a:endParaRPr lang="zh-CN" altLang="en-US"/>
        </a:p>
      </dgm:t>
    </dgm:pt>
    <dgm:pt modelId="{B4E398B2-0A94-4612-B1ED-C5301B35E578}" type="sibTrans" cxnId="{99177479-9F06-4647-A7A6-C046AE1AD84D}">
      <dgm:prSet/>
      <dgm:spPr/>
      <dgm:t>
        <a:bodyPr/>
        <a:lstStyle/>
        <a:p>
          <a:endParaRPr lang="zh-CN" altLang="en-US"/>
        </a:p>
      </dgm:t>
    </dgm:pt>
    <dgm:pt modelId="{A1C7D9F9-BDE2-41A7-8B0C-3127EE491CF5}">
      <dgm:prSet/>
      <dgm:spPr/>
      <dgm:t>
        <a:bodyPr/>
        <a:lstStyle/>
        <a:p>
          <a:pPr rtl="0"/>
          <a:r>
            <a:rPr lang="zh-CN" b="1" dirty="0"/>
            <a:t>第</a:t>
          </a:r>
          <a:r>
            <a:rPr lang="en-US" b="1" dirty="0"/>
            <a:t>1</a:t>
          </a:r>
          <a:r>
            <a:rPr lang="zh-CN" b="1" dirty="0"/>
            <a:t>步，从 </a:t>
          </a:r>
          <a:r>
            <a:rPr lang="en-US" b="1" dirty="0"/>
            <a:t>n</a:t>
          </a:r>
          <a:r>
            <a:rPr lang="zh-CN" b="1" dirty="0"/>
            <a:t>个数据对象任意选择 </a:t>
          </a:r>
          <a:r>
            <a:rPr lang="en-US" b="1" dirty="0"/>
            <a:t>k </a:t>
          </a:r>
          <a:r>
            <a:rPr lang="zh-CN" b="1" dirty="0"/>
            <a:t>个对象作为初始聚类中心；</a:t>
          </a:r>
          <a:endParaRPr lang="zh-CN" dirty="0"/>
        </a:p>
      </dgm:t>
    </dgm:pt>
    <dgm:pt modelId="{1E7136D8-2866-404C-9B84-80C562E3F447}" type="parTrans" cxnId="{D9D78BAB-CEA4-4BEF-8F76-52CCD945BF3D}">
      <dgm:prSet/>
      <dgm:spPr/>
      <dgm:t>
        <a:bodyPr/>
        <a:lstStyle/>
        <a:p>
          <a:endParaRPr lang="zh-CN" altLang="en-US"/>
        </a:p>
      </dgm:t>
    </dgm:pt>
    <dgm:pt modelId="{6795050D-06DF-4B4F-8642-E0149B94B3D7}" type="sibTrans" cxnId="{D9D78BAB-CEA4-4BEF-8F76-52CCD945BF3D}">
      <dgm:prSet/>
      <dgm:spPr/>
      <dgm:t>
        <a:bodyPr/>
        <a:lstStyle/>
        <a:p>
          <a:endParaRPr lang="zh-CN" altLang="en-US"/>
        </a:p>
      </dgm:t>
    </dgm:pt>
    <dgm:pt modelId="{3B0A8599-6F14-4957-8F38-0E9168728578}">
      <dgm:prSet/>
      <dgm:spPr/>
      <dgm:t>
        <a:bodyPr/>
        <a:lstStyle/>
        <a:p>
          <a:pPr rtl="0"/>
          <a:r>
            <a:rPr lang="zh-CN" b="1" dirty="0"/>
            <a:t>第</a:t>
          </a:r>
          <a:r>
            <a:rPr lang="en-US" b="1" dirty="0"/>
            <a:t>2</a:t>
          </a:r>
          <a:r>
            <a:rPr lang="zh-CN" b="1" dirty="0"/>
            <a:t>步，计算在聚类中心之外的每个剩余对象与中心对象的距离，并根据最小距离重新对相应对象进行划分；</a:t>
          </a:r>
          <a:endParaRPr lang="zh-CN" dirty="0"/>
        </a:p>
      </dgm:t>
    </dgm:pt>
    <dgm:pt modelId="{E1DA284A-FCC4-4952-8482-46498DC76AFB}" type="parTrans" cxnId="{1D508527-5BBF-46DD-BCD0-326DE3E7E78C}">
      <dgm:prSet/>
      <dgm:spPr/>
      <dgm:t>
        <a:bodyPr/>
        <a:lstStyle/>
        <a:p>
          <a:endParaRPr lang="zh-CN" altLang="en-US"/>
        </a:p>
      </dgm:t>
    </dgm:pt>
    <dgm:pt modelId="{53457E08-522C-4597-8C48-C866E0233D12}" type="sibTrans" cxnId="{1D508527-5BBF-46DD-BCD0-326DE3E7E78C}">
      <dgm:prSet/>
      <dgm:spPr/>
      <dgm:t>
        <a:bodyPr/>
        <a:lstStyle/>
        <a:p>
          <a:endParaRPr lang="zh-CN" altLang="en-US"/>
        </a:p>
      </dgm:t>
    </dgm:pt>
    <dgm:pt modelId="{D713B8EA-425F-4527-A762-1CECFC8D7466}">
      <dgm:prSet/>
      <dgm:spPr/>
      <dgm:t>
        <a:bodyPr/>
        <a:lstStyle/>
        <a:p>
          <a:pPr rtl="0"/>
          <a:r>
            <a:rPr lang="zh-CN" b="1" dirty="0"/>
            <a:t>第</a:t>
          </a:r>
          <a:r>
            <a:rPr lang="en-US" b="1" dirty="0"/>
            <a:t>3</a:t>
          </a:r>
          <a:r>
            <a:rPr lang="zh-CN" b="1" dirty="0"/>
            <a:t>步，重新计算每个有变化的聚类的均值，确定新的聚类中心；</a:t>
          </a:r>
          <a:endParaRPr lang="zh-CN" dirty="0"/>
        </a:p>
      </dgm:t>
    </dgm:pt>
    <dgm:pt modelId="{63FC02A7-5B65-432D-9A49-BE8EF1AEF84E}" type="parTrans" cxnId="{68C6EC38-3AC6-4BD5-B767-4CD361004C19}">
      <dgm:prSet/>
      <dgm:spPr/>
      <dgm:t>
        <a:bodyPr/>
        <a:lstStyle/>
        <a:p>
          <a:endParaRPr lang="zh-CN" altLang="en-US"/>
        </a:p>
      </dgm:t>
    </dgm:pt>
    <dgm:pt modelId="{C32EF418-BE11-4F4C-87EE-A827F631AB52}" type="sibTrans" cxnId="{68C6EC38-3AC6-4BD5-B767-4CD361004C19}">
      <dgm:prSet/>
      <dgm:spPr/>
      <dgm:t>
        <a:bodyPr/>
        <a:lstStyle/>
        <a:p>
          <a:endParaRPr lang="zh-CN" altLang="en-US"/>
        </a:p>
      </dgm:t>
    </dgm:pt>
    <dgm:pt modelId="{EF022539-2B8A-4398-A5C3-28DDA226F667}">
      <dgm:prSet/>
      <dgm:spPr/>
      <dgm:t>
        <a:bodyPr/>
        <a:lstStyle/>
        <a:p>
          <a:pPr rtl="0"/>
          <a:r>
            <a:rPr lang="zh-CN" b="1" dirty="0"/>
            <a:t>第</a:t>
          </a:r>
          <a:r>
            <a:rPr lang="en-US" b="1" dirty="0"/>
            <a:t>4</a:t>
          </a:r>
          <a:r>
            <a:rPr lang="zh-CN" b="1" dirty="0"/>
            <a:t>步，迭代</a:t>
          </a:r>
          <a:r>
            <a:rPr lang="en-US" b="1" dirty="0"/>
            <a:t>2</a:t>
          </a:r>
          <a:r>
            <a:rPr lang="en-US" altLang="zh-CN" b="1" dirty="0"/>
            <a:t>-</a:t>
          </a:r>
          <a:r>
            <a:rPr lang="en-US" b="1" dirty="0"/>
            <a:t>3</a:t>
          </a:r>
          <a:r>
            <a:rPr lang="zh-CN" b="1" dirty="0"/>
            <a:t>步直至每个聚类不再发生变化或小于指定阈值，算法结。</a:t>
          </a:r>
          <a:endParaRPr lang="zh-CN" dirty="0"/>
        </a:p>
      </dgm:t>
    </dgm:pt>
    <dgm:pt modelId="{ABDB7411-6DE4-4F5E-90F8-DFAB2CB505CE}" type="parTrans" cxnId="{163DCD5D-E242-47BA-88C5-E48FF3E986FE}">
      <dgm:prSet/>
      <dgm:spPr/>
      <dgm:t>
        <a:bodyPr/>
        <a:lstStyle/>
        <a:p>
          <a:endParaRPr lang="zh-CN" altLang="en-US"/>
        </a:p>
      </dgm:t>
    </dgm:pt>
    <dgm:pt modelId="{60FFC2A0-6337-4596-89FF-ACE28EA87F97}" type="sibTrans" cxnId="{163DCD5D-E242-47BA-88C5-E48FF3E986FE}">
      <dgm:prSet/>
      <dgm:spPr/>
      <dgm:t>
        <a:bodyPr/>
        <a:lstStyle/>
        <a:p>
          <a:endParaRPr lang="zh-CN" altLang="en-US"/>
        </a:p>
      </dgm:t>
    </dgm:pt>
    <dgm:pt modelId="{1D4D4D9E-C6AF-4B34-8E32-01BC57D15F36}">
      <dgm:prSet/>
      <dgm:spPr/>
      <dgm:t>
        <a:bodyPr/>
        <a:lstStyle/>
        <a:p>
          <a:pPr rtl="0"/>
          <a:r>
            <a:rPr lang="en-US" altLang="zh-CN" b="1" dirty="0">
              <a:solidFill>
                <a:schemeClr val="accent5">
                  <a:lumMod val="50000"/>
                </a:schemeClr>
              </a:solidFill>
            </a:rPr>
            <a:t>【</a:t>
          </a:r>
          <a:r>
            <a:rPr lang="zh-CN" altLang="en-US" b="1" dirty="0">
              <a:solidFill>
                <a:schemeClr val="accent5">
                  <a:lumMod val="50000"/>
                </a:schemeClr>
              </a:solidFill>
            </a:rPr>
            <a:t>优点</a:t>
          </a:r>
          <a:r>
            <a:rPr lang="en-US" altLang="zh-CN" b="1" dirty="0">
              <a:solidFill>
                <a:schemeClr val="accent5">
                  <a:lumMod val="50000"/>
                </a:schemeClr>
              </a:solidFill>
            </a:rPr>
            <a:t>】</a:t>
          </a:r>
          <a:r>
            <a:rPr lang="zh-CN" b="1" dirty="0"/>
            <a:t>相对于分层聚类，</a:t>
          </a:r>
          <a:r>
            <a:rPr lang="en-US" b="1" dirty="0"/>
            <a:t>K-means </a:t>
          </a:r>
          <a:r>
            <a:rPr lang="zh-CN" b="1" dirty="0"/>
            <a:t>聚类的效率更改，在数据分析领域，更为广泛使用。</a:t>
          </a:r>
          <a:endParaRPr lang="zh-CN" dirty="0"/>
        </a:p>
      </dgm:t>
    </dgm:pt>
    <dgm:pt modelId="{159421A2-FEB6-4E98-9DCE-372E93F2924A}" type="parTrans" cxnId="{E0DA4AFB-0508-436F-B663-2BC26B12A09A}">
      <dgm:prSet/>
      <dgm:spPr/>
      <dgm:t>
        <a:bodyPr/>
        <a:lstStyle/>
        <a:p>
          <a:endParaRPr lang="zh-CN" altLang="en-US"/>
        </a:p>
      </dgm:t>
    </dgm:pt>
    <dgm:pt modelId="{9A54A2DC-77AD-40B1-8A37-4128919D53B2}" type="sibTrans" cxnId="{E0DA4AFB-0508-436F-B663-2BC26B12A09A}">
      <dgm:prSet/>
      <dgm:spPr/>
      <dgm:t>
        <a:bodyPr/>
        <a:lstStyle/>
        <a:p>
          <a:endParaRPr lang="zh-CN" altLang="en-US"/>
        </a:p>
      </dgm:t>
    </dgm:pt>
    <dgm:pt modelId="{6F756858-C928-4DD2-9081-3A61E3CE20C6}" type="pres">
      <dgm:prSet presAssocID="{B5CC974C-2799-43C4-84CC-F36E3445A037}" presName="linear" presStyleCnt="0">
        <dgm:presLayoutVars>
          <dgm:dir/>
          <dgm:animLvl val="lvl"/>
          <dgm:resizeHandles val="exact"/>
        </dgm:presLayoutVars>
      </dgm:prSet>
      <dgm:spPr/>
      <dgm:t>
        <a:bodyPr/>
        <a:lstStyle/>
        <a:p>
          <a:endParaRPr lang="zh-CN" altLang="en-US"/>
        </a:p>
      </dgm:t>
    </dgm:pt>
    <dgm:pt modelId="{DF68786E-B07A-4680-B181-770979F3D15A}" type="pres">
      <dgm:prSet presAssocID="{9A8CCC66-69DD-4E83-B914-9B15D109DE48}" presName="parentLin" presStyleCnt="0"/>
      <dgm:spPr/>
    </dgm:pt>
    <dgm:pt modelId="{B0E54F2F-FA3F-4D9E-A5AB-8EC83A643B6A}" type="pres">
      <dgm:prSet presAssocID="{9A8CCC66-69DD-4E83-B914-9B15D109DE48}" presName="parentLeftMargin" presStyleLbl="node1" presStyleIdx="0" presStyleCnt="1"/>
      <dgm:spPr/>
      <dgm:t>
        <a:bodyPr/>
        <a:lstStyle/>
        <a:p>
          <a:endParaRPr lang="zh-CN" altLang="en-US"/>
        </a:p>
      </dgm:t>
    </dgm:pt>
    <dgm:pt modelId="{F1073B1B-9C34-4AE0-A1B6-1F01B8C10CFF}" type="pres">
      <dgm:prSet presAssocID="{9A8CCC66-69DD-4E83-B914-9B15D109DE48}" presName="parentText" presStyleLbl="node1" presStyleIdx="0" presStyleCnt="1">
        <dgm:presLayoutVars>
          <dgm:chMax val="0"/>
          <dgm:bulletEnabled val="1"/>
        </dgm:presLayoutVars>
      </dgm:prSet>
      <dgm:spPr/>
      <dgm:t>
        <a:bodyPr/>
        <a:lstStyle/>
        <a:p>
          <a:endParaRPr lang="zh-CN" altLang="en-US"/>
        </a:p>
      </dgm:t>
    </dgm:pt>
    <dgm:pt modelId="{2E61C910-8091-467E-A8E5-0A2458F76B77}" type="pres">
      <dgm:prSet presAssocID="{9A8CCC66-69DD-4E83-B914-9B15D109DE48}" presName="negativeSpace" presStyleCnt="0"/>
      <dgm:spPr/>
    </dgm:pt>
    <dgm:pt modelId="{978D84D7-5481-4101-9539-1ECB54687869}" type="pres">
      <dgm:prSet presAssocID="{9A8CCC66-69DD-4E83-B914-9B15D109DE48}" presName="childText" presStyleLbl="conFgAcc1" presStyleIdx="0" presStyleCnt="1">
        <dgm:presLayoutVars>
          <dgm:bulletEnabled val="1"/>
        </dgm:presLayoutVars>
      </dgm:prSet>
      <dgm:spPr/>
      <dgm:t>
        <a:bodyPr/>
        <a:lstStyle/>
        <a:p>
          <a:endParaRPr lang="zh-CN" altLang="en-US"/>
        </a:p>
      </dgm:t>
    </dgm:pt>
  </dgm:ptLst>
  <dgm:cxnLst>
    <dgm:cxn modelId="{E0DA4AFB-0508-436F-B663-2BC26B12A09A}" srcId="{9A8CCC66-69DD-4E83-B914-9B15D109DE48}" destId="{1D4D4D9E-C6AF-4B34-8E32-01BC57D15F36}" srcOrd="4" destOrd="0" parTransId="{159421A2-FEB6-4E98-9DCE-372E93F2924A}" sibTransId="{9A54A2DC-77AD-40B1-8A37-4128919D53B2}"/>
    <dgm:cxn modelId="{5FC3FC8E-CCF5-4243-B10A-7E87DF8BECCF}" type="presOf" srcId="{A1C7D9F9-BDE2-41A7-8B0C-3127EE491CF5}" destId="{978D84D7-5481-4101-9539-1ECB54687869}" srcOrd="0" destOrd="0" presId="urn:microsoft.com/office/officeart/2005/8/layout/list1"/>
    <dgm:cxn modelId="{8842A3A4-75BE-4E11-B3FA-B6DD3E63673A}" type="presOf" srcId="{9A8CCC66-69DD-4E83-B914-9B15D109DE48}" destId="{B0E54F2F-FA3F-4D9E-A5AB-8EC83A643B6A}" srcOrd="0" destOrd="0" presId="urn:microsoft.com/office/officeart/2005/8/layout/list1"/>
    <dgm:cxn modelId="{99177479-9F06-4647-A7A6-C046AE1AD84D}" srcId="{B5CC974C-2799-43C4-84CC-F36E3445A037}" destId="{9A8CCC66-69DD-4E83-B914-9B15D109DE48}" srcOrd="0" destOrd="0" parTransId="{FB6FE4CE-0BED-4624-B873-3725D68CF33B}" sibTransId="{B4E398B2-0A94-4612-B1ED-C5301B35E578}"/>
    <dgm:cxn modelId="{65587633-E947-45BC-958D-C873A532ADF7}" type="presOf" srcId="{EF022539-2B8A-4398-A5C3-28DDA226F667}" destId="{978D84D7-5481-4101-9539-1ECB54687869}" srcOrd="0" destOrd="3" presId="urn:microsoft.com/office/officeart/2005/8/layout/list1"/>
    <dgm:cxn modelId="{D9D78BAB-CEA4-4BEF-8F76-52CCD945BF3D}" srcId="{9A8CCC66-69DD-4E83-B914-9B15D109DE48}" destId="{A1C7D9F9-BDE2-41A7-8B0C-3127EE491CF5}" srcOrd="0" destOrd="0" parTransId="{1E7136D8-2866-404C-9B84-80C562E3F447}" sibTransId="{6795050D-06DF-4B4F-8642-E0149B94B3D7}"/>
    <dgm:cxn modelId="{163DCD5D-E242-47BA-88C5-E48FF3E986FE}" srcId="{9A8CCC66-69DD-4E83-B914-9B15D109DE48}" destId="{EF022539-2B8A-4398-A5C3-28DDA226F667}" srcOrd="3" destOrd="0" parTransId="{ABDB7411-6DE4-4F5E-90F8-DFAB2CB505CE}" sibTransId="{60FFC2A0-6337-4596-89FF-ACE28EA87F97}"/>
    <dgm:cxn modelId="{07D595A0-76FD-4856-A009-C526CBE04C65}" type="presOf" srcId="{D713B8EA-425F-4527-A762-1CECFC8D7466}" destId="{978D84D7-5481-4101-9539-1ECB54687869}" srcOrd="0" destOrd="2" presId="urn:microsoft.com/office/officeart/2005/8/layout/list1"/>
    <dgm:cxn modelId="{E19147AD-1888-43C1-B664-9F6BAF3681A2}" type="presOf" srcId="{B5CC974C-2799-43C4-84CC-F36E3445A037}" destId="{6F756858-C928-4DD2-9081-3A61E3CE20C6}" srcOrd="0" destOrd="0" presId="urn:microsoft.com/office/officeart/2005/8/layout/list1"/>
    <dgm:cxn modelId="{68C6EC38-3AC6-4BD5-B767-4CD361004C19}" srcId="{9A8CCC66-69DD-4E83-B914-9B15D109DE48}" destId="{D713B8EA-425F-4527-A762-1CECFC8D7466}" srcOrd="2" destOrd="0" parTransId="{63FC02A7-5B65-432D-9A49-BE8EF1AEF84E}" sibTransId="{C32EF418-BE11-4F4C-87EE-A827F631AB52}"/>
    <dgm:cxn modelId="{560AFF93-352E-4F5C-9C03-B8E0002D4E69}" type="presOf" srcId="{1D4D4D9E-C6AF-4B34-8E32-01BC57D15F36}" destId="{978D84D7-5481-4101-9539-1ECB54687869}" srcOrd="0" destOrd="4" presId="urn:microsoft.com/office/officeart/2005/8/layout/list1"/>
    <dgm:cxn modelId="{DBBA3C4F-390E-4ACD-9FD2-509157D212BB}" type="presOf" srcId="{9A8CCC66-69DD-4E83-B914-9B15D109DE48}" destId="{F1073B1B-9C34-4AE0-A1B6-1F01B8C10CFF}" srcOrd="1" destOrd="0" presId="urn:microsoft.com/office/officeart/2005/8/layout/list1"/>
    <dgm:cxn modelId="{1D508527-5BBF-46DD-BCD0-326DE3E7E78C}" srcId="{9A8CCC66-69DD-4E83-B914-9B15D109DE48}" destId="{3B0A8599-6F14-4957-8F38-0E9168728578}" srcOrd="1" destOrd="0" parTransId="{E1DA284A-FCC4-4952-8482-46498DC76AFB}" sibTransId="{53457E08-522C-4597-8C48-C866E0233D12}"/>
    <dgm:cxn modelId="{2AF82465-0A82-4C92-B5FF-7DF1CE13C8C5}" type="presOf" srcId="{3B0A8599-6F14-4957-8F38-0E9168728578}" destId="{978D84D7-5481-4101-9539-1ECB54687869}" srcOrd="0" destOrd="1" presId="urn:microsoft.com/office/officeart/2005/8/layout/list1"/>
    <dgm:cxn modelId="{4959487B-15BC-4FF8-8264-24731AD3FAA3}" type="presParOf" srcId="{6F756858-C928-4DD2-9081-3A61E3CE20C6}" destId="{DF68786E-B07A-4680-B181-770979F3D15A}" srcOrd="0" destOrd="0" presId="urn:microsoft.com/office/officeart/2005/8/layout/list1"/>
    <dgm:cxn modelId="{6AE17B81-7078-4B50-BD2F-A52ACB737FEA}" type="presParOf" srcId="{DF68786E-B07A-4680-B181-770979F3D15A}" destId="{B0E54F2F-FA3F-4D9E-A5AB-8EC83A643B6A}" srcOrd="0" destOrd="0" presId="urn:microsoft.com/office/officeart/2005/8/layout/list1"/>
    <dgm:cxn modelId="{AB6C4E99-1D25-4648-A8D2-E0E91EFBB843}" type="presParOf" srcId="{DF68786E-B07A-4680-B181-770979F3D15A}" destId="{F1073B1B-9C34-4AE0-A1B6-1F01B8C10CFF}" srcOrd="1" destOrd="0" presId="urn:microsoft.com/office/officeart/2005/8/layout/list1"/>
    <dgm:cxn modelId="{9C1DEBA1-8928-4C5E-8FC3-D91C18E10C69}" type="presParOf" srcId="{6F756858-C928-4DD2-9081-3A61E3CE20C6}" destId="{2E61C910-8091-467E-A8E5-0A2458F76B77}" srcOrd="1" destOrd="0" presId="urn:microsoft.com/office/officeart/2005/8/layout/list1"/>
    <dgm:cxn modelId="{C7BE26EB-E495-4CFC-9394-A04F63408026}" type="presParOf" srcId="{6F756858-C928-4DD2-9081-3A61E3CE20C6}" destId="{978D84D7-5481-4101-9539-1ECB5468786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D66A669-344F-4EE6-A2E1-A80215464F90}"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D02DC708-BCDA-4DEB-98DF-0CF6A08B69EE}">
      <dgm:prSet/>
      <dgm:spPr/>
      <dgm:t>
        <a:bodyPr/>
        <a:lstStyle/>
        <a:p>
          <a:pPr rtl="0"/>
          <a:r>
            <a:rPr lang="zh-CN" b="1" dirty="0"/>
            <a:t>时间序列分析</a:t>
          </a:r>
          <a:endParaRPr lang="en-US" b="1" dirty="0"/>
        </a:p>
      </dgm:t>
    </dgm:pt>
    <dgm:pt modelId="{5060BAF2-AE2D-4F0E-84A1-1A9161F716DB}" type="parTrans" cxnId="{9384573B-03B7-42DC-AA88-4BBED018DEC1}">
      <dgm:prSet/>
      <dgm:spPr/>
      <dgm:t>
        <a:bodyPr/>
        <a:lstStyle/>
        <a:p>
          <a:endParaRPr lang="zh-CN" altLang="en-US"/>
        </a:p>
      </dgm:t>
    </dgm:pt>
    <dgm:pt modelId="{71FA2308-5E32-40B1-863F-B4DF2D0C1209}" type="sibTrans" cxnId="{9384573B-03B7-42DC-AA88-4BBED018DEC1}">
      <dgm:prSet/>
      <dgm:spPr/>
      <dgm:t>
        <a:bodyPr/>
        <a:lstStyle/>
        <a:p>
          <a:endParaRPr lang="zh-CN" altLang="en-US"/>
        </a:p>
      </dgm:t>
    </dgm:pt>
    <dgm:pt modelId="{8AC9375B-7BC0-4976-8B5C-1FB79D03323C}">
      <dgm:prSet/>
      <dgm:spPr/>
      <dgm:t>
        <a:bodyPr/>
        <a:lstStyle/>
        <a:p>
          <a:pPr rtl="0"/>
          <a:r>
            <a:rPr lang="zh-CN" b="1" dirty="0"/>
            <a:t>时间序列是</a:t>
          </a:r>
          <a:r>
            <a:rPr lang="zh-CN" b="1" u="sng" dirty="0"/>
            <a:t>按时间顺序的一组数字序列</a:t>
          </a:r>
          <a:r>
            <a:rPr lang="zh-CN" b="1" dirty="0"/>
            <a:t>。</a:t>
          </a:r>
          <a:endParaRPr lang="en-US" b="1" dirty="0"/>
        </a:p>
      </dgm:t>
    </dgm:pt>
    <dgm:pt modelId="{94817001-F0F5-4F69-9EBC-98B76FC4EE06}" type="parTrans" cxnId="{C9514DFD-9CE2-4D75-BB85-25BFEC22F9B8}">
      <dgm:prSet/>
      <dgm:spPr/>
      <dgm:t>
        <a:bodyPr/>
        <a:lstStyle/>
        <a:p>
          <a:endParaRPr lang="zh-CN" altLang="en-US"/>
        </a:p>
      </dgm:t>
    </dgm:pt>
    <dgm:pt modelId="{0E83573F-35D0-4632-A613-1430A8AF83BE}" type="sibTrans" cxnId="{C9514DFD-9CE2-4D75-BB85-25BFEC22F9B8}">
      <dgm:prSet/>
      <dgm:spPr/>
      <dgm:t>
        <a:bodyPr/>
        <a:lstStyle/>
        <a:p>
          <a:endParaRPr lang="zh-CN" altLang="en-US"/>
        </a:p>
      </dgm:t>
    </dgm:pt>
    <dgm:pt modelId="{0BAFD373-CEDE-4C1D-AEE7-C7EE97D09710}">
      <dgm:prSet/>
      <dgm:spPr/>
      <dgm:t>
        <a:bodyPr/>
        <a:lstStyle/>
        <a:p>
          <a:pPr rtl="0"/>
          <a:r>
            <a:rPr lang="zh-CN" b="1" dirty="0"/>
            <a:t>时间序列分析就是</a:t>
          </a:r>
          <a:r>
            <a:rPr lang="zh-CN" b="1" u="sng" dirty="0">
              <a:solidFill>
                <a:srgbClr val="FF0000"/>
              </a:solidFill>
            </a:rPr>
            <a:t>利用这组数列</a:t>
          </a:r>
          <a:r>
            <a:rPr lang="zh-CN" b="1" dirty="0"/>
            <a:t>，</a:t>
          </a:r>
          <a:r>
            <a:rPr lang="zh-CN" b="1" u="sng" dirty="0">
              <a:solidFill>
                <a:srgbClr val="FF0000"/>
              </a:solidFill>
            </a:rPr>
            <a:t>应用数理统计方法</a:t>
          </a:r>
          <a:r>
            <a:rPr lang="zh-CN" b="1" dirty="0"/>
            <a:t>加以处理，</a:t>
          </a:r>
          <a:r>
            <a:rPr lang="zh-CN" b="1" u="sng" dirty="0">
              <a:solidFill>
                <a:srgbClr val="FF0000"/>
              </a:solidFill>
            </a:rPr>
            <a:t>以预测未来事物的发展</a:t>
          </a:r>
          <a:r>
            <a:rPr lang="zh-CN" b="1" dirty="0"/>
            <a:t>。</a:t>
          </a:r>
          <a:endParaRPr lang="en-US" b="1" dirty="0"/>
        </a:p>
      </dgm:t>
    </dgm:pt>
    <dgm:pt modelId="{61DFEC19-8307-4EC0-A079-95F8EB4406D6}" type="parTrans" cxnId="{FE9D3A4E-D913-4EA6-A969-0DB2E8232E89}">
      <dgm:prSet/>
      <dgm:spPr/>
      <dgm:t>
        <a:bodyPr/>
        <a:lstStyle/>
        <a:p>
          <a:endParaRPr lang="zh-CN" altLang="en-US"/>
        </a:p>
      </dgm:t>
    </dgm:pt>
    <dgm:pt modelId="{0A623CCF-C47F-4788-81F8-CF48CCE048AA}" type="sibTrans" cxnId="{FE9D3A4E-D913-4EA6-A969-0DB2E8232E89}">
      <dgm:prSet/>
      <dgm:spPr/>
      <dgm:t>
        <a:bodyPr/>
        <a:lstStyle/>
        <a:p>
          <a:endParaRPr lang="zh-CN" altLang="en-US"/>
        </a:p>
      </dgm:t>
    </dgm:pt>
    <dgm:pt modelId="{59D2775E-5CD9-41F5-8A99-B8B7C050FD8E}">
      <dgm:prSet/>
      <dgm:spPr/>
      <dgm:t>
        <a:bodyPr/>
        <a:lstStyle/>
        <a:p>
          <a:pPr rtl="0"/>
          <a:r>
            <a:rPr lang="zh-CN" b="1" u="sng" dirty="0"/>
            <a:t>时间序列</a:t>
          </a:r>
          <a:r>
            <a:rPr lang="zh-CN" altLang="en-US" b="1" u="sng" dirty="0"/>
            <a:t>分析的基本假设</a:t>
          </a:r>
          <a:r>
            <a:rPr lang="zh-CN" altLang="en-US" b="1" dirty="0"/>
            <a:t>有以下两条：</a:t>
          </a:r>
          <a:endParaRPr lang="en-US" b="1" dirty="0"/>
        </a:p>
      </dgm:t>
    </dgm:pt>
    <dgm:pt modelId="{6B9CC4DD-8C7A-4524-9E2A-8861ACEDB37A}" type="parTrans" cxnId="{762E48C0-11FD-4063-B4B8-994B4F207047}">
      <dgm:prSet/>
      <dgm:spPr/>
      <dgm:t>
        <a:bodyPr/>
        <a:lstStyle/>
        <a:p>
          <a:endParaRPr lang="zh-CN" altLang="en-US"/>
        </a:p>
      </dgm:t>
    </dgm:pt>
    <dgm:pt modelId="{454394D0-8A3A-4A5F-9C08-7EA9024E47F6}" type="sibTrans" cxnId="{762E48C0-11FD-4063-B4B8-994B4F207047}">
      <dgm:prSet/>
      <dgm:spPr/>
      <dgm:t>
        <a:bodyPr/>
        <a:lstStyle/>
        <a:p>
          <a:endParaRPr lang="zh-CN" altLang="en-US"/>
        </a:p>
      </dgm:t>
    </dgm:pt>
    <dgm:pt modelId="{586F2B5D-A3CF-4FF2-AF5D-CBF8154E59A5}">
      <dgm:prSet/>
      <dgm:spPr/>
      <dgm:t>
        <a:bodyPr/>
        <a:lstStyle/>
        <a:p>
          <a:pPr rtl="0"/>
          <a:r>
            <a:rPr lang="zh-CN" altLang="en-US" b="1" dirty="0"/>
            <a:t>承认事物发展的延续性：</a:t>
          </a:r>
          <a:r>
            <a:rPr lang="zh-CN" altLang="en-US" b="1" dirty="0">
              <a:solidFill>
                <a:srgbClr val="FF0000"/>
              </a:solidFill>
            </a:rPr>
            <a:t>用过去数据，就能推测事物的未来</a:t>
          </a:r>
          <a:r>
            <a:rPr lang="zh-CN" altLang="en-US" b="1" dirty="0"/>
            <a:t>发展趋势</a:t>
          </a:r>
          <a:endParaRPr lang="en-US" b="1" dirty="0"/>
        </a:p>
      </dgm:t>
    </dgm:pt>
    <dgm:pt modelId="{FF2C6069-8E41-4681-A08C-255BDD0E73E2}" type="parTrans" cxnId="{DD0583CD-A518-4779-B006-D26C98CA6681}">
      <dgm:prSet/>
      <dgm:spPr/>
      <dgm:t>
        <a:bodyPr/>
        <a:lstStyle/>
        <a:p>
          <a:endParaRPr lang="zh-CN" altLang="en-US"/>
        </a:p>
      </dgm:t>
    </dgm:pt>
    <dgm:pt modelId="{0B3BA406-C887-4915-B246-1ED545ABD2C9}" type="sibTrans" cxnId="{DD0583CD-A518-4779-B006-D26C98CA6681}">
      <dgm:prSet/>
      <dgm:spPr/>
      <dgm:t>
        <a:bodyPr/>
        <a:lstStyle/>
        <a:p>
          <a:endParaRPr lang="zh-CN" altLang="en-US"/>
        </a:p>
      </dgm:t>
    </dgm:pt>
    <dgm:pt modelId="{5732B2E2-84F3-43E1-BB9B-C31F0E248621}">
      <dgm:prSet/>
      <dgm:spPr/>
      <dgm:t>
        <a:bodyPr/>
        <a:lstStyle/>
        <a:p>
          <a:pPr rtl="0"/>
          <a:r>
            <a:rPr lang="zh-CN" altLang="en-US" b="1" dirty="0"/>
            <a:t>考虑事物发展的</a:t>
          </a:r>
          <a:r>
            <a:rPr lang="zh-CN" b="1" dirty="0"/>
            <a:t>随机性</a:t>
          </a:r>
          <a:r>
            <a:rPr lang="zh-CN" altLang="en-US" b="1" dirty="0"/>
            <a:t>，任何事物发展可能会受到偶然因素影响。</a:t>
          </a:r>
          <a:endParaRPr lang="en-US" b="1" dirty="0"/>
        </a:p>
      </dgm:t>
    </dgm:pt>
    <dgm:pt modelId="{E24274BB-AB37-4FBC-84B7-4F6393BDD784}" type="parTrans" cxnId="{8DF6B236-C83E-4AC0-A25B-B7248A7D5D9F}">
      <dgm:prSet/>
      <dgm:spPr/>
      <dgm:t>
        <a:bodyPr/>
        <a:lstStyle/>
        <a:p>
          <a:endParaRPr lang="zh-CN" altLang="en-US"/>
        </a:p>
      </dgm:t>
    </dgm:pt>
    <dgm:pt modelId="{87FD3276-8D2E-4076-BE0A-B4E5F06F1EA2}" type="sibTrans" cxnId="{8DF6B236-C83E-4AC0-A25B-B7248A7D5D9F}">
      <dgm:prSet/>
      <dgm:spPr/>
      <dgm:t>
        <a:bodyPr/>
        <a:lstStyle/>
        <a:p>
          <a:endParaRPr lang="zh-CN" altLang="en-US"/>
        </a:p>
      </dgm:t>
    </dgm:pt>
    <dgm:pt modelId="{56AB5E48-9D73-4284-996B-3F8FE21566E2}" type="pres">
      <dgm:prSet presAssocID="{5D66A669-344F-4EE6-A2E1-A80215464F90}" presName="linear" presStyleCnt="0">
        <dgm:presLayoutVars>
          <dgm:dir/>
          <dgm:animLvl val="lvl"/>
          <dgm:resizeHandles val="exact"/>
        </dgm:presLayoutVars>
      </dgm:prSet>
      <dgm:spPr/>
      <dgm:t>
        <a:bodyPr/>
        <a:lstStyle/>
        <a:p>
          <a:endParaRPr lang="zh-CN" altLang="en-US"/>
        </a:p>
      </dgm:t>
    </dgm:pt>
    <dgm:pt modelId="{6EA7A84F-C585-474F-AECD-FDF660AB07B9}" type="pres">
      <dgm:prSet presAssocID="{D02DC708-BCDA-4DEB-98DF-0CF6A08B69EE}" presName="parentLin" presStyleCnt="0"/>
      <dgm:spPr/>
    </dgm:pt>
    <dgm:pt modelId="{2DD82685-85AC-4661-9BC0-F7B418AB619B}" type="pres">
      <dgm:prSet presAssocID="{D02DC708-BCDA-4DEB-98DF-0CF6A08B69EE}" presName="parentLeftMargin" presStyleLbl="node1" presStyleIdx="0" presStyleCnt="1"/>
      <dgm:spPr/>
      <dgm:t>
        <a:bodyPr/>
        <a:lstStyle/>
        <a:p>
          <a:endParaRPr lang="zh-CN" altLang="en-US"/>
        </a:p>
      </dgm:t>
    </dgm:pt>
    <dgm:pt modelId="{269CD459-C25C-4006-81C6-A438880F1E26}" type="pres">
      <dgm:prSet presAssocID="{D02DC708-BCDA-4DEB-98DF-0CF6A08B69EE}" presName="parentText" presStyleLbl="node1" presStyleIdx="0" presStyleCnt="1">
        <dgm:presLayoutVars>
          <dgm:chMax val="0"/>
          <dgm:bulletEnabled val="1"/>
        </dgm:presLayoutVars>
      </dgm:prSet>
      <dgm:spPr/>
      <dgm:t>
        <a:bodyPr/>
        <a:lstStyle/>
        <a:p>
          <a:endParaRPr lang="zh-CN" altLang="en-US"/>
        </a:p>
      </dgm:t>
    </dgm:pt>
    <dgm:pt modelId="{F685249E-A95C-4BF2-99BC-A90651D5517F}" type="pres">
      <dgm:prSet presAssocID="{D02DC708-BCDA-4DEB-98DF-0CF6A08B69EE}" presName="negativeSpace" presStyleCnt="0"/>
      <dgm:spPr/>
    </dgm:pt>
    <dgm:pt modelId="{50DB3ABD-6E8E-4C24-9C95-C7531DCEF537}" type="pres">
      <dgm:prSet presAssocID="{D02DC708-BCDA-4DEB-98DF-0CF6A08B69EE}" presName="childText" presStyleLbl="conFgAcc1" presStyleIdx="0" presStyleCnt="1">
        <dgm:presLayoutVars>
          <dgm:bulletEnabled val="1"/>
        </dgm:presLayoutVars>
      </dgm:prSet>
      <dgm:spPr/>
      <dgm:t>
        <a:bodyPr/>
        <a:lstStyle/>
        <a:p>
          <a:endParaRPr lang="zh-CN" altLang="en-US"/>
        </a:p>
      </dgm:t>
    </dgm:pt>
  </dgm:ptLst>
  <dgm:cxnLst>
    <dgm:cxn modelId="{9384573B-03B7-42DC-AA88-4BBED018DEC1}" srcId="{5D66A669-344F-4EE6-A2E1-A80215464F90}" destId="{D02DC708-BCDA-4DEB-98DF-0CF6A08B69EE}" srcOrd="0" destOrd="0" parTransId="{5060BAF2-AE2D-4F0E-84A1-1A9161F716DB}" sibTransId="{71FA2308-5E32-40B1-863F-B4DF2D0C1209}"/>
    <dgm:cxn modelId="{F1F5C116-848E-4944-A113-7486BB95E10F}" type="presOf" srcId="{0BAFD373-CEDE-4C1D-AEE7-C7EE97D09710}" destId="{50DB3ABD-6E8E-4C24-9C95-C7531DCEF537}" srcOrd="0" destOrd="1" presId="urn:microsoft.com/office/officeart/2005/8/layout/list1"/>
    <dgm:cxn modelId="{8DF6B236-C83E-4AC0-A25B-B7248A7D5D9F}" srcId="{59D2775E-5CD9-41F5-8A99-B8B7C050FD8E}" destId="{5732B2E2-84F3-43E1-BB9B-C31F0E248621}" srcOrd="1" destOrd="0" parTransId="{E24274BB-AB37-4FBC-84B7-4F6393BDD784}" sibTransId="{87FD3276-8D2E-4076-BE0A-B4E5F06F1EA2}"/>
    <dgm:cxn modelId="{431DF5AD-FC90-44A5-95CC-755E78536FC6}" type="presOf" srcId="{D02DC708-BCDA-4DEB-98DF-0CF6A08B69EE}" destId="{269CD459-C25C-4006-81C6-A438880F1E26}" srcOrd="1" destOrd="0" presId="urn:microsoft.com/office/officeart/2005/8/layout/list1"/>
    <dgm:cxn modelId="{D313D811-5A18-4283-9B4F-917B49CA5131}" type="presOf" srcId="{586F2B5D-A3CF-4FF2-AF5D-CBF8154E59A5}" destId="{50DB3ABD-6E8E-4C24-9C95-C7531DCEF537}" srcOrd="0" destOrd="3" presId="urn:microsoft.com/office/officeart/2005/8/layout/list1"/>
    <dgm:cxn modelId="{515BC1AE-F7D6-4DDB-B5AC-57D941B8ED67}" type="presOf" srcId="{D02DC708-BCDA-4DEB-98DF-0CF6A08B69EE}" destId="{2DD82685-85AC-4661-9BC0-F7B418AB619B}" srcOrd="0" destOrd="0" presId="urn:microsoft.com/office/officeart/2005/8/layout/list1"/>
    <dgm:cxn modelId="{20751513-416D-44ED-B0D5-A043BD8BC662}" type="presOf" srcId="{8AC9375B-7BC0-4976-8B5C-1FB79D03323C}" destId="{50DB3ABD-6E8E-4C24-9C95-C7531DCEF537}" srcOrd="0" destOrd="0" presId="urn:microsoft.com/office/officeart/2005/8/layout/list1"/>
    <dgm:cxn modelId="{DD0583CD-A518-4779-B006-D26C98CA6681}" srcId="{59D2775E-5CD9-41F5-8A99-B8B7C050FD8E}" destId="{586F2B5D-A3CF-4FF2-AF5D-CBF8154E59A5}" srcOrd="0" destOrd="0" parTransId="{FF2C6069-8E41-4681-A08C-255BDD0E73E2}" sibTransId="{0B3BA406-C887-4915-B246-1ED545ABD2C9}"/>
    <dgm:cxn modelId="{271E20F2-CB18-40CB-80B1-A0A55566D2A5}" type="presOf" srcId="{5732B2E2-84F3-43E1-BB9B-C31F0E248621}" destId="{50DB3ABD-6E8E-4C24-9C95-C7531DCEF537}" srcOrd="0" destOrd="4" presId="urn:microsoft.com/office/officeart/2005/8/layout/list1"/>
    <dgm:cxn modelId="{762E48C0-11FD-4063-B4B8-994B4F207047}" srcId="{D02DC708-BCDA-4DEB-98DF-0CF6A08B69EE}" destId="{59D2775E-5CD9-41F5-8A99-B8B7C050FD8E}" srcOrd="2" destOrd="0" parTransId="{6B9CC4DD-8C7A-4524-9E2A-8861ACEDB37A}" sibTransId="{454394D0-8A3A-4A5F-9C08-7EA9024E47F6}"/>
    <dgm:cxn modelId="{C9514DFD-9CE2-4D75-BB85-25BFEC22F9B8}" srcId="{D02DC708-BCDA-4DEB-98DF-0CF6A08B69EE}" destId="{8AC9375B-7BC0-4976-8B5C-1FB79D03323C}" srcOrd="0" destOrd="0" parTransId="{94817001-F0F5-4F69-9EBC-98B76FC4EE06}" sibTransId="{0E83573F-35D0-4632-A613-1430A8AF83BE}"/>
    <dgm:cxn modelId="{5A6A3D3B-BF8B-4488-844B-AAF85139E407}" type="presOf" srcId="{5D66A669-344F-4EE6-A2E1-A80215464F90}" destId="{56AB5E48-9D73-4284-996B-3F8FE21566E2}" srcOrd="0" destOrd="0" presId="urn:microsoft.com/office/officeart/2005/8/layout/list1"/>
    <dgm:cxn modelId="{FE9D3A4E-D913-4EA6-A969-0DB2E8232E89}" srcId="{D02DC708-BCDA-4DEB-98DF-0CF6A08B69EE}" destId="{0BAFD373-CEDE-4C1D-AEE7-C7EE97D09710}" srcOrd="1" destOrd="0" parTransId="{61DFEC19-8307-4EC0-A079-95F8EB4406D6}" sibTransId="{0A623CCF-C47F-4788-81F8-CF48CCE048AA}"/>
    <dgm:cxn modelId="{FB769FD6-6299-4C3A-BF30-23B99538E211}" type="presOf" srcId="{59D2775E-5CD9-41F5-8A99-B8B7C050FD8E}" destId="{50DB3ABD-6E8E-4C24-9C95-C7531DCEF537}" srcOrd="0" destOrd="2" presId="urn:microsoft.com/office/officeart/2005/8/layout/list1"/>
    <dgm:cxn modelId="{983BBDB1-DAEB-4791-961B-828E430B56CE}" type="presParOf" srcId="{56AB5E48-9D73-4284-996B-3F8FE21566E2}" destId="{6EA7A84F-C585-474F-AECD-FDF660AB07B9}" srcOrd="0" destOrd="0" presId="urn:microsoft.com/office/officeart/2005/8/layout/list1"/>
    <dgm:cxn modelId="{023145C2-02E0-43AA-907D-F85DD8D26DDA}" type="presParOf" srcId="{6EA7A84F-C585-474F-AECD-FDF660AB07B9}" destId="{2DD82685-85AC-4661-9BC0-F7B418AB619B}" srcOrd="0" destOrd="0" presId="urn:microsoft.com/office/officeart/2005/8/layout/list1"/>
    <dgm:cxn modelId="{90C087AA-ABB2-4B4F-907D-3259F306C179}" type="presParOf" srcId="{6EA7A84F-C585-474F-AECD-FDF660AB07B9}" destId="{269CD459-C25C-4006-81C6-A438880F1E26}" srcOrd="1" destOrd="0" presId="urn:microsoft.com/office/officeart/2005/8/layout/list1"/>
    <dgm:cxn modelId="{276A32E0-1ACA-4C70-9062-C887BCEC4C95}" type="presParOf" srcId="{56AB5E48-9D73-4284-996B-3F8FE21566E2}" destId="{F685249E-A95C-4BF2-99BC-A90651D5517F}" srcOrd="1" destOrd="0" presId="urn:microsoft.com/office/officeart/2005/8/layout/list1"/>
    <dgm:cxn modelId="{6065D157-8F7E-4F6D-A9BA-2B727ACC2428}" type="presParOf" srcId="{56AB5E48-9D73-4284-996B-3F8FE21566E2}" destId="{50DB3ABD-6E8E-4C24-9C95-C7531DCEF53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A876BC-D906-4181-B997-5E990B795EB0}"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9296CBF1-1069-43BA-9974-928D05146EA8}">
      <dgm:prSet custT="1"/>
      <dgm:spPr/>
      <dgm:t>
        <a:bodyPr/>
        <a:lstStyle/>
        <a:p>
          <a:pPr rtl="0"/>
          <a:r>
            <a:rPr lang="zh-CN" sz="4000" b="1" dirty="0"/>
            <a:t>概率分布</a:t>
          </a:r>
          <a:endParaRPr lang="en-US" sz="4000" b="1" dirty="0"/>
        </a:p>
      </dgm:t>
    </dgm:pt>
    <dgm:pt modelId="{3C9A310F-2967-40BC-B335-B073CB004E86}" type="parTrans" cxnId="{BD484152-E446-4C7F-BB5C-27970FD09625}">
      <dgm:prSet/>
      <dgm:spPr/>
      <dgm:t>
        <a:bodyPr/>
        <a:lstStyle/>
        <a:p>
          <a:endParaRPr lang="zh-CN" altLang="en-US" sz="1400"/>
        </a:p>
      </dgm:t>
    </dgm:pt>
    <dgm:pt modelId="{1905C6FD-09CF-4E88-8379-DF88D39AB8BC}" type="sibTrans" cxnId="{BD484152-E446-4C7F-BB5C-27970FD09625}">
      <dgm:prSet/>
      <dgm:spPr/>
      <dgm:t>
        <a:bodyPr/>
        <a:lstStyle/>
        <a:p>
          <a:endParaRPr lang="zh-CN" altLang="en-US" sz="1400"/>
        </a:p>
      </dgm:t>
    </dgm:pt>
    <dgm:pt modelId="{9A1F2009-8C54-4FBC-B4C1-E4125B6FD436}">
      <dgm:prSet custT="1"/>
      <dgm:spPr/>
      <dgm:t>
        <a:bodyPr/>
        <a:lstStyle/>
        <a:p>
          <a:pPr rtl="0"/>
          <a:r>
            <a:rPr lang="zh-CN" sz="3200" b="1" dirty="0"/>
            <a:t>用以</a:t>
          </a:r>
          <a:r>
            <a:rPr lang="zh-CN" sz="3200" b="1" u="sng" dirty="0"/>
            <a:t>描述</a:t>
          </a:r>
          <a:r>
            <a:rPr lang="zh-CN" sz="3200" b="1" u="sng" dirty="0">
              <a:solidFill>
                <a:srgbClr val="FF0000"/>
              </a:solidFill>
            </a:rPr>
            <a:t>随机变量</a:t>
          </a:r>
          <a:r>
            <a:rPr lang="zh-CN" sz="3200" b="1" u="sng" dirty="0"/>
            <a:t>取值的</a:t>
          </a:r>
          <a:r>
            <a:rPr lang="zh-CN" sz="3200" b="1" u="sng" dirty="0">
              <a:solidFill>
                <a:srgbClr val="FF0000"/>
              </a:solidFill>
            </a:rPr>
            <a:t>概率规律</a:t>
          </a:r>
          <a:r>
            <a:rPr lang="zh-CN" altLang="en-US" sz="3200" b="1" u="sng" dirty="0"/>
            <a:t>，</a:t>
          </a:r>
          <a:r>
            <a:rPr lang="zh-CN" altLang="en-US" sz="3200" b="1" u="none" dirty="0"/>
            <a:t>也就是</a:t>
          </a:r>
          <a:r>
            <a:rPr lang="zh-CN" sz="3200" b="1" dirty="0"/>
            <a:t>随机变量</a:t>
          </a:r>
          <a:r>
            <a:rPr lang="zh-CN" sz="3200" b="1" i="1" u="sng" dirty="0"/>
            <a:t>所有可能的取值</a:t>
          </a:r>
          <a:r>
            <a:rPr lang="zh-CN" sz="3200" b="1" dirty="0"/>
            <a:t>以及取每个值</a:t>
          </a:r>
          <a:r>
            <a:rPr lang="zh-CN" sz="3200" b="1" i="1" u="sng" dirty="0"/>
            <a:t>所对应的概率</a:t>
          </a:r>
          <a:endParaRPr lang="en-US" sz="3200" b="1" i="1" u="sng" dirty="0"/>
        </a:p>
      </dgm:t>
    </dgm:pt>
    <dgm:pt modelId="{19A7F2A8-2CE5-4855-9190-76FE7F34D201}" type="parTrans" cxnId="{AE7C3CA3-C0C3-407D-A296-8621E7CE09A9}">
      <dgm:prSet/>
      <dgm:spPr/>
      <dgm:t>
        <a:bodyPr/>
        <a:lstStyle/>
        <a:p>
          <a:endParaRPr lang="zh-CN" altLang="en-US" sz="1400"/>
        </a:p>
      </dgm:t>
    </dgm:pt>
    <dgm:pt modelId="{BE70CA66-08C7-4F79-A39E-4C47824A4129}" type="sibTrans" cxnId="{AE7C3CA3-C0C3-407D-A296-8621E7CE09A9}">
      <dgm:prSet/>
      <dgm:spPr/>
      <dgm:t>
        <a:bodyPr/>
        <a:lstStyle/>
        <a:p>
          <a:endParaRPr lang="zh-CN" altLang="en-US" sz="1400"/>
        </a:p>
      </dgm:t>
    </dgm:pt>
    <dgm:pt modelId="{5F24D20E-2DD9-4679-95AD-769E4DDE0949}">
      <dgm:prSet custT="1"/>
      <dgm:spPr/>
      <dgm:t>
        <a:bodyPr/>
        <a:lstStyle/>
        <a:p>
          <a:pPr rtl="0"/>
          <a:r>
            <a:rPr lang="zh-CN" sz="3200" b="1" u="sng" dirty="0">
              <a:solidFill>
                <a:srgbClr val="FF0000"/>
              </a:solidFill>
            </a:rPr>
            <a:t>离散型</a:t>
          </a:r>
          <a:r>
            <a:rPr lang="zh-CN" sz="3200" b="1" u="sng" dirty="0"/>
            <a:t>随机变量</a:t>
          </a:r>
          <a:r>
            <a:rPr lang="zh-CN" sz="3200" b="1" dirty="0"/>
            <a:t>和</a:t>
          </a:r>
          <a:r>
            <a:rPr lang="zh-CN" sz="3200" b="1" u="sng" dirty="0">
              <a:solidFill>
                <a:srgbClr val="FF0000"/>
              </a:solidFill>
            </a:rPr>
            <a:t>连续性</a:t>
          </a:r>
          <a:r>
            <a:rPr lang="zh-CN" sz="3200" b="1" u="sng" dirty="0"/>
            <a:t>随机变量</a:t>
          </a:r>
          <a:r>
            <a:rPr lang="zh-CN" sz="3200" b="1" dirty="0"/>
            <a:t>的概率分布的描述方法不同</a:t>
          </a:r>
          <a:endParaRPr lang="en-US" sz="3200" b="1" dirty="0"/>
        </a:p>
      </dgm:t>
    </dgm:pt>
    <dgm:pt modelId="{E45EDF56-4B85-4230-AA47-5EE60F0A5DAB}" type="parTrans" cxnId="{3ADB68E9-86CF-4C02-8C13-B65167AB371E}">
      <dgm:prSet/>
      <dgm:spPr/>
      <dgm:t>
        <a:bodyPr/>
        <a:lstStyle/>
        <a:p>
          <a:endParaRPr lang="zh-CN" altLang="en-US" sz="1400"/>
        </a:p>
      </dgm:t>
    </dgm:pt>
    <dgm:pt modelId="{901A5673-9935-4BF4-A8EB-801227032501}" type="sibTrans" cxnId="{3ADB68E9-86CF-4C02-8C13-B65167AB371E}">
      <dgm:prSet/>
      <dgm:spPr/>
      <dgm:t>
        <a:bodyPr/>
        <a:lstStyle/>
        <a:p>
          <a:endParaRPr lang="zh-CN" altLang="en-US" sz="1400"/>
        </a:p>
      </dgm:t>
    </dgm:pt>
    <dgm:pt modelId="{C5B03238-0556-409B-90FF-04D84CE3A25D}" type="pres">
      <dgm:prSet presAssocID="{4CA876BC-D906-4181-B997-5E990B795EB0}" presName="linear" presStyleCnt="0">
        <dgm:presLayoutVars>
          <dgm:dir/>
          <dgm:animLvl val="lvl"/>
          <dgm:resizeHandles val="exact"/>
        </dgm:presLayoutVars>
      </dgm:prSet>
      <dgm:spPr/>
      <dgm:t>
        <a:bodyPr/>
        <a:lstStyle/>
        <a:p>
          <a:endParaRPr lang="zh-CN" altLang="en-US"/>
        </a:p>
      </dgm:t>
    </dgm:pt>
    <dgm:pt modelId="{BBCE4BDA-1CE5-4929-A2D3-C373C0B3C658}" type="pres">
      <dgm:prSet presAssocID="{9296CBF1-1069-43BA-9974-928D05146EA8}" presName="parentLin" presStyleCnt="0"/>
      <dgm:spPr/>
    </dgm:pt>
    <dgm:pt modelId="{965F039E-5B05-4A3D-958C-668E8A09AAC3}" type="pres">
      <dgm:prSet presAssocID="{9296CBF1-1069-43BA-9974-928D05146EA8}" presName="parentLeftMargin" presStyleLbl="node1" presStyleIdx="0" presStyleCnt="1"/>
      <dgm:spPr/>
      <dgm:t>
        <a:bodyPr/>
        <a:lstStyle/>
        <a:p>
          <a:endParaRPr lang="zh-CN" altLang="en-US"/>
        </a:p>
      </dgm:t>
    </dgm:pt>
    <dgm:pt modelId="{650F2F33-18C9-4A56-A9B1-6E95691EC259}" type="pres">
      <dgm:prSet presAssocID="{9296CBF1-1069-43BA-9974-928D05146EA8}" presName="parentText" presStyleLbl="node1" presStyleIdx="0" presStyleCnt="1" custScaleY="67485">
        <dgm:presLayoutVars>
          <dgm:chMax val="0"/>
          <dgm:bulletEnabled val="1"/>
        </dgm:presLayoutVars>
      </dgm:prSet>
      <dgm:spPr/>
      <dgm:t>
        <a:bodyPr/>
        <a:lstStyle/>
        <a:p>
          <a:endParaRPr lang="zh-CN" altLang="en-US"/>
        </a:p>
      </dgm:t>
    </dgm:pt>
    <dgm:pt modelId="{B68E7CFC-2A2E-4903-B67C-DFD1B74DE643}" type="pres">
      <dgm:prSet presAssocID="{9296CBF1-1069-43BA-9974-928D05146EA8}" presName="negativeSpace" presStyleCnt="0"/>
      <dgm:spPr/>
    </dgm:pt>
    <dgm:pt modelId="{127EB5A9-6C69-41E3-AF1F-898EEA5E4D34}" type="pres">
      <dgm:prSet presAssocID="{9296CBF1-1069-43BA-9974-928D05146EA8}" presName="childText" presStyleLbl="conFgAcc1" presStyleIdx="0" presStyleCnt="1">
        <dgm:presLayoutVars>
          <dgm:bulletEnabled val="1"/>
        </dgm:presLayoutVars>
      </dgm:prSet>
      <dgm:spPr/>
      <dgm:t>
        <a:bodyPr/>
        <a:lstStyle/>
        <a:p>
          <a:endParaRPr lang="zh-CN" altLang="en-US"/>
        </a:p>
      </dgm:t>
    </dgm:pt>
  </dgm:ptLst>
  <dgm:cxnLst>
    <dgm:cxn modelId="{AB5340BE-F69B-4DD1-9A67-00A808D4857E}" type="presOf" srcId="{9296CBF1-1069-43BA-9974-928D05146EA8}" destId="{650F2F33-18C9-4A56-A9B1-6E95691EC259}" srcOrd="1" destOrd="0" presId="urn:microsoft.com/office/officeart/2005/8/layout/list1"/>
    <dgm:cxn modelId="{BD484152-E446-4C7F-BB5C-27970FD09625}" srcId="{4CA876BC-D906-4181-B997-5E990B795EB0}" destId="{9296CBF1-1069-43BA-9974-928D05146EA8}" srcOrd="0" destOrd="0" parTransId="{3C9A310F-2967-40BC-B335-B073CB004E86}" sibTransId="{1905C6FD-09CF-4E88-8379-DF88D39AB8BC}"/>
    <dgm:cxn modelId="{AE7C3CA3-C0C3-407D-A296-8621E7CE09A9}" srcId="{9296CBF1-1069-43BA-9974-928D05146EA8}" destId="{9A1F2009-8C54-4FBC-B4C1-E4125B6FD436}" srcOrd="0" destOrd="0" parTransId="{19A7F2A8-2CE5-4855-9190-76FE7F34D201}" sibTransId="{BE70CA66-08C7-4F79-A39E-4C47824A4129}"/>
    <dgm:cxn modelId="{219D067E-C5A7-41E4-86DC-081A30F3AD22}" type="presOf" srcId="{9296CBF1-1069-43BA-9974-928D05146EA8}" destId="{965F039E-5B05-4A3D-958C-668E8A09AAC3}" srcOrd="0" destOrd="0" presId="urn:microsoft.com/office/officeart/2005/8/layout/list1"/>
    <dgm:cxn modelId="{BDFFFAFA-51B9-49A2-986B-9CB478E25AD9}" type="presOf" srcId="{9A1F2009-8C54-4FBC-B4C1-E4125B6FD436}" destId="{127EB5A9-6C69-41E3-AF1F-898EEA5E4D34}" srcOrd="0" destOrd="0" presId="urn:microsoft.com/office/officeart/2005/8/layout/list1"/>
    <dgm:cxn modelId="{C1A6B192-D328-4819-895A-9F04104149B2}" type="presOf" srcId="{5F24D20E-2DD9-4679-95AD-769E4DDE0949}" destId="{127EB5A9-6C69-41E3-AF1F-898EEA5E4D34}" srcOrd="0" destOrd="1" presId="urn:microsoft.com/office/officeart/2005/8/layout/list1"/>
    <dgm:cxn modelId="{C69D9689-0A87-437C-88B5-1D847E6DB792}" type="presOf" srcId="{4CA876BC-D906-4181-B997-5E990B795EB0}" destId="{C5B03238-0556-409B-90FF-04D84CE3A25D}" srcOrd="0" destOrd="0" presId="urn:microsoft.com/office/officeart/2005/8/layout/list1"/>
    <dgm:cxn modelId="{3ADB68E9-86CF-4C02-8C13-B65167AB371E}" srcId="{9296CBF1-1069-43BA-9974-928D05146EA8}" destId="{5F24D20E-2DD9-4679-95AD-769E4DDE0949}" srcOrd="1" destOrd="0" parTransId="{E45EDF56-4B85-4230-AA47-5EE60F0A5DAB}" sibTransId="{901A5673-9935-4BF4-A8EB-801227032501}"/>
    <dgm:cxn modelId="{F7BA5C19-9F2F-4E35-B7AD-AC920E07A7B7}" type="presParOf" srcId="{C5B03238-0556-409B-90FF-04D84CE3A25D}" destId="{BBCE4BDA-1CE5-4929-A2D3-C373C0B3C658}" srcOrd="0" destOrd="0" presId="urn:microsoft.com/office/officeart/2005/8/layout/list1"/>
    <dgm:cxn modelId="{A993A54E-F987-4D6D-9775-769D17528994}" type="presParOf" srcId="{BBCE4BDA-1CE5-4929-A2D3-C373C0B3C658}" destId="{965F039E-5B05-4A3D-958C-668E8A09AAC3}" srcOrd="0" destOrd="0" presId="urn:microsoft.com/office/officeart/2005/8/layout/list1"/>
    <dgm:cxn modelId="{354E2489-7F7F-4971-91A4-AC9DCDDEC5BF}" type="presParOf" srcId="{BBCE4BDA-1CE5-4929-A2D3-C373C0B3C658}" destId="{650F2F33-18C9-4A56-A9B1-6E95691EC259}" srcOrd="1" destOrd="0" presId="urn:microsoft.com/office/officeart/2005/8/layout/list1"/>
    <dgm:cxn modelId="{E4276231-2B3B-47EA-802B-D3B4C42BF715}" type="presParOf" srcId="{C5B03238-0556-409B-90FF-04D84CE3A25D}" destId="{B68E7CFC-2A2E-4903-B67C-DFD1B74DE643}" srcOrd="1" destOrd="0" presId="urn:microsoft.com/office/officeart/2005/8/layout/list1"/>
    <dgm:cxn modelId="{A3D871A0-9E94-45E7-B5BC-534D342942BA}" type="presParOf" srcId="{C5B03238-0556-409B-90FF-04D84CE3A25D}" destId="{127EB5A9-6C69-41E3-AF1F-898EEA5E4D3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D66A669-344F-4EE6-A2E1-A80215464F90}"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D02DC708-BCDA-4DEB-98DF-0CF6A08B69EE}">
      <dgm:prSet/>
      <dgm:spPr/>
      <dgm:t>
        <a:bodyPr/>
        <a:lstStyle/>
        <a:p>
          <a:pPr rtl="0"/>
          <a:r>
            <a:rPr lang="zh-CN" b="1" dirty="0"/>
            <a:t>时间序列分析</a:t>
          </a:r>
          <a:endParaRPr lang="en-US" b="1" dirty="0"/>
        </a:p>
      </dgm:t>
    </dgm:pt>
    <dgm:pt modelId="{5060BAF2-AE2D-4F0E-84A1-1A9161F716DB}" type="parTrans" cxnId="{9384573B-03B7-42DC-AA88-4BBED018DEC1}">
      <dgm:prSet/>
      <dgm:spPr/>
      <dgm:t>
        <a:bodyPr/>
        <a:lstStyle/>
        <a:p>
          <a:endParaRPr lang="zh-CN" altLang="en-US"/>
        </a:p>
      </dgm:t>
    </dgm:pt>
    <dgm:pt modelId="{71FA2308-5E32-40B1-863F-B4DF2D0C1209}" type="sibTrans" cxnId="{9384573B-03B7-42DC-AA88-4BBED018DEC1}">
      <dgm:prSet/>
      <dgm:spPr/>
      <dgm:t>
        <a:bodyPr/>
        <a:lstStyle/>
        <a:p>
          <a:endParaRPr lang="zh-CN" altLang="en-US"/>
        </a:p>
      </dgm:t>
    </dgm:pt>
    <dgm:pt modelId="{8AC9375B-7BC0-4976-8B5C-1FB79D03323C}">
      <dgm:prSet/>
      <dgm:spPr/>
      <dgm:t>
        <a:bodyPr/>
        <a:lstStyle/>
        <a:p>
          <a:pPr rtl="0"/>
          <a:endParaRPr lang="en-US" b="1" dirty="0"/>
        </a:p>
      </dgm:t>
    </dgm:pt>
    <dgm:pt modelId="{94817001-F0F5-4F69-9EBC-98B76FC4EE06}" type="parTrans" cxnId="{C9514DFD-9CE2-4D75-BB85-25BFEC22F9B8}">
      <dgm:prSet/>
      <dgm:spPr/>
      <dgm:t>
        <a:bodyPr/>
        <a:lstStyle/>
        <a:p>
          <a:endParaRPr lang="zh-CN" altLang="en-US"/>
        </a:p>
      </dgm:t>
    </dgm:pt>
    <dgm:pt modelId="{0E83573F-35D0-4632-A613-1430A8AF83BE}" type="sibTrans" cxnId="{C9514DFD-9CE2-4D75-BB85-25BFEC22F9B8}">
      <dgm:prSet/>
      <dgm:spPr/>
      <dgm:t>
        <a:bodyPr/>
        <a:lstStyle/>
        <a:p>
          <a:endParaRPr lang="zh-CN" altLang="en-US"/>
        </a:p>
      </dgm:t>
    </dgm:pt>
    <dgm:pt modelId="{59D2775E-5CD9-41F5-8A99-B8B7C050FD8E}">
      <dgm:prSet/>
      <dgm:spPr/>
      <dgm:t>
        <a:bodyPr/>
        <a:lstStyle/>
        <a:p>
          <a:pPr rtl="0"/>
          <a:r>
            <a:rPr lang="zh-CN" b="1" dirty="0"/>
            <a:t>时间序列预测一般反映</a:t>
          </a:r>
          <a:r>
            <a:rPr lang="en-US" b="1" dirty="0"/>
            <a:t>3</a:t>
          </a:r>
          <a:r>
            <a:rPr lang="zh-CN" b="1" dirty="0"/>
            <a:t>种实际变化规律</a:t>
          </a:r>
          <a:endParaRPr lang="en-US" b="1" dirty="0"/>
        </a:p>
      </dgm:t>
    </dgm:pt>
    <dgm:pt modelId="{6B9CC4DD-8C7A-4524-9E2A-8861ACEDB37A}" type="parTrans" cxnId="{762E48C0-11FD-4063-B4B8-994B4F207047}">
      <dgm:prSet/>
      <dgm:spPr/>
      <dgm:t>
        <a:bodyPr/>
        <a:lstStyle/>
        <a:p>
          <a:endParaRPr lang="zh-CN" altLang="en-US"/>
        </a:p>
      </dgm:t>
    </dgm:pt>
    <dgm:pt modelId="{454394D0-8A3A-4A5F-9C08-7EA9024E47F6}" type="sibTrans" cxnId="{762E48C0-11FD-4063-B4B8-994B4F207047}">
      <dgm:prSet/>
      <dgm:spPr/>
      <dgm:t>
        <a:bodyPr/>
        <a:lstStyle/>
        <a:p>
          <a:endParaRPr lang="zh-CN" altLang="en-US"/>
        </a:p>
      </dgm:t>
    </dgm:pt>
    <dgm:pt modelId="{586F2B5D-A3CF-4FF2-AF5D-CBF8154E59A5}">
      <dgm:prSet/>
      <dgm:spPr/>
      <dgm:t>
        <a:bodyPr/>
        <a:lstStyle/>
        <a:p>
          <a:pPr rtl="0"/>
          <a:r>
            <a:rPr lang="zh-CN" b="1" dirty="0"/>
            <a:t>趋势变化</a:t>
          </a:r>
          <a:endParaRPr lang="en-US" b="1" dirty="0"/>
        </a:p>
      </dgm:t>
    </dgm:pt>
    <dgm:pt modelId="{FF2C6069-8E41-4681-A08C-255BDD0E73E2}" type="parTrans" cxnId="{DD0583CD-A518-4779-B006-D26C98CA6681}">
      <dgm:prSet/>
      <dgm:spPr/>
      <dgm:t>
        <a:bodyPr/>
        <a:lstStyle/>
        <a:p>
          <a:endParaRPr lang="zh-CN" altLang="en-US"/>
        </a:p>
      </dgm:t>
    </dgm:pt>
    <dgm:pt modelId="{0B3BA406-C887-4915-B246-1ED545ABD2C9}" type="sibTrans" cxnId="{DD0583CD-A518-4779-B006-D26C98CA6681}">
      <dgm:prSet/>
      <dgm:spPr/>
      <dgm:t>
        <a:bodyPr/>
        <a:lstStyle/>
        <a:p>
          <a:endParaRPr lang="zh-CN" altLang="en-US"/>
        </a:p>
      </dgm:t>
    </dgm:pt>
    <dgm:pt modelId="{178501AF-89BB-44B5-89A1-D4414FFFE2B4}">
      <dgm:prSet/>
      <dgm:spPr/>
      <dgm:t>
        <a:bodyPr/>
        <a:lstStyle/>
        <a:p>
          <a:pPr rtl="0"/>
          <a:r>
            <a:rPr lang="zh-CN" b="1" dirty="0"/>
            <a:t>周期性变化</a:t>
          </a:r>
          <a:endParaRPr lang="en-US" b="1" dirty="0"/>
        </a:p>
      </dgm:t>
    </dgm:pt>
    <dgm:pt modelId="{27F6C175-A835-4F5A-85AC-AB4175D67249}" type="parTrans" cxnId="{98581DDC-78CB-4ECE-8006-3079DD787B6A}">
      <dgm:prSet/>
      <dgm:spPr/>
      <dgm:t>
        <a:bodyPr/>
        <a:lstStyle/>
        <a:p>
          <a:endParaRPr lang="zh-CN" altLang="en-US"/>
        </a:p>
      </dgm:t>
    </dgm:pt>
    <dgm:pt modelId="{149B747B-4557-4151-9597-9EF9CE3D5407}" type="sibTrans" cxnId="{98581DDC-78CB-4ECE-8006-3079DD787B6A}">
      <dgm:prSet/>
      <dgm:spPr/>
      <dgm:t>
        <a:bodyPr/>
        <a:lstStyle/>
        <a:p>
          <a:endParaRPr lang="zh-CN" altLang="en-US"/>
        </a:p>
      </dgm:t>
    </dgm:pt>
    <dgm:pt modelId="{5732B2E2-84F3-43E1-BB9B-C31F0E248621}">
      <dgm:prSet/>
      <dgm:spPr/>
      <dgm:t>
        <a:bodyPr/>
        <a:lstStyle/>
        <a:p>
          <a:pPr rtl="0"/>
          <a:r>
            <a:rPr lang="zh-CN" b="1" dirty="0"/>
            <a:t>随机性变化</a:t>
          </a:r>
          <a:endParaRPr lang="en-US" b="1" dirty="0"/>
        </a:p>
      </dgm:t>
    </dgm:pt>
    <dgm:pt modelId="{E24274BB-AB37-4FBC-84B7-4F6393BDD784}" type="parTrans" cxnId="{8DF6B236-C83E-4AC0-A25B-B7248A7D5D9F}">
      <dgm:prSet/>
      <dgm:spPr/>
      <dgm:t>
        <a:bodyPr/>
        <a:lstStyle/>
        <a:p>
          <a:endParaRPr lang="zh-CN" altLang="en-US"/>
        </a:p>
      </dgm:t>
    </dgm:pt>
    <dgm:pt modelId="{87FD3276-8D2E-4076-BE0A-B4E5F06F1EA2}" type="sibTrans" cxnId="{8DF6B236-C83E-4AC0-A25B-B7248A7D5D9F}">
      <dgm:prSet/>
      <dgm:spPr/>
      <dgm:t>
        <a:bodyPr/>
        <a:lstStyle/>
        <a:p>
          <a:endParaRPr lang="zh-CN" altLang="en-US"/>
        </a:p>
      </dgm:t>
    </dgm:pt>
    <dgm:pt modelId="{56AB5E48-9D73-4284-996B-3F8FE21566E2}" type="pres">
      <dgm:prSet presAssocID="{5D66A669-344F-4EE6-A2E1-A80215464F90}" presName="linear" presStyleCnt="0">
        <dgm:presLayoutVars>
          <dgm:dir/>
          <dgm:animLvl val="lvl"/>
          <dgm:resizeHandles val="exact"/>
        </dgm:presLayoutVars>
      </dgm:prSet>
      <dgm:spPr/>
      <dgm:t>
        <a:bodyPr/>
        <a:lstStyle/>
        <a:p>
          <a:endParaRPr lang="zh-CN" altLang="en-US"/>
        </a:p>
      </dgm:t>
    </dgm:pt>
    <dgm:pt modelId="{6EA7A84F-C585-474F-AECD-FDF660AB07B9}" type="pres">
      <dgm:prSet presAssocID="{D02DC708-BCDA-4DEB-98DF-0CF6A08B69EE}" presName="parentLin" presStyleCnt="0"/>
      <dgm:spPr/>
    </dgm:pt>
    <dgm:pt modelId="{2DD82685-85AC-4661-9BC0-F7B418AB619B}" type="pres">
      <dgm:prSet presAssocID="{D02DC708-BCDA-4DEB-98DF-0CF6A08B69EE}" presName="parentLeftMargin" presStyleLbl="node1" presStyleIdx="0" presStyleCnt="1"/>
      <dgm:spPr/>
      <dgm:t>
        <a:bodyPr/>
        <a:lstStyle/>
        <a:p>
          <a:endParaRPr lang="zh-CN" altLang="en-US"/>
        </a:p>
      </dgm:t>
    </dgm:pt>
    <dgm:pt modelId="{269CD459-C25C-4006-81C6-A438880F1E26}" type="pres">
      <dgm:prSet presAssocID="{D02DC708-BCDA-4DEB-98DF-0CF6A08B69EE}" presName="parentText" presStyleLbl="node1" presStyleIdx="0" presStyleCnt="1">
        <dgm:presLayoutVars>
          <dgm:chMax val="0"/>
          <dgm:bulletEnabled val="1"/>
        </dgm:presLayoutVars>
      </dgm:prSet>
      <dgm:spPr/>
      <dgm:t>
        <a:bodyPr/>
        <a:lstStyle/>
        <a:p>
          <a:endParaRPr lang="zh-CN" altLang="en-US"/>
        </a:p>
      </dgm:t>
    </dgm:pt>
    <dgm:pt modelId="{F685249E-A95C-4BF2-99BC-A90651D5517F}" type="pres">
      <dgm:prSet presAssocID="{D02DC708-BCDA-4DEB-98DF-0CF6A08B69EE}" presName="negativeSpace" presStyleCnt="0"/>
      <dgm:spPr/>
    </dgm:pt>
    <dgm:pt modelId="{50DB3ABD-6E8E-4C24-9C95-C7531DCEF537}" type="pres">
      <dgm:prSet presAssocID="{D02DC708-BCDA-4DEB-98DF-0CF6A08B69EE}" presName="childText" presStyleLbl="conFgAcc1" presStyleIdx="0" presStyleCnt="1">
        <dgm:presLayoutVars>
          <dgm:bulletEnabled val="1"/>
        </dgm:presLayoutVars>
      </dgm:prSet>
      <dgm:spPr/>
      <dgm:t>
        <a:bodyPr/>
        <a:lstStyle/>
        <a:p>
          <a:endParaRPr lang="zh-CN" altLang="en-US"/>
        </a:p>
      </dgm:t>
    </dgm:pt>
  </dgm:ptLst>
  <dgm:cxnLst>
    <dgm:cxn modelId="{DEBB66D3-799B-4FE9-BC02-5021A5A37FFC}" type="presOf" srcId="{5D66A669-344F-4EE6-A2E1-A80215464F90}" destId="{56AB5E48-9D73-4284-996B-3F8FE21566E2}" srcOrd="0" destOrd="0" presId="urn:microsoft.com/office/officeart/2005/8/layout/list1"/>
    <dgm:cxn modelId="{24E355EF-12F6-4758-AF48-44456ABE2640}" type="presOf" srcId="{59D2775E-5CD9-41F5-8A99-B8B7C050FD8E}" destId="{50DB3ABD-6E8E-4C24-9C95-C7531DCEF537}" srcOrd="0" destOrd="1" presId="urn:microsoft.com/office/officeart/2005/8/layout/list1"/>
    <dgm:cxn modelId="{DD0583CD-A518-4779-B006-D26C98CA6681}" srcId="{59D2775E-5CD9-41F5-8A99-B8B7C050FD8E}" destId="{586F2B5D-A3CF-4FF2-AF5D-CBF8154E59A5}" srcOrd="0" destOrd="0" parTransId="{FF2C6069-8E41-4681-A08C-255BDD0E73E2}" sibTransId="{0B3BA406-C887-4915-B246-1ED545ABD2C9}"/>
    <dgm:cxn modelId="{9384573B-03B7-42DC-AA88-4BBED018DEC1}" srcId="{5D66A669-344F-4EE6-A2E1-A80215464F90}" destId="{D02DC708-BCDA-4DEB-98DF-0CF6A08B69EE}" srcOrd="0" destOrd="0" parTransId="{5060BAF2-AE2D-4F0E-84A1-1A9161F716DB}" sibTransId="{71FA2308-5E32-40B1-863F-B4DF2D0C1209}"/>
    <dgm:cxn modelId="{762E48C0-11FD-4063-B4B8-994B4F207047}" srcId="{D02DC708-BCDA-4DEB-98DF-0CF6A08B69EE}" destId="{59D2775E-5CD9-41F5-8A99-B8B7C050FD8E}" srcOrd="1" destOrd="0" parTransId="{6B9CC4DD-8C7A-4524-9E2A-8861ACEDB37A}" sibTransId="{454394D0-8A3A-4A5F-9C08-7EA9024E47F6}"/>
    <dgm:cxn modelId="{53616E0A-93AD-4B3C-A172-D66F92400E92}" type="presOf" srcId="{D02DC708-BCDA-4DEB-98DF-0CF6A08B69EE}" destId="{269CD459-C25C-4006-81C6-A438880F1E26}" srcOrd="1" destOrd="0" presId="urn:microsoft.com/office/officeart/2005/8/layout/list1"/>
    <dgm:cxn modelId="{FDBEDEF0-EE57-4F2A-BB3F-586B7E9F338A}" type="presOf" srcId="{5732B2E2-84F3-43E1-BB9B-C31F0E248621}" destId="{50DB3ABD-6E8E-4C24-9C95-C7531DCEF537}" srcOrd="0" destOrd="4" presId="urn:microsoft.com/office/officeart/2005/8/layout/list1"/>
    <dgm:cxn modelId="{98581DDC-78CB-4ECE-8006-3079DD787B6A}" srcId="{59D2775E-5CD9-41F5-8A99-B8B7C050FD8E}" destId="{178501AF-89BB-44B5-89A1-D4414FFFE2B4}" srcOrd="1" destOrd="0" parTransId="{27F6C175-A835-4F5A-85AC-AB4175D67249}" sibTransId="{149B747B-4557-4151-9597-9EF9CE3D5407}"/>
    <dgm:cxn modelId="{8DF6B236-C83E-4AC0-A25B-B7248A7D5D9F}" srcId="{59D2775E-5CD9-41F5-8A99-B8B7C050FD8E}" destId="{5732B2E2-84F3-43E1-BB9B-C31F0E248621}" srcOrd="2" destOrd="0" parTransId="{E24274BB-AB37-4FBC-84B7-4F6393BDD784}" sibTransId="{87FD3276-8D2E-4076-BE0A-B4E5F06F1EA2}"/>
    <dgm:cxn modelId="{3154AA6B-A604-466A-96A4-C5D797015BF0}" type="presOf" srcId="{586F2B5D-A3CF-4FF2-AF5D-CBF8154E59A5}" destId="{50DB3ABD-6E8E-4C24-9C95-C7531DCEF537}" srcOrd="0" destOrd="2" presId="urn:microsoft.com/office/officeart/2005/8/layout/list1"/>
    <dgm:cxn modelId="{9A2BFAD7-6558-4534-B747-F9CCCA34B2F3}" type="presOf" srcId="{8AC9375B-7BC0-4976-8B5C-1FB79D03323C}" destId="{50DB3ABD-6E8E-4C24-9C95-C7531DCEF537}" srcOrd="0" destOrd="0" presId="urn:microsoft.com/office/officeart/2005/8/layout/list1"/>
    <dgm:cxn modelId="{A7BEBC05-E269-443E-B977-DD774FA0B9F1}" type="presOf" srcId="{D02DC708-BCDA-4DEB-98DF-0CF6A08B69EE}" destId="{2DD82685-85AC-4661-9BC0-F7B418AB619B}" srcOrd="0" destOrd="0" presId="urn:microsoft.com/office/officeart/2005/8/layout/list1"/>
    <dgm:cxn modelId="{683C5762-8281-4373-A3B4-A0E5D3911FFC}" type="presOf" srcId="{178501AF-89BB-44B5-89A1-D4414FFFE2B4}" destId="{50DB3ABD-6E8E-4C24-9C95-C7531DCEF537}" srcOrd="0" destOrd="3" presId="urn:microsoft.com/office/officeart/2005/8/layout/list1"/>
    <dgm:cxn modelId="{C9514DFD-9CE2-4D75-BB85-25BFEC22F9B8}" srcId="{D02DC708-BCDA-4DEB-98DF-0CF6A08B69EE}" destId="{8AC9375B-7BC0-4976-8B5C-1FB79D03323C}" srcOrd="0" destOrd="0" parTransId="{94817001-F0F5-4F69-9EBC-98B76FC4EE06}" sibTransId="{0E83573F-35D0-4632-A613-1430A8AF83BE}"/>
    <dgm:cxn modelId="{6B041DB6-996F-4EB2-BB4E-776D90EB7933}" type="presParOf" srcId="{56AB5E48-9D73-4284-996B-3F8FE21566E2}" destId="{6EA7A84F-C585-474F-AECD-FDF660AB07B9}" srcOrd="0" destOrd="0" presId="urn:microsoft.com/office/officeart/2005/8/layout/list1"/>
    <dgm:cxn modelId="{71A2A50F-F261-49A1-92F7-806EF6805B43}" type="presParOf" srcId="{6EA7A84F-C585-474F-AECD-FDF660AB07B9}" destId="{2DD82685-85AC-4661-9BC0-F7B418AB619B}" srcOrd="0" destOrd="0" presId="urn:microsoft.com/office/officeart/2005/8/layout/list1"/>
    <dgm:cxn modelId="{E7881744-3032-4886-BA01-8DAF70BCDFD5}" type="presParOf" srcId="{6EA7A84F-C585-474F-AECD-FDF660AB07B9}" destId="{269CD459-C25C-4006-81C6-A438880F1E26}" srcOrd="1" destOrd="0" presId="urn:microsoft.com/office/officeart/2005/8/layout/list1"/>
    <dgm:cxn modelId="{C3A457DF-B079-4C0A-A65B-1D9800F7119C}" type="presParOf" srcId="{56AB5E48-9D73-4284-996B-3F8FE21566E2}" destId="{F685249E-A95C-4BF2-99BC-A90651D5517F}" srcOrd="1" destOrd="0" presId="urn:microsoft.com/office/officeart/2005/8/layout/list1"/>
    <dgm:cxn modelId="{A0E2FE69-C2D9-4DA4-8A62-12FA32BFB38C}" type="presParOf" srcId="{56AB5E48-9D73-4284-996B-3F8FE21566E2}" destId="{50DB3ABD-6E8E-4C24-9C95-C7531DCEF53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18DC27-416B-4730-B5E3-2089DD979C6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7D635E01-462C-4B31-9267-9EA948FC5526}">
      <dgm:prSet custT="1"/>
      <dgm:spPr/>
      <dgm:t>
        <a:bodyPr/>
        <a:lstStyle/>
        <a:p>
          <a:pPr rtl="0"/>
          <a:r>
            <a:rPr lang="zh-CN" sz="2000" b="1" dirty="0"/>
            <a:t>关联规则分析</a:t>
          </a:r>
          <a:endParaRPr lang="en-US" sz="2000" b="1" dirty="0"/>
        </a:p>
      </dgm:t>
    </dgm:pt>
    <dgm:pt modelId="{C79D8711-8300-4E69-90D0-29C81ECADC63}" type="parTrans" cxnId="{5BEE6E1A-CF9A-4F47-88DE-2F5A80F30277}">
      <dgm:prSet/>
      <dgm:spPr/>
      <dgm:t>
        <a:bodyPr/>
        <a:lstStyle/>
        <a:p>
          <a:endParaRPr lang="zh-CN" altLang="en-US"/>
        </a:p>
      </dgm:t>
    </dgm:pt>
    <dgm:pt modelId="{0C38F3C3-53F5-4C4B-96AC-1D523098DD47}" type="sibTrans" cxnId="{5BEE6E1A-CF9A-4F47-88DE-2F5A80F30277}">
      <dgm:prSet/>
      <dgm:spPr/>
      <dgm:t>
        <a:bodyPr/>
        <a:lstStyle/>
        <a:p>
          <a:endParaRPr lang="zh-CN" altLang="en-US"/>
        </a:p>
      </dgm:t>
    </dgm:pt>
    <dgm:pt modelId="{05CEF61C-ACED-41CC-BE98-E39C2A7CD36F}">
      <dgm:prSet/>
      <dgm:spPr/>
      <dgm:t>
        <a:bodyPr/>
        <a:lstStyle/>
        <a:p>
          <a:pPr rtl="0"/>
          <a:r>
            <a:rPr lang="zh-CN" altLang="en-US" b="1" dirty="0"/>
            <a:t>案例</a:t>
          </a:r>
          <a:endParaRPr lang="en-US" b="1" dirty="0"/>
        </a:p>
      </dgm:t>
    </dgm:pt>
    <dgm:pt modelId="{4EEDE269-8266-4E40-8620-86C5CA50DDB5}" type="parTrans" cxnId="{FF873369-4F08-4C31-9161-A79DDE6BFEFD}">
      <dgm:prSet/>
      <dgm:spPr/>
      <dgm:t>
        <a:bodyPr/>
        <a:lstStyle/>
        <a:p>
          <a:endParaRPr lang="zh-CN" altLang="en-US"/>
        </a:p>
      </dgm:t>
    </dgm:pt>
    <dgm:pt modelId="{262C6C77-2D55-4F6E-A782-AC370C411030}" type="sibTrans" cxnId="{FF873369-4F08-4C31-9161-A79DDE6BFEFD}">
      <dgm:prSet/>
      <dgm:spPr/>
      <dgm:t>
        <a:bodyPr/>
        <a:lstStyle/>
        <a:p>
          <a:endParaRPr lang="zh-CN" altLang="en-US"/>
        </a:p>
      </dgm:t>
    </dgm:pt>
    <dgm:pt modelId="{10A3F63A-BD46-48A4-B46A-46C425FD8424}">
      <dgm:prSet/>
      <dgm:spPr/>
      <dgm:t>
        <a:bodyPr/>
        <a:lstStyle/>
        <a:p>
          <a:pPr rtl="0"/>
          <a:r>
            <a:rPr lang="zh-CN" b="1" dirty="0"/>
            <a:t>“关联”是指形如</a:t>
          </a:r>
          <a:r>
            <a:rPr lang="en-US" b="1" dirty="0"/>
            <a:t>X→Y</a:t>
          </a:r>
          <a:r>
            <a:rPr lang="zh-CN" b="1" dirty="0"/>
            <a:t>的蕴涵式</a:t>
          </a:r>
          <a:endParaRPr lang="zh-CN" dirty="0"/>
        </a:p>
      </dgm:t>
    </dgm:pt>
    <dgm:pt modelId="{27CB7254-70AD-4DB7-8407-549A1605E0FD}" type="parTrans" cxnId="{BC932951-907D-4C62-8955-25D3A8A17B22}">
      <dgm:prSet/>
      <dgm:spPr/>
      <dgm:t>
        <a:bodyPr/>
        <a:lstStyle/>
        <a:p>
          <a:endParaRPr lang="zh-CN" altLang="en-US"/>
        </a:p>
      </dgm:t>
    </dgm:pt>
    <dgm:pt modelId="{90576BE6-9876-4516-984F-81ED2DA13567}" type="sibTrans" cxnId="{BC932951-907D-4C62-8955-25D3A8A17B22}">
      <dgm:prSet/>
      <dgm:spPr/>
      <dgm:t>
        <a:bodyPr/>
        <a:lstStyle/>
        <a:p>
          <a:endParaRPr lang="zh-CN" altLang="en-US"/>
        </a:p>
      </dgm:t>
    </dgm:pt>
    <dgm:pt modelId="{17928835-6E02-4998-AC60-EC26CFA667B6}">
      <dgm:prSet/>
      <dgm:spPr/>
      <dgm:t>
        <a:bodyPr/>
        <a:lstStyle/>
        <a:p>
          <a:pPr rtl="0"/>
          <a:r>
            <a:rPr lang="en-US" b="1" dirty="0"/>
            <a:t>X</a:t>
          </a:r>
          <a:r>
            <a:rPr lang="zh-CN" b="1" dirty="0"/>
            <a:t>和</a:t>
          </a:r>
          <a:r>
            <a:rPr lang="en-US" b="1" dirty="0"/>
            <a:t>Y</a:t>
          </a:r>
          <a:r>
            <a:rPr lang="zh-CN" b="1" dirty="0"/>
            <a:t>分别称为关联规则的先导</a:t>
          </a:r>
          <a:r>
            <a:rPr lang="en-US" b="1" dirty="0"/>
            <a:t>(antecedent</a:t>
          </a:r>
          <a:r>
            <a:rPr lang="zh-CN" b="1" dirty="0"/>
            <a:t>或</a:t>
          </a:r>
          <a:r>
            <a:rPr lang="en-US" b="1" dirty="0"/>
            <a:t>left-hand-side, LHS)</a:t>
          </a:r>
          <a:r>
            <a:rPr lang="zh-CN" b="1" dirty="0"/>
            <a:t>和后继</a:t>
          </a:r>
          <a:r>
            <a:rPr lang="en-US" b="1" dirty="0"/>
            <a:t>(consequent</a:t>
          </a:r>
          <a:r>
            <a:rPr lang="zh-CN" b="1" dirty="0"/>
            <a:t>或</a:t>
          </a:r>
          <a:r>
            <a:rPr lang="en-US" b="1" dirty="0"/>
            <a:t>right-hand-side, RHS) </a:t>
          </a:r>
          <a:r>
            <a:rPr lang="zh-CN" b="1" dirty="0"/>
            <a:t>；</a:t>
          </a:r>
          <a:endParaRPr lang="zh-CN" dirty="0"/>
        </a:p>
      </dgm:t>
    </dgm:pt>
    <dgm:pt modelId="{2D88A9D0-3ABF-42B2-89CE-38A70D5959B0}" type="parTrans" cxnId="{30ACDB99-B249-40E3-B342-D159E48CA9CC}">
      <dgm:prSet/>
      <dgm:spPr/>
      <dgm:t>
        <a:bodyPr/>
        <a:lstStyle/>
        <a:p>
          <a:endParaRPr lang="zh-CN" altLang="en-US"/>
        </a:p>
      </dgm:t>
    </dgm:pt>
    <dgm:pt modelId="{555897F3-D74F-4FB0-91A1-82478D823B0C}" type="sibTrans" cxnId="{30ACDB99-B249-40E3-B342-D159E48CA9CC}">
      <dgm:prSet/>
      <dgm:spPr/>
      <dgm:t>
        <a:bodyPr/>
        <a:lstStyle/>
        <a:p>
          <a:endParaRPr lang="zh-CN" altLang="en-US"/>
        </a:p>
      </dgm:t>
    </dgm:pt>
    <dgm:pt modelId="{7DDF891D-573A-4F6B-A467-E5380CD41814}">
      <dgm:prSet/>
      <dgm:spPr/>
      <dgm:t>
        <a:bodyPr/>
        <a:lstStyle/>
        <a:p>
          <a:pPr rtl="0"/>
          <a:r>
            <a:rPr lang="zh-CN" b="1" dirty="0"/>
            <a:t>两个指标</a:t>
          </a:r>
          <a:r>
            <a:rPr lang="en-US" altLang="zh-CN" b="1" dirty="0"/>
            <a:t>+</a:t>
          </a:r>
          <a:r>
            <a:rPr lang="zh-CN" altLang="en-US" b="1" dirty="0"/>
            <a:t>基本概念</a:t>
          </a:r>
          <a:endParaRPr lang="zh-CN" dirty="0"/>
        </a:p>
      </dgm:t>
    </dgm:pt>
    <dgm:pt modelId="{5CF504E5-EA6A-435D-A00C-D0D4FB88FDE1}" type="parTrans" cxnId="{B8647474-541F-4C84-8A9B-99EDA340E4E6}">
      <dgm:prSet/>
      <dgm:spPr/>
      <dgm:t>
        <a:bodyPr/>
        <a:lstStyle/>
        <a:p>
          <a:endParaRPr lang="zh-CN" altLang="en-US"/>
        </a:p>
      </dgm:t>
    </dgm:pt>
    <dgm:pt modelId="{BB0A7E14-F771-4F0F-B620-F00F9398DE73}" type="sibTrans" cxnId="{B8647474-541F-4C84-8A9B-99EDA340E4E6}">
      <dgm:prSet/>
      <dgm:spPr/>
      <dgm:t>
        <a:bodyPr/>
        <a:lstStyle/>
        <a:p>
          <a:endParaRPr lang="zh-CN" altLang="en-US"/>
        </a:p>
      </dgm:t>
    </dgm:pt>
    <dgm:pt modelId="{DB4A6223-0A04-4D01-BB67-3F83F62138D1}">
      <dgm:prSet/>
      <dgm:spPr/>
      <dgm:t>
        <a:bodyPr/>
        <a:lstStyle/>
        <a:p>
          <a:pPr rtl="0"/>
          <a:r>
            <a:rPr lang="zh-CN" b="1" dirty="0">
              <a:solidFill>
                <a:srgbClr val="FF0000"/>
              </a:solidFill>
            </a:rPr>
            <a:t>支持度</a:t>
          </a:r>
          <a:r>
            <a:rPr lang="zh-CN" altLang="en-US" b="1" dirty="0"/>
            <a:t>：数据集合中包含</a:t>
          </a:r>
          <a:r>
            <a:rPr lang="en-US" altLang="zh-CN" b="1" dirty="0"/>
            <a:t>X U Y</a:t>
          </a:r>
          <a:r>
            <a:rPr lang="zh-CN" altLang="en-US" b="1" dirty="0"/>
            <a:t>的样本占</a:t>
          </a:r>
          <a:r>
            <a:rPr lang="zh-CN" altLang="en-US" b="1" u="sng" dirty="0">
              <a:solidFill>
                <a:srgbClr val="FF0000"/>
              </a:solidFill>
            </a:rPr>
            <a:t>全部样本的百分比</a:t>
          </a:r>
          <a:r>
            <a:rPr lang="zh-CN" altLang="en-US" b="1" dirty="0"/>
            <a:t>。</a:t>
          </a:r>
          <a:r>
            <a:rPr lang="en-US" altLang="zh-CN" dirty="0"/>
            <a:t>Support</a:t>
          </a:r>
          <a:r>
            <a:rPr lang="zh-CN" altLang="en-US" dirty="0"/>
            <a:t>（</a:t>
          </a:r>
          <a:r>
            <a:rPr lang="en-US" altLang="zh-CN" dirty="0"/>
            <a:t>X-&gt;Y</a:t>
          </a:r>
          <a:r>
            <a:rPr lang="zh-CN" altLang="en-US" dirty="0"/>
            <a:t>）</a:t>
          </a:r>
          <a:r>
            <a:rPr lang="en-US" altLang="zh-CN" dirty="0"/>
            <a:t>=Probability(X U Y)</a:t>
          </a:r>
          <a:endParaRPr lang="zh-CN" dirty="0"/>
        </a:p>
      </dgm:t>
    </dgm:pt>
    <dgm:pt modelId="{DE9080C7-6B3A-49FA-87C7-6093968D943F}" type="parTrans" cxnId="{4947828B-BBC3-436E-A323-A8DF7739013D}">
      <dgm:prSet/>
      <dgm:spPr/>
      <dgm:t>
        <a:bodyPr/>
        <a:lstStyle/>
        <a:p>
          <a:endParaRPr lang="zh-CN" altLang="en-US"/>
        </a:p>
      </dgm:t>
    </dgm:pt>
    <dgm:pt modelId="{28205C96-B1F3-4A52-BDD7-82CE7EE515B3}" type="sibTrans" cxnId="{4947828B-BBC3-436E-A323-A8DF7739013D}">
      <dgm:prSet/>
      <dgm:spPr/>
      <dgm:t>
        <a:bodyPr/>
        <a:lstStyle/>
        <a:p>
          <a:endParaRPr lang="zh-CN" altLang="en-US"/>
        </a:p>
      </dgm:t>
    </dgm:pt>
    <dgm:pt modelId="{275B530F-18D8-44CD-82C0-AB1672DAFCCB}">
      <dgm:prSet/>
      <dgm:spPr/>
      <dgm:t>
        <a:bodyPr/>
        <a:lstStyle/>
        <a:p>
          <a:pPr rtl="0"/>
          <a:r>
            <a:rPr lang="zh-CN" b="1" dirty="0"/>
            <a:t>沃尔玛</a:t>
          </a:r>
          <a:r>
            <a:rPr lang="en-US" b="1" u="sng" dirty="0">
              <a:solidFill>
                <a:srgbClr val="FF0000"/>
              </a:solidFill>
            </a:rPr>
            <a:t>"</a:t>
          </a:r>
          <a:r>
            <a:rPr lang="zh-CN" b="1" u="sng" dirty="0">
              <a:solidFill>
                <a:srgbClr val="FF0000"/>
              </a:solidFill>
            </a:rPr>
            <a:t>尿布与啤酒</a:t>
          </a:r>
          <a:r>
            <a:rPr lang="en-US" b="1" u="sng" dirty="0">
              <a:solidFill>
                <a:srgbClr val="FF0000"/>
              </a:solidFill>
            </a:rPr>
            <a:t>"</a:t>
          </a:r>
        </a:p>
      </dgm:t>
    </dgm:pt>
    <dgm:pt modelId="{9764C011-B81B-4D97-AE5A-CE7316565EFA}" type="parTrans" cxnId="{7A9FB535-FDCE-4ED1-BE68-228E94337968}">
      <dgm:prSet/>
      <dgm:spPr/>
      <dgm:t>
        <a:bodyPr/>
        <a:lstStyle/>
        <a:p>
          <a:endParaRPr lang="en-US"/>
        </a:p>
      </dgm:t>
    </dgm:pt>
    <dgm:pt modelId="{032A5ED0-AE0F-4F0C-8C69-D6FAD46028CA}" type="sibTrans" cxnId="{7A9FB535-FDCE-4ED1-BE68-228E94337968}">
      <dgm:prSet/>
      <dgm:spPr/>
      <dgm:t>
        <a:bodyPr/>
        <a:lstStyle/>
        <a:p>
          <a:endParaRPr lang="en-US"/>
        </a:p>
      </dgm:t>
    </dgm:pt>
    <dgm:pt modelId="{FC01CAFF-3280-4F2F-9050-D7F3914DE3B9}">
      <dgm:prSet/>
      <dgm:spPr/>
      <dgm:t>
        <a:bodyPr/>
        <a:lstStyle/>
        <a:p>
          <a:pPr rtl="0"/>
          <a:r>
            <a:rPr lang="zh-CN" altLang="en-US" b="1" dirty="0">
              <a:solidFill>
                <a:srgbClr val="FF0000"/>
              </a:solidFill>
            </a:rPr>
            <a:t>信任度</a:t>
          </a:r>
          <a:r>
            <a:rPr lang="zh-CN" altLang="en-US" dirty="0"/>
            <a:t>：</a:t>
          </a:r>
          <a:r>
            <a:rPr lang="zh-CN" altLang="en-US" b="1" dirty="0"/>
            <a:t>包含</a:t>
          </a:r>
          <a:r>
            <a:rPr lang="en-US" altLang="zh-CN" b="1" dirty="0"/>
            <a:t>X U Y</a:t>
          </a:r>
          <a:r>
            <a:rPr lang="zh-CN" altLang="en-US" b="1" dirty="0"/>
            <a:t>的样本数</a:t>
          </a:r>
          <a:r>
            <a:rPr lang="zh-CN" altLang="en-US" dirty="0"/>
            <a:t>与</a:t>
          </a:r>
          <a:r>
            <a:rPr lang="zh-CN" altLang="en-US" b="1" u="sng" dirty="0">
              <a:solidFill>
                <a:srgbClr val="FF0000"/>
              </a:solidFill>
            </a:rPr>
            <a:t>包含</a:t>
          </a:r>
          <a:r>
            <a:rPr lang="en-US" altLang="zh-CN" b="1" u="sng" dirty="0">
              <a:solidFill>
                <a:srgbClr val="FF0000"/>
              </a:solidFill>
            </a:rPr>
            <a:t>X</a:t>
          </a:r>
          <a:r>
            <a:rPr lang="zh-CN" altLang="en-US" b="1" u="sng" dirty="0">
              <a:solidFill>
                <a:srgbClr val="FF0000"/>
              </a:solidFill>
            </a:rPr>
            <a:t>的样本数</a:t>
          </a:r>
          <a:r>
            <a:rPr lang="zh-CN" altLang="en-US" u="sng" dirty="0">
              <a:solidFill>
                <a:srgbClr val="FF0000"/>
              </a:solidFill>
            </a:rPr>
            <a:t>的</a:t>
          </a:r>
          <a:r>
            <a:rPr lang="zh-CN" altLang="en-US" b="1" u="sng" dirty="0">
              <a:solidFill>
                <a:srgbClr val="FF0000"/>
              </a:solidFill>
            </a:rPr>
            <a:t>比值</a:t>
          </a:r>
          <a:r>
            <a:rPr lang="zh-CN" altLang="en-US" dirty="0"/>
            <a:t>。</a:t>
          </a:r>
          <a:r>
            <a:rPr lang="en-US" altLang="zh-CN" dirty="0"/>
            <a:t>Confidence(X-&gt;Y) = P(Y|X), </a:t>
          </a:r>
          <a:r>
            <a:rPr lang="zh-CN" altLang="en-US" dirty="0"/>
            <a:t>也就是</a:t>
          </a:r>
          <a:r>
            <a:rPr lang="zh-CN" altLang="en-US" b="1" u="sng" dirty="0">
              <a:solidFill>
                <a:srgbClr val="FF0000"/>
              </a:solidFill>
            </a:rPr>
            <a:t>事件</a:t>
          </a:r>
          <a:r>
            <a:rPr lang="en-US" altLang="zh-CN" b="1" u="sng" dirty="0">
              <a:solidFill>
                <a:srgbClr val="FF0000"/>
              </a:solidFill>
            </a:rPr>
            <a:t>X</a:t>
          </a:r>
          <a:r>
            <a:rPr lang="zh-CN" altLang="en-US" b="1" u="sng" dirty="0">
              <a:solidFill>
                <a:srgbClr val="FF0000"/>
              </a:solidFill>
            </a:rPr>
            <a:t>发生基础上</a:t>
          </a:r>
          <a:r>
            <a:rPr lang="en-US" altLang="zh-CN" b="1" u="sng" dirty="0">
              <a:solidFill>
                <a:srgbClr val="FF0000"/>
              </a:solidFill>
            </a:rPr>
            <a:t>Y</a:t>
          </a:r>
          <a:r>
            <a:rPr lang="zh-CN" altLang="en-US" b="1" u="sng" dirty="0">
              <a:solidFill>
                <a:srgbClr val="FF0000"/>
              </a:solidFill>
            </a:rPr>
            <a:t>发生的概率</a:t>
          </a:r>
          <a:r>
            <a:rPr lang="zh-CN" altLang="en-US" dirty="0"/>
            <a:t>。比如说在规则</a:t>
          </a:r>
          <a:r>
            <a:rPr lang="en-US" altLang="en-US" dirty="0"/>
            <a:t>Computer =&gt; </a:t>
          </a:r>
          <a:r>
            <a:rPr lang="en-US" altLang="en-US" dirty="0" err="1"/>
            <a:t>antivirus_software</a:t>
          </a:r>
          <a:r>
            <a:rPr lang="en-US" altLang="en-US" dirty="0"/>
            <a:t> , </a:t>
          </a:r>
          <a:r>
            <a:rPr lang="zh-CN" altLang="en-US" dirty="0"/>
            <a:t>其中 </a:t>
          </a:r>
          <a:r>
            <a:rPr lang="en-US" altLang="en-US" dirty="0">
              <a:solidFill>
                <a:srgbClr val="FF0000"/>
              </a:solidFill>
            </a:rPr>
            <a:t>support=2%</a:t>
          </a:r>
          <a:r>
            <a:rPr lang="en-US" altLang="en-US" dirty="0"/>
            <a:t>, </a:t>
          </a:r>
          <a:r>
            <a:rPr lang="en-US" altLang="en-US" dirty="0">
              <a:solidFill>
                <a:srgbClr val="00B0F0"/>
              </a:solidFill>
            </a:rPr>
            <a:t>confidence=60%</a:t>
          </a:r>
          <a:r>
            <a:rPr lang="zh-CN" altLang="en-US" dirty="0"/>
            <a:t>中，就</a:t>
          </a:r>
          <a:r>
            <a:rPr lang="zh-CN" altLang="en-US" dirty="0">
              <a:solidFill>
                <a:srgbClr val="FF0000"/>
              </a:solidFill>
            </a:rPr>
            <a:t>表示的意思是所有的商品交易中有</a:t>
          </a:r>
          <a:r>
            <a:rPr lang="en-US" altLang="en-US" dirty="0">
              <a:solidFill>
                <a:srgbClr val="FF0000"/>
              </a:solidFill>
            </a:rPr>
            <a:t>2%</a:t>
          </a:r>
          <a:r>
            <a:rPr lang="zh-CN" altLang="en-US" dirty="0">
              <a:solidFill>
                <a:srgbClr val="FF0000"/>
              </a:solidFill>
            </a:rPr>
            <a:t>的顾客同时买了电脑和杀毒软件</a:t>
          </a:r>
          <a:r>
            <a:rPr lang="zh-CN" altLang="en-US" dirty="0"/>
            <a:t>，并且</a:t>
          </a:r>
          <a:r>
            <a:rPr lang="zh-CN" altLang="en-US" dirty="0">
              <a:solidFill>
                <a:srgbClr val="00B0F0"/>
              </a:solidFill>
            </a:rPr>
            <a:t>购买电脑的顾客中有</a:t>
          </a:r>
          <a:r>
            <a:rPr lang="en-US" altLang="en-US" dirty="0">
              <a:solidFill>
                <a:srgbClr val="00B0F0"/>
              </a:solidFill>
            </a:rPr>
            <a:t>60%</a:t>
          </a:r>
          <a:r>
            <a:rPr lang="zh-CN" altLang="en-US" dirty="0">
              <a:solidFill>
                <a:srgbClr val="00B0F0"/>
              </a:solidFill>
            </a:rPr>
            <a:t>也购买了杀毒软件</a:t>
          </a:r>
          <a:r>
            <a:rPr lang="zh-CN" altLang="en-US" dirty="0"/>
            <a:t>。</a:t>
          </a:r>
          <a:endParaRPr lang="zh-CN" dirty="0"/>
        </a:p>
      </dgm:t>
    </dgm:pt>
    <dgm:pt modelId="{DC6820F1-7E65-41C1-8D89-6CDE2FD3D263}" type="parTrans" cxnId="{4C18503F-8300-4278-8456-BF2CCE808A8B}">
      <dgm:prSet/>
      <dgm:spPr/>
      <dgm:t>
        <a:bodyPr/>
        <a:lstStyle/>
        <a:p>
          <a:endParaRPr lang="en-US"/>
        </a:p>
      </dgm:t>
    </dgm:pt>
    <dgm:pt modelId="{F9FD4212-7552-4BF6-BDE1-538F0998B42B}" type="sibTrans" cxnId="{4C18503F-8300-4278-8456-BF2CCE808A8B}">
      <dgm:prSet/>
      <dgm:spPr/>
      <dgm:t>
        <a:bodyPr/>
        <a:lstStyle/>
        <a:p>
          <a:endParaRPr lang="en-US"/>
        </a:p>
      </dgm:t>
    </dgm:pt>
    <dgm:pt modelId="{ACC62023-2179-42DA-8D02-9CB11051D3EC}">
      <dgm:prSet/>
      <dgm:spPr/>
      <dgm:t>
        <a:bodyPr/>
        <a:lstStyle/>
        <a:p>
          <a:pPr rtl="0"/>
          <a:r>
            <a:rPr lang="en-US" altLang="zh-CN" b="1" dirty="0"/>
            <a:t>k</a:t>
          </a:r>
          <a:r>
            <a:rPr lang="zh-CN" altLang="en-US" b="1" dirty="0"/>
            <a:t>项集</a:t>
          </a:r>
          <a:r>
            <a:rPr lang="zh-CN" altLang="en-US" dirty="0"/>
            <a:t>：如果</a:t>
          </a:r>
          <a:r>
            <a:rPr lang="zh-CN" altLang="en-US" u="sng" dirty="0"/>
            <a:t>事件</a:t>
          </a:r>
          <a:r>
            <a:rPr lang="en-US" altLang="zh-CN" u="sng" dirty="0"/>
            <a:t>A</a:t>
          </a:r>
          <a:r>
            <a:rPr lang="zh-CN" altLang="en-US" u="sng" dirty="0"/>
            <a:t>中包含</a:t>
          </a:r>
          <a:r>
            <a:rPr lang="en-US" altLang="zh-CN" u="sng" dirty="0"/>
            <a:t>k</a:t>
          </a:r>
          <a:r>
            <a:rPr lang="zh-CN" altLang="en-US" u="sng" dirty="0"/>
            <a:t>个元素</a:t>
          </a:r>
          <a:r>
            <a:rPr lang="zh-CN" altLang="en-US" dirty="0"/>
            <a:t>，那么称这个事件</a:t>
          </a:r>
          <a:r>
            <a:rPr lang="en-US" altLang="zh-CN" dirty="0"/>
            <a:t>A</a:t>
          </a:r>
          <a:r>
            <a:rPr lang="zh-CN" altLang="en-US" dirty="0"/>
            <a:t>为</a:t>
          </a:r>
          <a:r>
            <a:rPr lang="en-US" altLang="zh-CN" b="1" dirty="0"/>
            <a:t>k</a:t>
          </a:r>
          <a:r>
            <a:rPr lang="zh-CN" altLang="en-US" b="1" dirty="0"/>
            <a:t>项集</a:t>
          </a:r>
          <a:r>
            <a:rPr lang="zh-CN" altLang="en-US" dirty="0"/>
            <a:t>，并且</a:t>
          </a:r>
          <a:r>
            <a:rPr lang="zh-CN" altLang="en-US" u="sng" dirty="0"/>
            <a:t>事件</a:t>
          </a:r>
          <a:r>
            <a:rPr lang="en-US" altLang="zh-CN" u="sng" dirty="0"/>
            <a:t>A</a:t>
          </a:r>
          <a:r>
            <a:rPr lang="zh-CN" altLang="en-US" u="sng" dirty="0"/>
            <a:t>满足最小支持度阈值的事件</a:t>
          </a:r>
          <a:r>
            <a:rPr lang="zh-CN" altLang="en-US" dirty="0"/>
            <a:t>称为</a:t>
          </a:r>
          <a:r>
            <a:rPr lang="zh-CN" altLang="en-US" b="1" dirty="0"/>
            <a:t>频繁</a:t>
          </a:r>
          <a:r>
            <a:rPr lang="en-US" altLang="zh-CN" b="1" dirty="0"/>
            <a:t>k</a:t>
          </a:r>
          <a:r>
            <a:rPr lang="zh-CN" altLang="en-US" b="1" dirty="0"/>
            <a:t>项集</a:t>
          </a:r>
          <a:r>
            <a:rPr lang="zh-CN" altLang="en-US" dirty="0"/>
            <a:t>。</a:t>
          </a:r>
          <a:endParaRPr lang="zh-CN" dirty="0"/>
        </a:p>
      </dgm:t>
    </dgm:pt>
    <dgm:pt modelId="{09447253-732E-4AAE-AB68-D02016A13C3D}" type="parTrans" cxnId="{A6D71BF0-B5F8-4FB7-9A53-6B6CF954B4B6}">
      <dgm:prSet/>
      <dgm:spPr/>
      <dgm:t>
        <a:bodyPr/>
        <a:lstStyle/>
        <a:p>
          <a:endParaRPr lang="en-US"/>
        </a:p>
      </dgm:t>
    </dgm:pt>
    <dgm:pt modelId="{5E3498CF-1203-4082-B9DC-D86D574C1AB5}" type="sibTrans" cxnId="{A6D71BF0-B5F8-4FB7-9A53-6B6CF954B4B6}">
      <dgm:prSet/>
      <dgm:spPr/>
      <dgm:t>
        <a:bodyPr/>
        <a:lstStyle/>
        <a:p>
          <a:endParaRPr lang="en-US"/>
        </a:p>
      </dgm:t>
    </dgm:pt>
    <dgm:pt modelId="{69CAF329-ADC7-497D-AEDA-A3C78D528A01}">
      <dgm:prSet/>
      <dgm:spPr/>
      <dgm:t>
        <a:bodyPr/>
        <a:lstStyle/>
        <a:p>
          <a:pPr rtl="0"/>
          <a:r>
            <a:rPr lang="zh-CN" altLang="en-US" b="1" dirty="0"/>
            <a:t>同时</a:t>
          </a:r>
          <a:r>
            <a:rPr lang="zh-CN" altLang="en-US" u="sng" dirty="0"/>
            <a:t>满足最小支持度阈值</a:t>
          </a:r>
          <a:r>
            <a:rPr lang="zh-CN" altLang="en-US" dirty="0"/>
            <a:t>和</a:t>
          </a:r>
          <a:r>
            <a:rPr lang="zh-CN" altLang="en-US" u="sng" dirty="0"/>
            <a:t>最小置信度阈值</a:t>
          </a:r>
          <a:r>
            <a:rPr lang="zh-CN" altLang="en-US" dirty="0"/>
            <a:t>的规则称为</a:t>
          </a:r>
          <a:r>
            <a:rPr lang="zh-CN" altLang="en-US" b="1" dirty="0"/>
            <a:t>强规则</a:t>
          </a:r>
          <a:endParaRPr lang="zh-CN" b="1" dirty="0"/>
        </a:p>
      </dgm:t>
    </dgm:pt>
    <dgm:pt modelId="{C2552903-5CE7-4267-B020-61DA061BBE67}" type="parTrans" cxnId="{F5D4AF2F-1520-4D4B-95F0-3B0472BFE53D}">
      <dgm:prSet/>
      <dgm:spPr/>
      <dgm:t>
        <a:bodyPr/>
        <a:lstStyle/>
        <a:p>
          <a:endParaRPr lang="en-US"/>
        </a:p>
      </dgm:t>
    </dgm:pt>
    <dgm:pt modelId="{306116DC-6CBD-43F9-B88B-3CAF0ACCE66F}" type="sibTrans" cxnId="{F5D4AF2F-1520-4D4B-95F0-3B0472BFE53D}">
      <dgm:prSet/>
      <dgm:spPr/>
      <dgm:t>
        <a:bodyPr/>
        <a:lstStyle/>
        <a:p>
          <a:endParaRPr lang="en-US"/>
        </a:p>
      </dgm:t>
    </dgm:pt>
    <dgm:pt modelId="{57A25B0F-41FB-4CA3-8429-D65C9149AC29}" type="pres">
      <dgm:prSet presAssocID="{C418DC27-416B-4730-B5E3-2089DD979C6A}" presName="linear" presStyleCnt="0">
        <dgm:presLayoutVars>
          <dgm:dir/>
          <dgm:animLvl val="lvl"/>
          <dgm:resizeHandles val="exact"/>
        </dgm:presLayoutVars>
      </dgm:prSet>
      <dgm:spPr/>
      <dgm:t>
        <a:bodyPr/>
        <a:lstStyle/>
        <a:p>
          <a:endParaRPr lang="zh-CN" altLang="en-US"/>
        </a:p>
      </dgm:t>
    </dgm:pt>
    <dgm:pt modelId="{2BD75382-EC2E-4609-857C-AE76D5D2B8D7}" type="pres">
      <dgm:prSet presAssocID="{7D635E01-462C-4B31-9267-9EA948FC5526}" presName="parentLin" presStyleCnt="0"/>
      <dgm:spPr/>
    </dgm:pt>
    <dgm:pt modelId="{0A1B9581-421C-4A31-AF70-B9BFF81A7505}" type="pres">
      <dgm:prSet presAssocID="{7D635E01-462C-4B31-9267-9EA948FC5526}" presName="parentLeftMargin" presStyleLbl="node1" presStyleIdx="0" presStyleCnt="1"/>
      <dgm:spPr/>
      <dgm:t>
        <a:bodyPr/>
        <a:lstStyle/>
        <a:p>
          <a:endParaRPr lang="zh-CN" altLang="en-US"/>
        </a:p>
      </dgm:t>
    </dgm:pt>
    <dgm:pt modelId="{BB943B4B-8E55-40DE-9CD5-71E84B5CFAA9}" type="pres">
      <dgm:prSet presAssocID="{7D635E01-462C-4B31-9267-9EA948FC5526}" presName="parentText" presStyleLbl="node1" presStyleIdx="0" presStyleCnt="1">
        <dgm:presLayoutVars>
          <dgm:chMax val="0"/>
          <dgm:bulletEnabled val="1"/>
        </dgm:presLayoutVars>
      </dgm:prSet>
      <dgm:spPr/>
      <dgm:t>
        <a:bodyPr/>
        <a:lstStyle/>
        <a:p>
          <a:endParaRPr lang="zh-CN" altLang="en-US"/>
        </a:p>
      </dgm:t>
    </dgm:pt>
    <dgm:pt modelId="{390811A5-4BBF-4069-96A2-563B22E8ED6F}" type="pres">
      <dgm:prSet presAssocID="{7D635E01-462C-4B31-9267-9EA948FC5526}" presName="negativeSpace" presStyleCnt="0"/>
      <dgm:spPr/>
    </dgm:pt>
    <dgm:pt modelId="{B692A92D-E36C-4528-9B79-068592DA1991}" type="pres">
      <dgm:prSet presAssocID="{7D635E01-462C-4B31-9267-9EA948FC5526}" presName="childText" presStyleLbl="conFgAcc1" presStyleIdx="0" presStyleCnt="1" custLinFactNeighborY="30467">
        <dgm:presLayoutVars>
          <dgm:bulletEnabled val="1"/>
        </dgm:presLayoutVars>
      </dgm:prSet>
      <dgm:spPr/>
      <dgm:t>
        <a:bodyPr/>
        <a:lstStyle/>
        <a:p>
          <a:endParaRPr lang="zh-CN" altLang="en-US"/>
        </a:p>
      </dgm:t>
    </dgm:pt>
  </dgm:ptLst>
  <dgm:cxnLst>
    <dgm:cxn modelId="{D0441235-3699-4606-B6BE-299511AA73EB}" type="presOf" srcId="{17928835-6E02-4998-AC60-EC26CFA667B6}" destId="{B692A92D-E36C-4528-9B79-068592DA1991}" srcOrd="0" destOrd="3" presId="urn:microsoft.com/office/officeart/2005/8/layout/list1"/>
    <dgm:cxn modelId="{BD6C0032-C8EC-4B6A-B818-BDF6DE2845E0}" type="presOf" srcId="{ACC62023-2179-42DA-8D02-9CB11051D3EC}" destId="{B692A92D-E36C-4528-9B79-068592DA1991}" srcOrd="0" destOrd="7" presId="urn:microsoft.com/office/officeart/2005/8/layout/list1"/>
    <dgm:cxn modelId="{F5D4AF2F-1520-4D4B-95F0-3B0472BFE53D}" srcId="{7D635E01-462C-4B31-9267-9EA948FC5526}" destId="{69CAF329-ADC7-497D-AEDA-A3C78D528A01}" srcOrd="4" destOrd="0" parTransId="{C2552903-5CE7-4267-B020-61DA061BBE67}" sibTransId="{306116DC-6CBD-43F9-B88B-3CAF0ACCE66F}"/>
    <dgm:cxn modelId="{E6C90970-FDF7-4101-BBC2-6F0876486157}" type="presOf" srcId="{275B530F-18D8-44CD-82C0-AB1672DAFCCB}" destId="{B692A92D-E36C-4528-9B79-068592DA1991}" srcOrd="0" destOrd="1" presId="urn:microsoft.com/office/officeart/2005/8/layout/list1"/>
    <dgm:cxn modelId="{26E0AA0B-C99D-4B01-94A6-5C3AC31A948A}" type="presOf" srcId="{FC01CAFF-3280-4F2F-9050-D7F3914DE3B9}" destId="{B692A92D-E36C-4528-9B79-068592DA1991}" srcOrd="0" destOrd="6" presId="urn:microsoft.com/office/officeart/2005/8/layout/list1"/>
    <dgm:cxn modelId="{56F21C7F-9CC0-4145-AC9F-DD4A8DC732DB}" type="presOf" srcId="{69CAF329-ADC7-497D-AEDA-A3C78D528A01}" destId="{B692A92D-E36C-4528-9B79-068592DA1991}" srcOrd="0" destOrd="8" presId="urn:microsoft.com/office/officeart/2005/8/layout/list1"/>
    <dgm:cxn modelId="{FF873369-4F08-4C31-9161-A79DDE6BFEFD}" srcId="{7D635E01-462C-4B31-9267-9EA948FC5526}" destId="{05CEF61C-ACED-41CC-BE98-E39C2A7CD36F}" srcOrd="0" destOrd="0" parTransId="{4EEDE269-8266-4E40-8620-86C5CA50DDB5}" sibTransId="{262C6C77-2D55-4F6E-A782-AC370C411030}"/>
    <dgm:cxn modelId="{4947828B-BBC3-436E-A323-A8DF7739013D}" srcId="{7DDF891D-573A-4F6B-A467-E5380CD41814}" destId="{DB4A6223-0A04-4D01-BB67-3F83F62138D1}" srcOrd="0" destOrd="0" parTransId="{DE9080C7-6B3A-49FA-87C7-6093968D943F}" sibTransId="{28205C96-B1F3-4A52-BDD7-82CE7EE515B3}"/>
    <dgm:cxn modelId="{B8647474-541F-4C84-8A9B-99EDA340E4E6}" srcId="{7D635E01-462C-4B31-9267-9EA948FC5526}" destId="{7DDF891D-573A-4F6B-A467-E5380CD41814}" srcOrd="2" destOrd="0" parTransId="{5CF504E5-EA6A-435D-A00C-D0D4FB88FDE1}" sibTransId="{BB0A7E14-F771-4F0F-B620-F00F9398DE73}"/>
    <dgm:cxn modelId="{9BFE69EB-5CC9-4AAD-A217-A6B6952D5D14}" type="presOf" srcId="{C418DC27-416B-4730-B5E3-2089DD979C6A}" destId="{57A25B0F-41FB-4CA3-8429-D65C9149AC29}" srcOrd="0" destOrd="0" presId="urn:microsoft.com/office/officeart/2005/8/layout/list1"/>
    <dgm:cxn modelId="{A6D71BF0-B5F8-4FB7-9A53-6B6CF954B4B6}" srcId="{7D635E01-462C-4B31-9267-9EA948FC5526}" destId="{ACC62023-2179-42DA-8D02-9CB11051D3EC}" srcOrd="3" destOrd="0" parTransId="{09447253-732E-4AAE-AB68-D02016A13C3D}" sibTransId="{5E3498CF-1203-4082-B9DC-D86D574C1AB5}"/>
    <dgm:cxn modelId="{30ACDB99-B249-40E3-B342-D159E48CA9CC}" srcId="{10A3F63A-BD46-48A4-B46A-46C425FD8424}" destId="{17928835-6E02-4998-AC60-EC26CFA667B6}" srcOrd="0" destOrd="0" parTransId="{2D88A9D0-3ABF-42B2-89CE-38A70D5959B0}" sibTransId="{555897F3-D74F-4FB0-91A1-82478D823B0C}"/>
    <dgm:cxn modelId="{B88ED96F-8549-4C3F-89D3-1052E28F7BD4}" type="presOf" srcId="{05CEF61C-ACED-41CC-BE98-E39C2A7CD36F}" destId="{B692A92D-E36C-4528-9B79-068592DA1991}" srcOrd="0" destOrd="0" presId="urn:microsoft.com/office/officeart/2005/8/layout/list1"/>
    <dgm:cxn modelId="{03761BE8-1691-461D-AE83-DD6DDD56374B}" type="presOf" srcId="{10A3F63A-BD46-48A4-B46A-46C425FD8424}" destId="{B692A92D-E36C-4528-9B79-068592DA1991}" srcOrd="0" destOrd="2" presId="urn:microsoft.com/office/officeart/2005/8/layout/list1"/>
    <dgm:cxn modelId="{612FDDC5-F0FB-48B4-8C7E-72B686E7ADE8}" type="presOf" srcId="{7DDF891D-573A-4F6B-A467-E5380CD41814}" destId="{B692A92D-E36C-4528-9B79-068592DA1991}" srcOrd="0" destOrd="4" presId="urn:microsoft.com/office/officeart/2005/8/layout/list1"/>
    <dgm:cxn modelId="{BC932951-907D-4C62-8955-25D3A8A17B22}" srcId="{7D635E01-462C-4B31-9267-9EA948FC5526}" destId="{10A3F63A-BD46-48A4-B46A-46C425FD8424}" srcOrd="1" destOrd="0" parTransId="{27CB7254-70AD-4DB7-8407-549A1605E0FD}" sibTransId="{90576BE6-9876-4516-984F-81ED2DA13567}"/>
    <dgm:cxn modelId="{A1FAB853-0141-4C29-9F22-BA4CAFC079B9}" type="presOf" srcId="{7D635E01-462C-4B31-9267-9EA948FC5526}" destId="{0A1B9581-421C-4A31-AF70-B9BFF81A7505}" srcOrd="0" destOrd="0" presId="urn:microsoft.com/office/officeart/2005/8/layout/list1"/>
    <dgm:cxn modelId="{5BEE6E1A-CF9A-4F47-88DE-2F5A80F30277}" srcId="{C418DC27-416B-4730-B5E3-2089DD979C6A}" destId="{7D635E01-462C-4B31-9267-9EA948FC5526}" srcOrd="0" destOrd="0" parTransId="{C79D8711-8300-4E69-90D0-29C81ECADC63}" sibTransId="{0C38F3C3-53F5-4C4B-96AC-1D523098DD47}"/>
    <dgm:cxn modelId="{3BE6DE9C-17FA-45A5-A99C-13A16D621208}" type="presOf" srcId="{7D635E01-462C-4B31-9267-9EA948FC5526}" destId="{BB943B4B-8E55-40DE-9CD5-71E84B5CFAA9}" srcOrd="1" destOrd="0" presId="urn:microsoft.com/office/officeart/2005/8/layout/list1"/>
    <dgm:cxn modelId="{2337E57C-ADAB-4F87-BA45-95280317D873}" type="presOf" srcId="{DB4A6223-0A04-4D01-BB67-3F83F62138D1}" destId="{B692A92D-E36C-4528-9B79-068592DA1991}" srcOrd="0" destOrd="5" presId="urn:microsoft.com/office/officeart/2005/8/layout/list1"/>
    <dgm:cxn modelId="{4C18503F-8300-4278-8456-BF2CCE808A8B}" srcId="{7DDF891D-573A-4F6B-A467-E5380CD41814}" destId="{FC01CAFF-3280-4F2F-9050-D7F3914DE3B9}" srcOrd="1" destOrd="0" parTransId="{DC6820F1-7E65-41C1-8D89-6CDE2FD3D263}" sibTransId="{F9FD4212-7552-4BF6-BDE1-538F0998B42B}"/>
    <dgm:cxn modelId="{7A9FB535-FDCE-4ED1-BE68-228E94337968}" srcId="{05CEF61C-ACED-41CC-BE98-E39C2A7CD36F}" destId="{275B530F-18D8-44CD-82C0-AB1672DAFCCB}" srcOrd="0" destOrd="0" parTransId="{9764C011-B81B-4D97-AE5A-CE7316565EFA}" sibTransId="{032A5ED0-AE0F-4F0C-8C69-D6FAD46028CA}"/>
    <dgm:cxn modelId="{8F6A5B71-3371-43DC-B8FB-18588B16821C}" type="presParOf" srcId="{57A25B0F-41FB-4CA3-8429-D65C9149AC29}" destId="{2BD75382-EC2E-4609-857C-AE76D5D2B8D7}" srcOrd="0" destOrd="0" presId="urn:microsoft.com/office/officeart/2005/8/layout/list1"/>
    <dgm:cxn modelId="{93F9185A-6FCC-48AF-B2DC-E3552AF7B9ED}" type="presParOf" srcId="{2BD75382-EC2E-4609-857C-AE76D5D2B8D7}" destId="{0A1B9581-421C-4A31-AF70-B9BFF81A7505}" srcOrd="0" destOrd="0" presId="urn:microsoft.com/office/officeart/2005/8/layout/list1"/>
    <dgm:cxn modelId="{B320E7BE-9C34-4BA4-A0D5-7750988550CF}" type="presParOf" srcId="{2BD75382-EC2E-4609-857C-AE76D5D2B8D7}" destId="{BB943B4B-8E55-40DE-9CD5-71E84B5CFAA9}" srcOrd="1" destOrd="0" presId="urn:microsoft.com/office/officeart/2005/8/layout/list1"/>
    <dgm:cxn modelId="{1244AD41-2745-4590-82DB-1C0D81263C10}" type="presParOf" srcId="{57A25B0F-41FB-4CA3-8429-D65C9149AC29}" destId="{390811A5-4BBF-4069-96A2-563B22E8ED6F}" srcOrd="1" destOrd="0" presId="urn:microsoft.com/office/officeart/2005/8/layout/list1"/>
    <dgm:cxn modelId="{CEA4B717-6E9C-4EF9-9C84-7357D373C59A}" type="presParOf" srcId="{57A25B0F-41FB-4CA3-8429-D65C9149AC29}" destId="{B692A92D-E36C-4528-9B79-068592DA199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418DC27-416B-4730-B5E3-2089DD979C6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7D635E01-462C-4B31-9267-9EA948FC5526}">
      <dgm:prSet/>
      <dgm:spPr/>
      <dgm:t>
        <a:bodyPr/>
        <a:lstStyle/>
        <a:p>
          <a:pPr rtl="0"/>
          <a:r>
            <a:rPr lang="zh-CN" b="1" dirty="0"/>
            <a:t>关联规则分析</a:t>
          </a:r>
          <a:endParaRPr lang="en-US" b="1" dirty="0"/>
        </a:p>
      </dgm:t>
    </dgm:pt>
    <dgm:pt modelId="{C79D8711-8300-4E69-90D0-29C81ECADC63}" type="parTrans" cxnId="{5BEE6E1A-CF9A-4F47-88DE-2F5A80F30277}">
      <dgm:prSet/>
      <dgm:spPr/>
      <dgm:t>
        <a:bodyPr/>
        <a:lstStyle/>
        <a:p>
          <a:endParaRPr lang="zh-CN" altLang="en-US"/>
        </a:p>
      </dgm:t>
    </dgm:pt>
    <dgm:pt modelId="{0C38F3C3-53F5-4C4B-96AC-1D523098DD47}" type="sibTrans" cxnId="{5BEE6E1A-CF9A-4F47-88DE-2F5A80F30277}">
      <dgm:prSet/>
      <dgm:spPr/>
      <dgm:t>
        <a:bodyPr/>
        <a:lstStyle/>
        <a:p>
          <a:endParaRPr lang="zh-CN" altLang="en-US"/>
        </a:p>
      </dgm:t>
    </dgm:pt>
    <dgm:pt modelId="{05CEF61C-ACED-41CC-BE98-E39C2A7CD36F}">
      <dgm:prSet/>
      <dgm:spPr/>
      <dgm:t>
        <a:bodyPr/>
        <a:lstStyle/>
        <a:p>
          <a:pPr rtl="0"/>
          <a:r>
            <a:rPr lang="zh-CN" b="1" dirty="0"/>
            <a:t>两个阶段</a:t>
          </a:r>
          <a:endParaRPr lang="en-US" b="1" dirty="0"/>
        </a:p>
      </dgm:t>
    </dgm:pt>
    <dgm:pt modelId="{4EEDE269-8266-4E40-8620-86C5CA50DDB5}" type="parTrans" cxnId="{FF873369-4F08-4C31-9161-A79DDE6BFEFD}">
      <dgm:prSet/>
      <dgm:spPr/>
      <dgm:t>
        <a:bodyPr/>
        <a:lstStyle/>
        <a:p>
          <a:endParaRPr lang="zh-CN" altLang="en-US"/>
        </a:p>
      </dgm:t>
    </dgm:pt>
    <dgm:pt modelId="{262C6C77-2D55-4F6E-A782-AC370C411030}" type="sibTrans" cxnId="{FF873369-4F08-4C31-9161-A79DDE6BFEFD}">
      <dgm:prSet/>
      <dgm:spPr/>
      <dgm:t>
        <a:bodyPr/>
        <a:lstStyle/>
        <a:p>
          <a:endParaRPr lang="zh-CN" altLang="en-US"/>
        </a:p>
      </dgm:t>
    </dgm:pt>
    <dgm:pt modelId="{2FE787DC-9D6F-4531-83A8-F275BD07824E}">
      <dgm:prSet/>
      <dgm:spPr/>
      <dgm:t>
        <a:bodyPr/>
        <a:lstStyle/>
        <a:p>
          <a:pPr rtl="0"/>
          <a:r>
            <a:rPr lang="zh-CN" b="1" dirty="0"/>
            <a:t>第一阶段必须先从资料集合中找出所有的高频项目组</a:t>
          </a:r>
          <a:r>
            <a:rPr lang="en-US" b="1" dirty="0"/>
            <a:t>(Frequent Item sets)</a:t>
          </a:r>
          <a:r>
            <a:rPr lang="zh-CN" altLang="en-US" b="1" dirty="0"/>
            <a:t>。</a:t>
          </a:r>
          <a:r>
            <a:rPr lang="zh-CN" altLang="en-US" b="1" dirty="0">
              <a:solidFill>
                <a:srgbClr val="FF0000"/>
              </a:solidFill>
            </a:rPr>
            <a:t>也就是</a:t>
          </a:r>
          <a:r>
            <a:rPr lang="zh-CN" altLang="en-US" b="1" dirty="0"/>
            <a:t>，</a:t>
          </a:r>
          <a:r>
            <a:rPr lang="zh-CN" altLang="en-US" dirty="0"/>
            <a:t>根据定义</a:t>
          </a:r>
          <a:r>
            <a:rPr lang="en-US" altLang="zh-CN" dirty="0"/>
            <a:t>,</a:t>
          </a:r>
          <a:r>
            <a:rPr lang="zh-CN" altLang="en-US" u="sng" dirty="0"/>
            <a:t>这些项集出现的频繁性至少和预定义的最小支持计数一样</a:t>
          </a:r>
          <a:r>
            <a:rPr lang="zh-CN" altLang="en-US" dirty="0"/>
            <a:t>。</a:t>
          </a:r>
          <a:endParaRPr lang="zh-CN" dirty="0"/>
        </a:p>
      </dgm:t>
    </dgm:pt>
    <dgm:pt modelId="{E8B5ACB4-E773-4E5C-AA12-5B675CADC4C9}" type="parTrans" cxnId="{7560F4D9-3804-4775-BBDE-3B54189803DA}">
      <dgm:prSet/>
      <dgm:spPr/>
      <dgm:t>
        <a:bodyPr/>
        <a:lstStyle/>
        <a:p>
          <a:endParaRPr lang="zh-CN" altLang="en-US"/>
        </a:p>
      </dgm:t>
    </dgm:pt>
    <dgm:pt modelId="{3125A35B-53E0-4464-A7C0-A6928396062B}" type="sibTrans" cxnId="{7560F4D9-3804-4775-BBDE-3B54189803DA}">
      <dgm:prSet/>
      <dgm:spPr/>
      <dgm:t>
        <a:bodyPr/>
        <a:lstStyle/>
        <a:p>
          <a:endParaRPr lang="zh-CN" altLang="en-US"/>
        </a:p>
      </dgm:t>
    </dgm:pt>
    <dgm:pt modelId="{8E33EA7A-1CF5-46D9-9017-015AF52DD77C}">
      <dgm:prSet/>
      <dgm:spPr/>
      <dgm:t>
        <a:bodyPr/>
        <a:lstStyle/>
        <a:p>
          <a:pPr rtl="0"/>
          <a:r>
            <a:rPr lang="zh-CN" b="1" dirty="0"/>
            <a:t>第二阶段再由这些高频项目组中产生关联规则</a:t>
          </a:r>
          <a:r>
            <a:rPr lang="en-US" b="1" dirty="0"/>
            <a:t>(Association Rules)</a:t>
          </a:r>
          <a:r>
            <a:rPr lang="zh-CN" b="1" dirty="0"/>
            <a:t>。</a:t>
          </a:r>
          <a:r>
            <a:rPr lang="zh-CN" altLang="en-US" b="1" dirty="0">
              <a:solidFill>
                <a:srgbClr val="FF0000"/>
              </a:solidFill>
            </a:rPr>
            <a:t>也就是</a:t>
          </a:r>
          <a:r>
            <a:rPr lang="zh-CN" altLang="en-US" b="1" dirty="0"/>
            <a:t>，</a:t>
          </a:r>
          <a:r>
            <a:rPr lang="zh-CN" altLang="en-US" dirty="0"/>
            <a:t>根据定义</a:t>
          </a:r>
          <a:r>
            <a:rPr lang="en-US" altLang="zh-CN" dirty="0"/>
            <a:t>,</a:t>
          </a:r>
          <a:r>
            <a:rPr lang="zh-CN" altLang="en-US" dirty="0"/>
            <a:t>这些规则</a:t>
          </a:r>
          <a:r>
            <a:rPr lang="zh-CN" altLang="en-US" u="sng" dirty="0"/>
            <a:t>必须满足最小支持度和最小置信度</a:t>
          </a:r>
          <a:r>
            <a:rPr lang="en-US" altLang="zh-CN" dirty="0"/>
            <a:t>.</a:t>
          </a:r>
          <a:endParaRPr lang="zh-CN" dirty="0"/>
        </a:p>
      </dgm:t>
    </dgm:pt>
    <dgm:pt modelId="{2719FF60-FE10-4F37-BA6B-2BA3F061FEA0}" type="parTrans" cxnId="{005E4606-27F0-41BC-80CD-08C3DCDEFA11}">
      <dgm:prSet/>
      <dgm:spPr/>
      <dgm:t>
        <a:bodyPr/>
        <a:lstStyle/>
        <a:p>
          <a:endParaRPr lang="zh-CN" altLang="en-US"/>
        </a:p>
      </dgm:t>
    </dgm:pt>
    <dgm:pt modelId="{91940C53-FF3E-4606-9C82-0DE57E427A94}" type="sibTrans" cxnId="{005E4606-27F0-41BC-80CD-08C3DCDEFA11}">
      <dgm:prSet/>
      <dgm:spPr/>
      <dgm:t>
        <a:bodyPr/>
        <a:lstStyle/>
        <a:p>
          <a:endParaRPr lang="zh-CN" altLang="en-US"/>
        </a:p>
      </dgm:t>
    </dgm:pt>
    <dgm:pt modelId="{57A25B0F-41FB-4CA3-8429-D65C9149AC29}" type="pres">
      <dgm:prSet presAssocID="{C418DC27-416B-4730-B5E3-2089DD979C6A}" presName="linear" presStyleCnt="0">
        <dgm:presLayoutVars>
          <dgm:dir/>
          <dgm:animLvl val="lvl"/>
          <dgm:resizeHandles val="exact"/>
        </dgm:presLayoutVars>
      </dgm:prSet>
      <dgm:spPr/>
      <dgm:t>
        <a:bodyPr/>
        <a:lstStyle/>
        <a:p>
          <a:endParaRPr lang="zh-CN" altLang="en-US"/>
        </a:p>
      </dgm:t>
    </dgm:pt>
    <dgm:pt modelId="{2BD75382-EC2E-4609-857C-AE76D5D2B8D7}" type="pres">
      <dgm:prSet presAssocID="{7D635E01-462C-4B31-9267-9EA948FC5526}" presName="parentLin" presStyleCnt="0"/>
      <dgm:spPr/>
    </dgm:pt>
    <dgm:pt modelId="{0A1B9581-421C-4A31-AF70-B9BFF81A7505}" type="pres">
      <dgm:prSet presAssocID="{7D635E01-462C-4B31-9267-9EA948FC5526}" presName="parentLeftMargin" presStyleLbl="node1" presStyleIdx="0" presStyleCnt="1"/>
      <dgm:spPr/>
      <dgm:t>
        <a:bodyPr/>
        <a:lstStyle/>
        <a:p>
          <a:endParaRPr lang="zh-CN" altLang="en-US"/>
        </a:p>
      </dgm:t>
    </dgm:pt>
    <dgm:pt modelId="{BB943B4B-8E55-40DE-9CD5-71E84B5CFAA9}" type="pres">
      <dgm:prSet presAssocID="{7D635E01-462C-4B31-9267-9EA948FC5526}" presName="parentText" presStyleLbl="node1" presStyleIdx="0" presStyleCnt="1">
        <dgm:presLayoutVars>
          <dgm:chMax val="0"/>
          <dgm:bulletEnabled val="1"/>
        </dgm:presLayoutVars>
      </dgm:prSet>
      <dgm:spPr/>
      <dgm:t>
        <a:bodyPr/>
        <a:lstStyle/>
        <a:p>
          <a:endParaRPr lang="zh-CN" altLang="en-US"/>
        </a:p>
      </dgm:t>
    </dgm:pt>
    <dgm:pt modelId="{390811A5-4BBF-4069-96A2-563B22E8ED6F}" type="pres">
      <dgm:prSet presAssocID="{7D635E01-462C-4B31-9267-9EA948FC5526}" presName="negativeSpace" presStyleCnt="0"/>
      <dgm:spPr/>
    </dgm:pt>
    <dgm:pt modelId="{B692A92D-E36C-4528-9B79-068592DA1991}" type="pres">
      <dgm:prSet presAssocID="{7D635E01-462C-4B31-9267-9EA948FC5526}" presName="childText" presStyleLbl="conFgAcc1" presStyleIdx="0" presStyleCnt="1">
        <dgm:presLayoutVars>
          <dgm:bulletEnabled val="1"/>
        </dgm:presLayoutVars>
      </dgm:prSet>
      <dgm:spPr/>
      <dgm:t>
        <a:bodyPr/>
        <a:lstStyle/>
        <a:p>
          <a:endParaRPr lang="zh-CN" altLang="en-US"/>
        </a:p>
      </dgm:t>
    </dgm:pt>
  </dgm:ptLst>
  <dgm:cxnLst>
    <dgm:cxn modelId="{FF873369-4F08-4C31-9161-A79DDE6BFEFD}" srcId="{7D635E01-462C-4B31-9267-9EA948FC5526}" destId="{05CEF61C-ACED-41CC-BE98-E39C2A7CD36F}" srcOrd="0" destOrd="0" parTransId="{4EEDE269-8266-4E40-8620-86C5CA50DDB5}" sibTransId="{262C6C77-2D55-4F6E-A782-AC370C411030}"/>
    <dgm:cxn modelId="{005E4606-27F0-41BC-80CD-08C3DCDEFA11}" srcId="{05CEF61C-ACED-41CC-BE98-E39C2A7CD36F}" destId="{8E33EA7A-1CF5-46D9-9017-015AF52DD77C}" srcOrd="1" destOrd="0" parTransId="{2719FF60-FE10-4F37-BA6B-2BA3F061FEA0}" sibTransId="{91940C53-FF3E-4606-9C82-0DE57E427A94}"/>
    <dgm:cxn modelId="{814228D2-92C0-47C3-BE82-2A7A4F4150B9}" type="presOf" srcId="{2FE787DC-9D6F-4531-83A8-F275BD07824E}" destId="{B692A92D-E36C-4528-9B79-068592DA1991}" srcOrd="0" destOrd="1" presId="urn:microsoft.com/office/officeart/2005/8/layout/list1"/>
    <dgm:cxn modelId="{FAA7011E-8D32-424A-9FCC-2D7DB5B7E7B9}" type="presOf" srcId="{7D635E01-462C-4B31-9267-9EA948FC5526}" destId="{BB943B4B-8E55-40DE-9CD5-71E84B5CFAA9}" srcOrd="1" destOrd="0" presId="urn:microsoft.com/office/officeart/2005/8/layout/list1"/>
    <dgm:cxn modelId="{68E4D7CD-3DBE-447F-92FF-C1180B8A5A38}" type="presOf" srcId="{8E33EA7A-1CF5-46D9-9017-015AF52DD77C}" destId="{B692A92D-E36C-4528-9B79-068592DA1991}" srcOrd="0" destOrd="2" presId="urn:microsoft.com/office/officeart/2005/8/layout/list1"/>
    <dgm:cxn modelId="{6A41C2F9-28FC-4157-83EE-367331AF261A}" type="presOf" srcId="{7D635E01-462C-4B31-9267-9EA948FC5526}" destId="{0A1B9581-421C-4A31-AF70-B9BFF81A7505}" srcOrd="0" destOrd="0" presId="urn:microsoft.com/office/officeart/2005/8/layout/list1"/>
    <dgm:cxn modelId="{69AB2332-B913-467A-87A9-44329FCB0E48}" type="presOf" srcId="{C418DC27-416B-4730-B5E3-2089DD979C6A}" destId="{57A25B0F-41FB-4CA3-8429-D65C9149AC29}" srcOrd="0" destOrd="0" presId="urn:microsoft.com/office/officeart/2005/8/layout/list1"/>
    <dgm:cxn modelId="{884BFA5C-BCB8-423D-AF1D-AADD829D550D}" type="presOf" srcId="{05CEF61C-ACED-41CC-BE98-E39C2A7CD36F}" destId="{B692A92D-E36C-4528-9B79-068592DA1991}" srcOrd="0" destOrd="0" presId="urn:microsoft.com/office/officeart/2005/8/layout/list1"/>
    <dgm:cxn modelId="{5BEE6E1A-CF9A-4F47-88DE-2F5A80F30277}" srcId="{C418DC27-416B-4730-B5E3-2089DD979C6A}" destId="{7D635E01-462C-4B31-9267-9EA948FC5526}" srcOrd="0" destOrd="0" parTransId="{C79D8711-8300-4E69-90D0-29C81ECADC63}" sibTransId="{0C38F3C3-53F5-4C4B-96AC-1D523098DD47}"/>
    <dgm:cxn modelId="{7560F4D9-3804-4775-BBDE-3B54189803DA}" srcId="{05CEF61C-ACED-41CC-BE98-E39C2A7CD36F}" destId="{2FE787DC-9D6F-4531-83A8-F275BD07824E}" srcOrd="0" destOrd="0" parTransId="{E8B5ACB4-E773-4E5C-AA12-5B675CADC4C9}" sibTransId="{3125A35B-53E0-4464-A7C0-A6928396062B}"/>
    <dgm:cxn modelId="{36965AAF-E291-4697-96B8-F5BA190F61B1}" type="presParOf" srcId="{57A25B0F-41FB-4CA3-8429-D65C9149AC29}" destId="{2BD75382-EC2E-4609-857C-AE76D5D2B8D7}" srcOrd="0" destOrd="0" presId="urn:microsoft.com/office/officeart/2005/8/layout/list1"/>
    <dgm:cxn modelId="{7CB8F2C3-0205-4DD1-8126-49B0700152D3}" type="presParOf" srcId="{2BD75382-EC2E-4609-857C-AE76D5D2B8D7}" destId="{0A1B9581-421C-4A31-AF70-B9BFF81A7505}" srcOrd="0" destOrd="0" presId="urn:microsoft.com/office/officeart/2005/8/layout/list1"/>
    <dgm:cxn modelId="{8C1953E7-02F6-44C7-A7EC-7889013E4B5F}" type="presParOf" srcId="{2BD75382-EC2E-4609-857C-AE76D5D2B8D7}" destId="{BB943B4B-8E55-40DE-9CD5-71E84B5CFAA9}" srcOrd="1" destOrd="0" presId="urn:microsoft.com/office/officeart/2005/8/layout/list1"/>
    <dgm:cxn modelId="{A86D3CFC-0E47-4B87-9178-39711BBF29E0}" type="presParOf" srcId="{57A25B0F-41FB-4CA3-8429-D65C9149AC29}" destId="{390811A5-4BBF-4069-96A2-563B22E8ED6F}" srcOrd="1" destOrd="0" presId="urn:microsoft.com/office/officeart/2005/8/layout/list1"/>
    <dgm:cxn modelId="{DB6144FB-6B4A-419E-96DE-97EF33761799}" type="presParOf" srcId="{57A25B0F-41FB-4CA3-8429-D65C9149AC29}" destId="{B692A92D-E36C-4528-9B79-068592DA199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6EE1558-B3CF-4B43-BAE4-8D80CA536CCA}"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5BCBF6F3-AB7F-4BF1-A164-FF05E42659B4}">
      <dgm:prSet/>
      <dgm:spPr/>
      <dgm:t>
        <a:bodyPr/>
        <a:lstStyle/>
        <a:p>
          <a:pPr rtl="0"/>
          <a:r>
            <a:rPr lang="zh-CN" b="1"/>
            <a:t>关联规则分析的算法</a:t>
          </a:r>
          <a:endParaRPr lang="en-US" b="1" dirty="0"/>
        </a:p>
      </dgm:t>
    </dgm:pt>
    <dgm:pt modelId="{AD7DD6D5-D27B-48CB-879F-396FA1320ED7}" type="parTrans" cxnId="{7B05767A-849E-46C5-B9A7-F70DBF661124}">
      <dgm:prSet/>
      <dgm:spPr/>
      <dgm:t>
        <a:bodyPr/>
        <a:lstStyle/>
        <a:p>
          <a:endParaRPr lang="zh-CN" altLang="en-US"/>
        </a:p>
      </dgm:t>
    </dgm:pt>
    <dgm:pt modelId="{F85072DD-ADBB-4EF5-806B-822527BFFA37}" type="sibTrans" cxnId="{7B05767A-849E-46C5-B9A7-F70DBF661124}">
      <dgm:prSet/>
      <dgm:spPr/>
      <dgm:t>
        <a:bodyPr/>
        <a:lstStyle/>
        <a:p>
          <a:endParaRPr lang="zh-CN" altLang="en-US"/>
        </a:p>
      </dgm:t>
    </dgm:pt>
    <dgm:pt modelId="{10E53C9B-193C-44F6-9341-57371F77E306}">
      <dgm:prSet/>
      <dgm:spPr/>
      <dgm:t>
        <a:bodyPr/>
        <a:lstStyle/>
        <a:p>
          <a:pPr rtl="0"/>
          <a:r>
            <a:rPr lang="en-US" b="1" dirty="0" err="1"/>
            <a:t>Apriori</a:t>
          </a:r>
          <a:r>
            <a:rPr lang="zh-CN" b="1" dirty="0"/>
            <a:t>算法</a:t>
          </a:r>
          <a:endParaRPr lang="en-US" b="1" dirty="0"/>
        </a:p>
      </dgm:t>
    </dgm:pt>
    <dgm:pt modelId="{DE08C898-32C3-41F2-84F6-72F85A421441}" type="parTrans" cxnId="{A5608E0D-232C-49C2-AF6E-80961EB504B0}">
      <dgm:prSet/>
      <dgm:spPr/>
      <dgm:t>
        <a:bodyPr/>
        <a:lstStyle/>
        <a:p>
          <a:endParaRPr lang="zh-CN" altLang="en-US"/>
        </a:p>
      </dgm:t>
    </dgm:pt>
    <dgm:pt modelId="{0FDCFCE4-0C56-49B5-88A1-3428F740C63E}" type="sibTrans" cxnId="{A5608E0D-232C-49C2-AF6E-80961EB504B0}">
      <dgm:prSet/>
      <dgm:spPr/>
      <dgm:t>
        <a:bodyPr/>
        <a:lstStyle/>
        <a:p>
          <a:endParaRPr lang="zh-CN" altLang="en-US"/>
        </a:p>
      </dgm:t>
    </dgm:pt>
    <dgm:pt modelId="{C051D18C-C673-42BD-B86B-25CFD3C2D116}">
      <dgm:prSet/>
      <dgm:spPr/>
      <dgm:t>
        <a:bodyPr/>
        <a:lstStyle/>
        <a:p>
          <a:pPr rtl="0"/>
          <a:r>
            <a:rPr lang="en-US" b="1" dirty="0"/>
            <a:t>FP-growth (Frequent Pattern-growth)</a:t>
          </a:r>
          <a:r>
            <a:rPr lang="zh-CN" b="1" dirty="0"/>
            <a:t>算法</a:t>
          </a:r>
          <a:endParaRPr lang="zh-CN" dirty="0"/>
        </a:p>
      </dgm:t>
    </dgm:pt>
    <dgm:pt modelId="{DC221908-85DC-4740-9C9B-5366E4BFC6AA}" type="parTrans" cxnId="{A5610FEB-A121-4981-82F8-A1FA8C8C87D9}">
      <dgm:prSet/>
      <dgm:spPr/>
      <dgm:t>
        <a:bodyPr/>
        <a:lstStyle/>
        <a:p>
          <a:endParaRPr lang="zh-CN" altLang="en-US"/>
        </a:p>
      </dgm:t>
    </dgm:pt>
    <dgm:pt modelId="{086CD4AE-035F-4333-BCBC-B8C8F9E374B2}" type="sibTrans" cxnId="{A5610FEB-A121-4981-82F8-A1FA8C8C87D9}">
      <dgm:prSet/>
      <dgm:spPr/>
      <dgm:t>
        <a:bodyPr/>
        <a:lstStyle/>
        <a:p>
          <a:endParaRPr lang="zh-CN" altLang="en-US"/>
        </a:p>
      </dgm:t>
    </dgm:pt>
    <dgm:pt modelId="{ABF36F4A-BF11-4F2E-8E97-D2D0722D5D6E}" type="pres">
      <dgm:prSet presAssocID="{16EE1558-B3CF-4B43-BAE4-8D80CA536CCA}" presName="linear" presStyleCnt="0">
        <dgm:presLayoutVars>
          <dgm:dir/>
          <dgm:animLvl val="lvl"/>
          <dgm:resizeHandles val="exact"/>
        </dgm:presLayoutVars>
      </dgm:prSet>
      <dgm:spPr/>
      <dgm:t>
        <a:bodyPr/>
        <a:lstStyle/>
        <a:p>
          <a:endParaRPr lang="zh-CN" altLang="en-US"/>
        </a:p>
      </dgm:t>
    </dgm:pt>
    <dgm:pt modelId="{9636A691-FCD6-4BE4-836D-E595AA9039ED}" type="pres">
      <dgm:prSet presAssocID="{5BCBF6F3-AB7F-4BF1-A164-FF05E42659B4}" presName="parentLin" presStyleCnt="0"/>
      <dgm:spPr/>
    </dgm:pt>
    <dgm:pt modelId="{986D00D7-2921-4EF7-936A-C1E707C58878}" type="pres">
      <dgm:prSet presAssocID="{5BCBF6F3-AB7F-4BF1-A164-FF05E42659B4}" presName="parentLeftMargin" presStyleLbl="node1" presStyleIdx="0" presStyleCnt="1"/>
      <dgm:spPr/>
      <dgm:t>
        <a:bodyPr/>
        <a:lstStyle/>
        <a:p>
          <a:endParaRPr lang="zh-CN" altLang="en-US"/>
        </a:p>
      </dgm:t>
    </dgm:pt>
    <dgm:pt modelId="{311B3C22-6261-4204-9378-6214FDB99380}" type="pres">
      <dgm:prSet presAssocID="{5BCBF6F3-AB7F-4BF1-A164-FF05E42659B4}" presName="parentText" presStyleLbl="node1" presStyleIdx="0" presStyleCnt="1">
        <dgm:presLayoutVars>
          <dgm:chMax val="0"/>
          <dgm:bulletEnabled val="1"/>
        </dgm:presLayoutVars>
      </dgm:prSet>
      <dgm:spPr/>
      <dgm:t>
        <a:bodyPr/>
        <a:lstStyle/>
        <a:p>
          <a:endParaRPr lang="zh-CN" altLang="en-US"/>
        </a:p>
      </dgm:t>
    </dgm:pt>
    <dgm:pt modelId="{3A90F07F-71FE-45A1-9F3E-57C5AD29FB7A}" type="pres">
      <dgm:prSet presAssocID="{5BCBF6F3-AB7F-4BF1-A164-FF05E42659B4}" presName="negativeSpace" presStyleCnt="0"/>
      <dgm:spPr/>
    </dgm:pt>
    <dgm:pt modelId="{B44FCAB4-2BA2-4A58-BFA3-9A51422E204B}" type="pres">
      <dgm:prSet presAssocID="{5BCBF6F3-AB7F-4BF1-A164-FF05E42659B4}" presName="childText" presStyleLbl="conFgAcc1" presStyleIdx="0" presStyleCnt="1">
        <dgm:presLayoutVars>
          <dgm:bulletEnabled val="1"/>
        </dgm:presLayoutVars>
      </dgm:prSet>
      <dgm:spPr/>
      <dgm:t>
        <a:bodyPr/>
        <a:lstStyle/>
        <a:p>
          <a:endParaRPr lang="zh-CN" altLang="en-US"/>
        </a:p>
      </dgm:t>
    </dgm:pt>
  </dgm:ptLst>
  <dgm:cxnLst>
    <dgm:cxn modelId="{7B05767A-849E-46C5-B9A7-F70DBF661124}" srcId="{16EE1558-B3CF-4B43-BAE4-8D80CA536CCA}" destId="{5BCBF6F3-AB7F-4BF1-A164-FF05E42659B4}" srcOrd="0" destOrd="0" parTransId="{AD7DD6D5-D27B-48CB-879F-396FA1320ED7}" sibTransId="{F85072DD-ADBB-4EF5-806B-822527BFFA37}"/>
    <dgm:cxn modelId="{CFF4C6CD-B56D-4BDD-B110-8152D769B951}" type="presOf" srcId="{5BCBF6F3-AB7F-4BF1-A164-FF05E42659B4}" destId="{986D00D7-2921-4EF7-936A-C1E707C58878}" srcOrd="0" destOrd="0" presId="urn:microsoft.com/office/officeart/2005/8/layout/list1"/>
    <dgm:cxn modelId="{F9931C64-7E14-42C9-AE4C-9B5325879F23}" type="presOf" srcId="{5BCBF6F3-AB7F-4BF1-A164-FF05E42659B4}" destId="{311B3C22-6261-4204-9378-6214FDB99380}" srcOrd="1" destOrd="0" presId="urn:microsoft.com/office/officeart/2005/8/layout/list1"/>
    <dgm:cxn modelId="{AC241B3F-A8A1-40B5-9309-048858BA3B93}" type="presOf" srcId="{C051D18C-C673-42BD-B86B-25CFD3C2D116}" destId="{B44FCAB4-2BA2-4A58-BFA3-9A51422E204B}" srcOrd="0" destOrd="1" presId="urn:microsoft.com/office/officeart/2005/8/layout/list1"/>
    <dgm:cxn modelId="{297DDA8B-FB21-4727-ABCB-ABFF357BD210}" type="presOf" srcId="{16EE1558-B3CF-4B43-BAE4-8D80CA536CCA}" destId="{ABF36F4A-BF11-4F2E-8E97-D2D0722D5D6E}" srcOrd="0" destOrd="0" presId="urn:microsoft.com/office/officeart/2005/8/layout/list1"/>
    <dgm:cxn modelId="{DA50032D-1ADA-4A5A-B40C-CD2C29A3B9F7}" type="presOf" srcId="{10E53C9B-193C-44F6-9341-57371F77E306}" destId="{B44FCAB4-2BA2-4A58-BFA3-9A51422E204B}" srcOrd="0" destOrd="0" presId="urn:microsoft.com/office/officeart/2005/8/layout/list1"/>
    <dgm:cxn modelId="{A5608E0D-232C-49C2-AF6E-80961EB504B0}" srcId="{5BCBF6F3-AB7F-4BF1-A164-FF05E42659B4}" destId="{10E53C9B-193C-44F6-9341-57371F77E306}" srcOrd="0" destOrd="0" parTransId="{DE08C898-32C3-41F2-84F6-72F85A421441}" sibTransId="{0FDCFCE4-0C56-49B5-88A1-3428F740C63E}"/>
    <dgm:cxn modelId="{A5610FEB-A121-4981-82F8-A1FA8C8C87D9}" srcId="{5BCBF6F3-AB7F-4BF1-A164-FF05E42659B4}" destId="{C051D18C-C673-42BD-B86B-25CFD3C2D116}" srcOrd="1" destOrd="0" parTransId="{DC221908-85DC-4740-9C9B-5366E4BFC6AA}" sibTransId="{086CD4AE-035F-4333-BCBC-B8C8F9E374B2}"/>
    <dgm:cxn modelId="{6C83045A-1BFF-4F19-A6AF-3780AAC142D3}" type="presParOf" srcId="{ABF36F4A-BF11-4F2E-8E97-D2D0722D5D6E}" destId="{9636A691-FCD6-4BE4-836D-E595AA9039ED}" srcOrd="0" destOrd="0" presId="urn:microsoft.com/office/officeart/2005/8/layout/list1"/>
    <dgm:cxn modelId="{87B7A51C-A2A6-455E-967B-40A67F1FF445}" type="presParOf" srcId="{9636A691-FCD6-4BE4-836D-E595AA9039ED}" destId="{986D00D7-2921-4EF7-936A-C1E707C58878}" srcOrd="0" destOrd="0" presId="urn:microsoft.com/office/officeart/2005/8/layout/list1"/>
    <dgm:cxn modelId="{8756258B-4488-44A7-A91D-05F66F2854D7}" type="presParOf" srcId="{9636A691-FCD6-4BE4-836D-E595AA9039ED}" destId="{311B3C22-6261-4204-9378-6214FDB99380}" srcOrd="1" destOrd="0" presId="urn:microsoft.com/office/officeart/2005/8/layout/list1"/>
    <dgm:cxn modelId="{AC7C5F02-4B32-4BE0-BD82-5C5AC83C0FB7}" type="presParOf" srcId="{ABF36F4A-BF11-4F2E-8E97-D2D0722D5D6E}" destId="{3A90F07F-71FE-45A1-9F3E-57C5AD29FB7A}" srcOrd="1" destOrd="0" presId="urn:microsoft.com/office/officeart/2005/8/layout/list1"/>
    <dgm:cxn modelId="{F0982443-44F5-47D3-9391-A19B727BD6A0}" type="presParOf" srcId="{ABF36F4A-BF11-4F2E-8E97-D2D0722D5D6E}" destId="{B44FCAB4-2BA2-4A58-BFA3-9A51422E204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C2A582B-47EF-4C44-9ADD-82B886AE2602}"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2C17A8D1-BD10-47DD-8105-ADC680184791}">
      <dgm:prSet/>
      <dgm:spPr/>
      <dgm:t>
        <a:bodyPr/>
        <a:lstStyle/>
        <a:p>
          <a:pPr rtl="0"/>
          <a:r>
            <a:rPr lang="en-US" b="1" dirty="0" err="1"/>
            <a:t>Apriori</a:t>
          </a:r>
          <a:r>
            <a:rPr lang="zh-CN" b="1" dirty="0"/>
            <a:t>算法</a:t>
          </a:r>
          <a:endParaRPr lang="en-US" b="1" dirty="0"/>
        </a:p>
      </dgm:t>
    </dgm:pt>
    <dgm:pt modelId="{6CBA21DE-EA2A-4EDA-8697-29AF4F40B022}" type="parTrans" cxnId="{4C72C84D-F505-4AFA-8A75-8EA1F6802437}">
      <dgm:prSet/>
      <dgm:spPr/>
      <dgm:t>
        <a:bodyPr/>
        <a:lstStyle/>
        <a:p>
          <a:endParaRPr lang="zh-CN" altLang="en-US"/>
        </a:p>
      </dgm:t>
    </dgm:pt>
    <dgm:pt modelId="{0FE65648-1994-4580-9510-4682E8DEB161}" type="sibTrans" cxnId="{4C72C84D-F505-4AFA-8A75-8EA1F6802437}">
      <dgm:prSet/>
      <dgm:spPr/>
      <dgm:t>
        <a:bodyPr/>
        <a:lstStyle/>
        <a:p>
          <a:endParaRPr lang="zh-CN" altLang="en-US"/>
        </a:p>
      </dgm:t>
    </dgm:pt>
    <dgm:pt modelId="{F1247F5E-D446-4139-A00C-9A00C1D485AF}">
      <dgm:prSet/>
      <dgm:spPr/>
      <dgm:t>
        <a:bodyPr/>
        <a:lstStyle/>
        <a:p>
          <a:pPr rtl="0"/>
          <a:r>
            <a:rPr lang="zh-CN" altLang="en-US" dirty="0"/>
            <a:t>使用一种称作</a:t>
          </a:r>
          <a:r>
            <a:rPr lang="zh-CN" altLang="en-US" b="1" u="sng" dirty="0"/>
            <a:t>逐层搜索的迭代方法</a:t>
          </a:r>
          <a:r>
            <a:rPr lang="zh-CN" altLang="en-US" dirty="0"/>
            <a:t>，“</a:t>
          </a:r>
          <a:r>
            <a:rPr lang="en-US" altLang="zh-CN" dirty="0"/>
            <a:t>K-1</a:t>
          </a:r>
          <a:r>
            <a:rPr lang="zh-CN" altLang="en-US" dirty="0"/>
            <a:t>项集”用于搜索“</a:t>
          </a:r>
          <a:r>
            <a:rPr lang="en-US" altLang="zh-CN" dirty="0"/>
            <a:t>K</a:t>
          </a:r>
          <a:r>
            <a:rPr lang="zh-CN" altLang="en-US" dirty="0"/>
            <a:t>项集”。</a:t>
          </a:r>
          <a:endParaRPr lang="zh-CN" b="1" dirty="0"/>
        </a:p>
      </dgm:t>
    </dgm:pt>
    <dgm:pt modelId="{182A067A-A2D9-4DD0-B7C0-5D4DA8F39E95}" type="parTrans" cxnId="{59A6E499-F867-482E-88FC-76A9EBBB0080}">
      <dgm:prSet/>
      <dgm:spPr/>
      <dgm:t>
        <a:bodyPr/>
        <a:lstStyle/>
        <a:p>
          <a:endParaRPr lang="en-US"/>
        </a:p>
      </dgm:t>
    </dgm:pt>
    <dgm:pt modelId="{443ACAC8-D539-47ED-ADC9-EE0CA30A0017}" type="sibTrans" cxnId="{59A6E499-F867-482E-88FC-76A9EBBB0080}">
      <dgm:prSet/>
      <dgm:spPr/>
      <dgm:t>
        <a:bodyPr/>
        <a:lstStyle/>
        <a:p>
          <a:endParaRPr lang="en-US"/>
        </a:p>
      </dgm:t>
    </dgm:pt>
    <dgm:pt modelId="{BAB8523C-9FD2-4F49-A8C8-E369B76E2621}">
      <dgm:prSet/>
      <dgm:spPr/>
      <dgm:t>
        <a:bodyPr/>
        <a:lstStyle/>
        <a:p>
          <a:pPr rtl="0"/>
          <a:r>
            <a:rPr lang="zh-CN" altLang="en-US" b="1" dirty="0"/>
            <a:t>首先</a:t>
          </a:r>
          <a:r>
            <a:rPr lang="zh-CN" altLang="en-US" dirty="0"/>
            <a:t>，找出频繁“</a:t>
          </a:r>
          <a:r>
            <a:rPr lang="en-US" altLang="en-US" dirty="0"/>
            <a:t>1</a:t>
          </a:r>
          <a:r>
            <a:rPr lang="zh-CN" altLang="en-US" dirty="0"/>
            <a:t>项集”的集合，该集合记作</a:t>
          </a:r>
          <a:r>
            <a:rPr lang="en-US" altLang="en-US" dirty="0"/>
            <a:t>L</a:t>
          </a:r>
          <a:r>
            <a:rPr lang="en-US" altLang="en-US" baseline="-25000" dirty="0"/>
            <a:t>1</a:t>
          </a:r>
          <a:r>
            <a:rPr lang="zh-CN" altLang="en-US" u="sng" dirty="0"/>
            <a:t>。</a:t>
          </a:r>
          <a:r>
            <a:rPr lang="en-US" altLang="en-US" u="sng" dirty="0"/>
            <a:t>L</a:t>
          </a:r>
          <a:r>
            <a:rPr lang="en-US" altLang="en-US" u="sng" baseline="-25000" dirty="0"/>
            <a:t>1</a:t>
          </a:r>
          <a:r>
            <a:rPr lang="zh-CN" altLang="en-US" u="sng" dirty="0"/>
            <a:t>用于找频繁“</a:t>
          </a:r>
          <a:r>
            <a:rPr lang="en-US" altLang="en-US" u="sng" dirty="0"/>
            <a:t>2</a:t>
          </a:r>
          <a:r>
            <a:rPr lang="zh-CN" altLang="en-US" u="sng" dirty="0"/>
            <a:t>项集”的集合</a:t>
          </a:r>
          <a:r>
            <a:rPr lang="en-US" altLang="en-US" u="sng" dirty="0"/>
            <a:t>L</a:t>
          </a:r>
          <a:r>
            <a:rPr lang="en-US" altLang="en-US" u="sng" baseline="-25000" dirty="0"/>
            <a:t>2</a:t>
          </a:r>
          <a:r>
            <a:rPr lang="zh-CN" altLang="en-US" u="sng" dirty="0"/>
            <a:t>，而</a:t>
          </a:r>
          <a:r>
            <a:rPr lang="en-US" altLang="en-US" u="sng" dirty="0"/>
            <a:t>L</a:t>
          </a:r>
          <a:r>
            <a:rPr lang="en-US" altLang="en-US" u="sng" baseline="-25000" dirty="0"/>
            <a:t>2</a:t>
          </a:r>
          <a:r>
            <a:rPr lang="zh-CN" altLang="en-US" u="sng" dirty="0"/>
            <a:t>用于找</a:t>
          </a:r>
          <a:r>
            <a:rPr lang="en-US" altLang="en-US" u="sng" dirty="0"/>
            <a:t>L</a:t>
          </a:r>
          <a:r>
            <a:rPr lang="en-US" altLang="en-US" u="sng" baseline="-25000" dirty="0"/>
            <a:t>3</a:t>
          </a:r>
          <a:r>
            <a:rPr lang="zh-CN" altLang="en-US" dirty="0"/>
            <a:t>。如此下去，直到不能找到“</a:t>
          </a:r>
          <a:r>
            <a:rPr lang="en-US" altLang="en-US" dirty="0"/>
            <a:t>K</a:t>
          </a:r>
          <a:r>
            <a:rPr lang="zh-CN" altLang="en-US" dirty="0"/>
            <a:t>项集”。找每个</a:t>
          </a:r>
          <a:r>
            <a:rPr lang="en-US" altLang="en-US" dirty="0" err="1"/>
            <a:t>L</a:t>
          </a:r>
          <a:r>
            <a:rPr lang="en-US" altLang="en-US" baseline="-25000" dirty="0" err="1"/>
            <a:t>k</a:t>
          </a:r>
          <a:r>
            <a:rPr lang="zh-CN" altLang="en-US" dirty="0"/>
            <a:t>都需要一次数据库扫描。</a:t>
          </a:r>
          <a:endParaRPr lang="zh-CN" b="1" dirty="0"/>
        </a:p>
      </dgm:t>
    </dgm:pt>
    <dgm:pt modelId="{DE9AE5AC-9EE8-4D21-B31D-A0A68B26B9BB}" type="parTrans" cxnId="{BA175517-DA30-41D4-9B96-880A6E17B1BD}">
      <dgm:prSet/>
      <dgm:spPr/>
      <dgm:t>
        <a:bodyPr/>
        <a:lstStyle/>
        <a:p>
          <a:endParaRPr lang="en-US"/>
        </a:p>
      </dgm:t>
    </dgm:pt>
    <dgm:pt modelId="{7564703B-AE05-4E34-826D-101174B7DF3F}" type="sibTrans" cxnId="{BA175517-DA30-41D4-9B96-880A6E17B1BD}">
      <dgm:prSet/>
      <dgm:spPr/>
      <dgm:t>
        <a:bodyPr/>
        <a:lstStyle/>
        <a:p>
          <a:endParaRPr lang="en-US"/>
        </a:p>
      </dgm:t>
    </dgm:pt>
    <dgm:pt modelId="{7379C26A-C567-4613-B0A7-04E303E49B87}">
      <dgm:prSet/>
      <dgm:spPr/>
      <dgm:t>
        <a:bodyPr/>
        <a:lstStyle/>
        <a:p>
          <a:pPr rtl="0"/>
          <a:r>
            <a:rPr lang="zh-CN" altLang="en-US" b="1" dirty="0"/>
            <a:t>简单的讲</a:t>
          </a:r>
          <a:r>
            <a:rPr lang="zh-CN" altLang="en-US" dirty="0"/>
            <a:t>：</a:t>
          </a:r>
          <a:r>
            <a:rPr lang="en-US" altLang="zh-CN" dirty="0"/>
            <a:t>1</a:t>
          </a:r>
          <a:r>
            <a:rPr lang="zh-CN" altLang="en-US" dirty="0"/>
            <a:t>、发现频繁项集，过程为</a:t>
          </a:r>
          <a:r>
            <a:rPr lang="en-US" altLang="zh-CN" dirty="0"/>
            <a:t>1</a:t>
          </a:r>
          <a:r>
            <a:rPr lang="zh-CN" altLang="en-US" dirty="0"/>
            <a:t>）扫描（</a:t>
          </a:r>
          <a:r>
            <a:rPr lang="en-US" altLang="zh-CN" dirty="0"/>
            <a:t>2</a:t>
          </a:r>
          <a:r>
            <a:rPr lang="zh-CN" altLang="en-US" dirty="0"/>
            <a:t>）计数（</a:t>
          </a:r>
          <a:r>
            <a:rPr lang="en-US" altLang="zh-CN" dirty="0"/>
            <a:t>3</a:t>
          </a:r>
          <a:r>
            <a:rPr lang="zh-CN" altLang="en-US" dirty="0"/>
            <a:t>）比较（</a:t>
          </a:r>
          <a:r>
            <a:rPr lang="en-US" altLang="zh-CN" dirty="0"/>
            <a:t>4</a:t>
          </a:r>
          <a:r>
            <a:rPr lang="zh-CN" altLang="en-US" dirty="0"/>
            <a:t>）产生频繁项集（</a:t>
          </a:r>
          <a:r>
            <a:rPr lang="en-US" altLang="zh-CN" dirty="0"/>
            <a:t>5</a:t>
          </a:r>
          <a:r>
            <a:rPr lang="zh-CN" altLang="en-US" dirty="0"/>
            <a:t>）连接、剪枝，产生候选项集</a:t>
          </a:r>
          <a:r>
            <a:rPr lang="en-US" altLang="zh-CN" dirty="0"/>
            <a:t>1</a:t>
          </a:r>
          <a:r>
            <a:rPr lang="zh-CN" altLang="en-US" dirty="0"/>
            <a:t>）</a:t>
          </a:r>
          <a:r>
            <a:rPr lang="en-US" altLang="zh-CN" dirty="0"/>
            <a:t>~</a:t>
          </a:r>
          <a:r>
            <a:rPr lang="zh-CN" altLang="en-US" dirty="0"/>
            <a:t>（</a:t>
          </a:r>
          <a:r>
            <a:rPr lang="en-US" altLang="zh-CN" dirty="0"/>
            <a:t>5</a:t>
          </a:r>
          <a:r>
            <a:rPr lang="zh-CN" altLang="en-US" dirty="0"/>
            <a:t>）</a:t>
          </a:r>
          <a:r>
            <a:rPr lang="zh-CN" altLang="en-US" b="1" dirty="0"/>
            <a:t>直到不能发现更大的频集</a:t>
          </a:r>
          <a:endParaRPr lang="zh-CN" b="1" dirty="0"/>
        </a:p>
      </dgm:t>
    </dgm:pt>
    <dgm:pt modelId="{4C329D04-81A8-4A97-B6D9-4399DA7B5DDB}" type="parTrans" cxnId="{43B9BFAF-B4D9-4148-8EB9-B4FCDDF26D8A}">
      <dgm:prSet/>
      <dgm:spPr/>
      <dgm:t>
        <a:bodyPr/>
        <a:lstStyle/>
        <a:p>
          <a:endParaRPr lang="en-US"/>
        </a:p>
      </dgm:t>
    </dgm:pt>
    <dgm:pt modelId="{A483D1CF-AF3E-4BEA-B352-5CBA4C8F145E}" type="sibTrans" cxnId="{43B9BFAF-B4D9-4148-8EB9-B4FCDDF26D8A}">
      <dgm:prSet/>
      <dgm:spPr/>
      <dgm:t>
        <a:bodyPr/>
        <a:lstStyle/>
        <a:p>
          <a:endParaRPr lang="en-US"/>
        </a:p>
      </dgm:t>
    </dgm:pt>
    <dgm:pt modelId="{D8A20E04-B33E-4D8F-B057-B0E7BECE25D3}">
      <dgm:prSet/>
      <dgm:spPr/>
      <dgm:t>
        <a:bodyPr/>
        <a:lstStyle/>
        <a:p>
          <a:pPr rtl="0"/>
          <a:r>
            <a:rPr lang="en-US" altLang="zh-CN" b="1" dirty="0">
              <a:solidFill>
                <a:srgbClr val="FF0000"/>
              </a:solidFill>
            </a:rPr>
            <a:t>1994</a:t>
          </a:r>
          <a:r>
            <a:rPr lang="zh-CN" altLang="en-US" b="1" dirty="0">
              <a:solidFill>
                <a:srgbClr val="FF0000"/>
              </a:solidFill>
            </a:rPr>
            <a:t>年</a:t>
          </a:r>
          <a:r>
            <a:rPr lang="zh-CN" altLang="en-US" dirty="0"/>
            <a:t>提出，一种最有影响的</a:t>
          </a:r>
          <a:r>
            <a:rPr lang="zh-CN" altLang="en-US" b="1" u="sng" dirty="0"/>
            <a:t>挖掘关联规则频繁项集的算法</a:t>
          </a:r>
          <a:r>
            <a:rPr lang="zh-CN" altLang="en-US" dirty="0"/>
            <a:t>。</a:t>
          </a:r>
          <a:r>
            <a:rPr lang="zh-CN" b="1" dirty="0"/>
            <a:t>是一种使用候选项集找</a:t>
          </a:r>
          <a:r>
            <a:rPr lang="zh-CN" b="1" i="1" u="sng" dirty="0">
              <a:solidFill>
                <a:srgbClr val="FF0000"/>
              </a:solidFill>
            </a:rPr>
            <a:t>频繁项集</a:t>
          </a:r>
          <a:r>
            <a:rPr lang="zh-CN" altLang="en-US" b="1" u="sng" dirty="0">
              <a:solidFill>
                <a:srgbClr val="FF0000"/>
              </a:solidFill>
            </a:rPr>
            <a:t>（</a:t>
          </a:r>
          <a:r>
            <a:rPr lang="zh-CN" b="1" u="sng" dirty="0">
              <a:solidFill>
                <a:srgbClr val="FF0000"/>
              </a:solidFill>
            </a:rPr>
            <a:t>频集</a:t>
          </a:r>
          <a:r>
            <a:rPr lang="zh-CN" altLang="en-US" b="1" u="sng" dirty="0">
              <a:solidFill>
                <a:srgbClr val="FF0000"/>
              </a:solidFill>
            </a:rPr>
            <a:t>）</a:t>
          </a:r>
          <a:r>
            <a:rPr lang="zh-CN" b="1" dirty="0"/>
            <a:t>。</a:t>
          </a:r>
        </a:p>
      </dgm:t>
    </dgm:pt>
    <dgm:pt modelId="{3E14AE5A-A042-44AB-85B7-2CB9C6EB32D3}" type="parTrans" cxnId="{903A6808-355B-4D9F-978A-E085648E8BA5}">
      <dgm:prSet/>
      <dgm:spPr/>
      <dgm:t>
        <a:bodyPr/>
        <a:lstStyle/>
        <a:p>
          <a:endParaRPr lang="en-US"/>
        </a:p>
      </dgm:t>
    </dgm:pt>
    <dgm:pt modelId="{89E37F0C-1AE9-4B4B-9210-6C9F534F1FE6}" type="sibTrans" cxnId="{903A6808-355B-4D9F-978A-E085648E8BA5}">
      <dgm:prSet/>
      <dgm:spPr/>
      <dgm:t>
        <a:bodyPr/>
        <a:lstStyle/>
        <a:p>
          <a:endParaRPr lang="en-US"/>
        </a:p>
      </dgm:t>
    </dgm:pt>
    <dgm:pt modelId="{3683B691-F46D-4706-A4A7-9055DC793DEC}" type="pres">
      <dgm:prSet presAssocID="{AC2A582B-47EF-4C44-9ADD-82B886AE2602}" presName="linear" presStyleCnt="0">
        <dgm:presLayoutVars>
          <dgm:dir/>
          <dgm:animLvl val="lvl"/>
          <dgm:resizeHandles val="exact"/>
        </dgm:presLayoutVars>
      </dgm:prSet>
      <dgm:spPr/>
      <dgm:t>
        <a:bodyPr/>
        <a:lstStyle/>
        <a:p>
          <a:endParaRPr lang="zh-CN" altLang="en-US"/>
        </a:p>
      </dgm:t>
    </dgm:pt>
    <dgm:pt modelId="{5B73B452-20B4-40DF-BA33-D9649C32BFBD}" type="pres">
      <dgm:prSet presAssocID="{2C17A8D1-BD10-47DD-8105-ADC680184791}" presName="parentLin" presStyleCnt="0"/>
      <dgm:spPr/>
    </dgm:pt>
    <dgm:pt modelId="{A049C1F8-AEE4-4913-8F2C-04A0E5BD387E}" type="pres">
      <dgm:prSet presAssocID="{2C17A8D1-BD10-47DD-8105-ADC680184791}" presName="parentLeftMargin" presStyleLbl="node1" presStyleIdx="0" presStyleCnt="1"/>
      <dgm:spPr/>
      <dgm:t>
        <a:bodyPr/>
        <a:lstStyle/>
        <a:p>
          <a:endParaRPr lang="zh-CN" altLang="en-US"/>
        </a:p>
      </dgm:t>
    </dgm:pt>
    <dgm:pt modelId="{9405D1B9-C425-4E76-920F-0207F4FB1DAC}" type="pres">
      <dgm:prSet presAssocID="{2C17A8D1-BD10-47DD-8105-ADC680184791}" presName="parentText" presStyleLbl="node1" presStyleIdx="0" presStyleCnt="1">
        <dgm:presLayoutVars>
          <dgm:chMax val="0"/>
          <dgm:bulletEnabled val="1"/>
        </dgm:presLayoutVars>
      </dgm:prSet>
      <dgm:spPr/>
      <dgm:t>
        <a:bodyPr/>
        <a:lstStyle/>
        <a:p>
          <a:endParaRPr lang="zh-CN" altLang="en-US"/>
        </a:p>
      </dgm:t>
    </dgm:pt>
    <dgm:pt modelId="{78BD6B15-EF83-4AD2-8514-2B09C19C32CB}" type="pres">
      <dgm:prSet presAssocID="{2C17A8D1-BD10-47DD-8105-ADC680184791}" presName="negativeSpace" presStyleCnt="0"/>
      <dgm:spPr/>
    </dgm:pt>
    <dgm:pt modelId="{27F750B5-64F9-404F-8982-AD432D3CB66C}" type="pres">
      <dgm:prSet presAssocID="{2C17A8D1-BD10-47DD-8105-ADC680184791}" presName="childText" presStyleLbl="conFgAcc1" presStyleIdx="0" presStyleCnt="1">
        <dgm:presLayoutVars>
          <dgm:bulletEnabled val="1"/>
        </dgm:presLayoutVars>
      </dgm:prSet>
      <dgm:spPr/>
      <dgm:t>
        <a:bodyPr/>
        <a:lstStyle/>
        <a:p>
          <a:endParaRPr lang="zh-CN" altLang="en-US"/>
        </a:p>
      </dgm:t>
    </dgm:pt>
  </dgm:ptLst>
  <dgm:cxnLst>
    <dgm:cxn modelId="{A1D3CD67-9F01-442E-A367-DF90110314BB}" type="presOf" srcId="{AC2A582B-47EF-4C44-9ADD-82B886AE2602}" destId="{3683B691-F46D-4706-A4A7-9055DC793DEC}" srcOrd="0" destOrd="0" presId="urn:microsoft.com/office/officeart/2005/8/layout/list1"/>
    <dgm:cxn modelId="{86D7766E-9018-4040-84C8-89DE32569B39}" type="presOf" srcId="{2C17A8D1-BD10-47DD-8105-ADC680184791}" destId="{9405D1B9-C425-4E76-920F-0207F4FB1DAC}" srcOrd="1" destOrd="0" presId="urn:microsoft.com/office/officeart/2005/8/layout/list1"/>
    <dgm:cxn modelId="{BA175517-DA30-41D4-9B96-880A6E17B1BD}" srcId="{2C17A8D1-BD10-47DD-8105-ADC680184791}" destId="{BAB8523C-9FD2-4F49-A8C8-E369B76E2621}" srcOrd="2" destOrd="0" parTransId="{DE9AE5AC-9EE8-4D21-B31D-A0A68B26B9BB}" sibTransId="{7564703B-AE05-4E34-826D-101174B7DF3F}"/>
    <dgm:cxn modelId="{51889CEC-462F-4D55-93DD-DB72DB269BCB}" type="presOf" srcId="{F1247F5E-D446-4139-A00C-9A00C1D485AF}" destId="{27F750B5-64F9-404F-8982-AD432D3CB66C}" srcOrd="0" destOrd="1" presId="urn:microsoft.com/office/officeart/2005/8/layout/list1"/>
    <dgm:cxn modelId="{7376C647-D79D-4EA2-B81A-4C9AF1742AA7}" type="presOf" srcId="{BAB8523C-9FD2-4F49-A8C8-E369B76E2621}" destId="{27F750B5-64F9-404F-8982-AD432D3CB66C}" srcOrd="0" destOrd="2" presId="urn:microsoft.com/office/officeart/2005/8/layout/list1"/>
    <dgm:cxn modelId="{59A6E499-F867-482E-88FC-76A9EBBB0080}" srcId="{2C17A8D1-BD10-47DD-8105-ADC680184791}" destId="{F1247F5E-D446-4139-A00C-9A00C1D485AF}" srcOrd="1" destOrd="0" parTransId="{182A067A-A2D9-4DD0-B7C0-5D4DA8F39E95}" sibTransId="{443ACAC8-D539-47ED-ADC9-EE0CA30A0017}"/>
    <dgm:cxn modelId="{F91265A9-72F6-4B11-872B-D2C9CF0CA476}" type="presOf" srcId="{7379C26A-C567-4613-B0A7-04E303E49B87}" destId="{27F750B5-64F9-404F-8982-AD432D3CB66C}" srcOrd="0" destOrd="3" presId="urn:microsoft.com/office/officeart/2005/8/layout/list1"/>
    <dgm:cxn modelId="{903A6808-355B-4D9F-978A-E085648E8BA5}" srcId="{2C17A8D1-BD10-47DD-8105-ADC680184791}" destId="{D8A20E04-B33E-4D8F-B057-B0E7BECE25D3}" srcOrd="0" destOrd="0" parTransId="{3E14AE5A-A042-44AB-85B7-2CB9C6EB32D3}" sibTransId="{89E37F0C-1AE9-4B4B-9210-6C9F534F1FE6}"/>
    <dgm:cxn modelId="{7D533491-B2C2-49AE-8645-197CDA6F529C}" type="presOf" srcId="{D8A20E04-B33E-4D8F-B057-B0E7BECE25D3}" destId="{27F750B5-64F9-404F-8982-AD432D3CB66C}" srcOrd="0" destOrd="0" presId="urn:microsoft.com/office/officeart/2005/8/layout/list1"/>
    <dgm:cxn modelId="{43B9BFAF-B4D9-4148-8EB9-B4FCDDF26D8A}" srcId="{2C17A8D1-BD10-47DD-8105-ADC680184791}" destId="{7379C26A-C567-4613-B0A7-04E303E49B87}" srcOrd="3" destOrd="0" parTransId="{4C329D04-81A8-4A97-B6D9-4399DA7B5DDB}" sibTransId="{A483D1CF-AF3E-4BEA-B352-5CBA4C8F145E}"/>
    <dgm:cxn modelId="{4C72C84D-F505-4AFA-8A75-8EA1F6802437}" srcId="{AC2A582B-47EF-4C44-9ADD-82B886AE2602}" destId="{2C17A8D1-BD10-47DD-8105-ADC680184791}" srcOrd="0" destOrd="0" parTransId="{6CBA21DE-EA2A-4EDA-8697-29AF4F40B022}" sibTransId="{0FE65648-1994-4580-9510-4682E8DEB161}"/>
    <dgm:cxn modelId="{F8549D67-5AD2-4A3B-B4AE-65502C3CF442}" type="presOf" srcId="{2C17A8D1-BD10-47DD-8105-ADC680184791}" destId="{A049C1F8-AEE4-4913-8F2C-04A0E5BD387E}" srcOrd="0" destOrd="0" presId="urn:microsoft.com/office/officeart/2005/8/layout/list1"/>
    <dgm:cxn modelId="{09135AE9-287D-4182-9F1E-D048A84DCD7A}" type="presParOf" srcId="{3683B691-F46D-4706-A4A7-9055DC793DEC}" destId="{5B73B452-20B4-40DF-BA33-D9649C32BFBD}" srcOrd="0" destOrd="0" presId="urn:microsoft.com/office/officeart/2005/8/layout/list1"/>
    <dgm:cxn modelId="{44AB5EF5-DB4B-4C1A-A037-A92E7B4D15D3}" type="presParOf" srcId="{5B73B452-20B4-40DF-BA33-D9649C32BFBD}" destId="{A049C1F8-AEE4-4913-8F2C-04A0E5BD387E}" srcOrd="0" destOrd="0" presId="urn:microsoft.com/office/officeart/2005/8/layout/list1"/>
    <dgm:cxn modelId="{E643CC5A-B628-4221-89AD-E71F3644E0E7}" type="presParOf" srcId="{5B73B452-20B4-40DF-BA33-D9649C32BFBD}" destId="{9405D1B9-C425-4E76-920F-0207F4FB1DAC}" srcOrd="1" destOrd="0" presId="urn:microsoft.com/office/officeart/2005/8/layout/list1"/>
    <dgm:cxn modelId="{C4A9B4F8-8F25-4CB1-A1C3-507C757FE0EE}" type="presParOf" srcId="{3683B691-F46D-4706-A4A7-9055DC793DEC}" destId="{78BD6B15-EF83-4AD2-8514-2B09C19C32CB}" srcOrd="1" destOrd="0" presId="urn:microsoft.com/office/officeart/2005/8/layout/list1"/>
    <dgm:cxn modelId="{2FA65527-4A62-4078-B672-E12BDE76EED6}" type="presParOf" srcId="{3683B691-F46D-4706-A4A7-9055DC793DEC}" destId="{27F750B5-64F9-404F-8982-AD432D3CB66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263EDC5-A3A8-480E-BE46-9FB4814D447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039647D7-179B-440D-96BF-E40E896728F0}">
      <dgm:prSet/>
      <dgm:spPr/>
      <dgm:t>
        <a:bodyPr/>
        <a:lstStyle/>
        <a:p>
          <a:pPr rtl="0"/>
          <a:r>
            <a:rPr lang="en-US" b="1" dirty="0" err="1"/>
            <a:t>Apriori</a:t>
          </a:r>
          <a:r>
            <a:rPr lang="zh-CN" b="1" dirty="0"/>
            <a:t>算法</a:t>
          </a:r>
          <a:endParaRPr lang="en-US" b="1" dirty="0"/>
        </a:p>
      </dgm:t>
    </dgm:pt>
    <dgm:pt modelId="{7AB44D69-DD1B-4ECC-92D6-8D0719625600}" type="parTrans" cxnId="{080A46F1-4737-45F5-AC93-F184E50F9178}">
      <dgm:prSet/>
      <dgm:spPr/>
      <dgm:t>
        <a:bodyPr/>
        <a:lstStyle/>
        <a:p>
          <a:endParaRPr lang="zh-CN" altLang="en-US"/>
        </a:p>
      </dgm:t>
    </dgm:pt>
    <dgm:pt modelId="{7981BCAD-0EB0-4A87-ABCD-4CA0B3514276}" type="sibTrans" cxnId="{080A46F1-4737-45F5-AC93-F184E50F9178}">
      <dgm:prSet/>
      <dgm:spPr/>
      <dgm:t>
        <a:bodyPr/>
        <a:lstStyle/>
        <a:p>
          <a:endParaRPr lang="zh-CN" altLang="en-US"/>
        </a:p>
      </dgm:t>
    </dgm:pt>
    <dgm:pt modelId="{D4ACE002-A10F-4486-A548-67A07A23E59E}">
      <dgm:prSet/>
      <dgm:spPr/>
      <dgm:t>
        <a:bodyPr/>
        <a:lstStyle/>
        <a:p>
          <a:pPr rtl="0"/>
          <a:r>
            <a:rPr lang="en-US" b="1" dirty="0" err="1"/>
            <a:t>Apriori</a:t>
          </a:r>
          <a:r>
            <a:rPr lang="zh-CN" b="1" dirty="0"/>
            <a:t>算法采用了</a:t>
          </a:r>
          <a:r>
            <a:rPr lang="zh-CN" b="1" u="sng" dirty="0">
              <a:solidFill>
                <a:srgbClr val="FF0000"/>
              </a:solidFill>
            </a:rPr>
            <a:t>逐层搜索的迭代</a:t>
          </a:r>
          <a:r>
            <a:rPr lang="zh-CN" b="1" dirty="0"/>
            <a:t>的方法，</a:t>
          </a:r>
          <a:r>
            <a:rPr lang="zh-CN" b="1" u="sng" dirty="0">
              <a:solidFill>
                <a:srgbClr val="FF0000"/>
              </a:solidFill>
            </a:rPr>
            <a:t>算法简单明了</a:t>
          </a:r>
          <a:r>
            <a:rPr lang="zh-CN" b="1" dirty="0"/>
            <a:t>，没有复杂的理论推导，</a:t>
          </a:r>
          <a:r>
            <a:rPr lang="zh-CN" b="1" dirty="0">
              <a:solidFill>
                <a:srgbClr val="FF0000"/>
              </a:solidFill>
            </a:rPr>
            <a:t>也易于实现</a:t>
          </a:r>
          <a:r>
            <a:rPr lang="zh-CN" b="1" dirty="0"/>
            <a:t>。</a:t>
          </a:r>
          <a:endParaRPr lang="en-US" b="1" dirty="0"/>
        </a:p>
      </dgm:t>
    </dgm:pt>
    <dgm:pt modelId="{CD79D903-8E49-4662-8367-A959C22AF690}" type="parTrans" cxnId="{254D8372-203D-42C9-97CE-899A9176804E}">
      <dgm:prSet/>
      <dgm:spPr/>
      <dgm:t>
        <a:bodyPr/>
        <a:lstStyle/>
        <a:p>
          <a:endParaRPr lang="zh-CN" altLang="en-US"/>
        </a:p>
      </dgm:t>
    </dgm:pt>
    <dgm:pt modelId="{A813733C-A394-4683-8AC0-0A1402BC0AB0}" type="sibTrans" cxnId="{254D8372-203D-42C9-97CE-899A9176804E}">
      <dgm:prSet/>
      <dgm:spPr/>
      <dgm:t>
        <a:bodyPr/>
        <a:lstStyle/>
        <a:p>
          <a:endParaRPr lang="zh-CN" altLang="en-US"/>
        </a:p>
      </dgm:t>
    </dgm:pt>
    <dgm:pt modelId="{DF2E72AC-2B4A-4C2A-9356-CB922AF84EA6}">
      <dgm:prSet/>
      <dgm:spPr/>
      <dgm:t>
        <a:bodyPr/>
        <a:lstStyle/>
        <a:p>
          <a:pPr rtl="0"/>
          <a:r>
            <a:rPr lang="zh-CN" b="1" dirty="0"/>
            <a:t>但是，</a:t>
          </a:r>
          <a:r>
            <a:rPr lang="en-US" b="1" dirty="0" err="1"/>
            <a:t>Apriori</a:t>
          </a:r>
          <a:r>
            <a:rPr lang="zh-CN" b="1" dirty="0"/>
            <a:t>算法存在</a:t>
          </a:r>
          <a:r>
            <a:rPr lang="zh-CN" b="1" u="sng" dirty="0">
              <a:solidFill>
                <a:srgbClr val="FF0000"/>
              </a:solidFill>
            </a:rPr>
            <a:t>一些难以克服的缺陷</a:t>
          </a:r>
          <a:r>
            <a:rPr lang="zh-CN" b="1" dirty="0"/>
            <a:t>：</a:t>
          </a:r>
          <a:endParaRPr lang="zh-CN" dirty="0"/>
        </a:p>
      </dgm:t>
    </dgm:pt>
    <dgm:pt modelId="{D733809B-8EBA-45D4-BFD9-EAA702BA8A8F}" type="parTrans" cxnId="{7AE6DBE7-222F-46C8-93EC-DDDBF6BA857E}">
      <dgm:prSet/>
      <dgm:spPr/>
      <dgm:t>
        <a:bodyPr/>
        <a:lstStyle/>
        <a:p>
          <a:endParaRPr lang="zh-CN" altLang="en-US"/>
        </a:p>
      </dgm:t>
    </dgm:pt>
    <dgm:pt modelId="{8303976D-F422-4BD4-BBE6-753E051D7A95}" type="sibTrans" cxnId="{7AE6DBE7-222F-46C8-93EC-DDDBF6BA857E}">
      <dgm:prSet/>
      <dgm:spPr/>
      <dgm:t>
        <a:bodyPr/>
        <a:lstStyle/>
        <a:p>
          <a:endParaRPr lang="zh-CN" altLang="en-US"/>
        </a:p>
      </dgm:t>
    </dgm:pt>
    <dgm:pt modelId="{DB9817C9-D432-4D7A-B05B-945B26918261}">
      <dgm:prSet/>
      <dgm:spPr/>
      <dgm:t>
        <a:bodyPr/>
        <a:lstStyle/>
        <a:p>
          <a:pPr rtl="0"/>
          <a:r>
            <a:rPr lang="zh-CN" b="1" u="sng" dirty="0">
              <a:solidFill>
                <a:srgbClr val="FF0000"/>
              </a:solidFill>
            </a:rPr>
            <a:t>对数据库的扫描次数过多</a:t>
          </a:r>
          <a:r>
            <a:rPr lang="zh-CN" b="1" dirty="0"/>
            <a:t>；</a:t>
          </a:r>
          <a:r>
            <a:rPr lang="zh-CN" altLang="en-US" b="1" dirty="0"/>
            <a:t>每次计算项集的支持度时，都对数据库</a:t>
          </a:r>
          <a:r>
            <a:rPr lang="en-US" altLang="zh-CN" b="1" dirty="0"/>
            <a:t>D</a:t>
          </a:r>
          <a:r>
            <a:rPr lang="zh-CN" altLang="en-US" b="1" dirty="0"/>
            <a:t>中的全部记录进行了一遍扫描比较，</a:t>
          </a:r>
          <a:r>
            <a:rPr lang="zh-CN" altLang="en-US" b="1" u="sng" dirty="0">
              <a:solidFill>
                <a:srgbClr val="FF0000"/>
              </a:solidFill>
            </a:rPr>
            <a:t>如果是一个大型的数据库的话</a:t>
          </a:r>
          <a:r>
            <a:rPr lang="zh-CN" altLang="en-US" b="1" u="sng" dirty="0"/>
            <a:t>，这种扫描比较会大大增加计算机系统的</a:t>
          </a:r>
          <a:r>
            <a:rPr lang="en-US" altLang="zh-CN" b="1" u="sng" dirty="0"/>
            <a:t>I/O</a:t>
          </a:r>
          <a:r>
            <a:rPr lang="zh-CN" altLang="en-US" b="1" u="sng" dirty="0"/>
            <a:t>开销</a:t>
          </a:r>
          <a:r>
            <a:rPr lang="zh-CN" altLang="en-US" b="1" dirty="0"/>
            <a:t>。而这种代价是随着数据库的记录的增加呈现出</a:t>
          </a:r>
          <a:r>
            <a:rPr lang="zh-CN" altLang="en-US" b="1" dirty="0">
              <a:solidFill>
                <a:srgbClr val="FF0000"/>
              </a:solidFill>
            </a:rPr>
            <a:t>几何级数的增加</a:t>
          </a:r>
          <a:r>
            <a:rPr lang="zh-CN" altLang="en-US" b="1" dirty="0"/>
            <a:t>。</a:t>
          </a:r>
          <a:endParaRPr lang="zh-CN" dirty="0"/>
        </a:p>
      </dgm:t>
    </dgm:pt>
    <dgm:pt modelId="{DD46741A-25D2-4A6C-A3EE-60B5EAA77136}" type="parTrans" cxnId="{5C858E29-B357-42F2-BE7B-27A3CFF7F41E}">
      <dgm:prSet/>
      <dgm:spPr/>
      <dgm:t>
        <a:bodyPr/>
        <a:lstStyle/>
        <a:p>
          <a:endParaRPr lang="zh-CN" altLang="en-US"/>
        </a:p>
      </dgm:t>
    </dgm:pt>
    <dgm:pt modelId="{BBFAD12F-C535-4A6F-B0A0-4F78ACAB0CF7}" type="sibTrans" cxnId="{5C858E29-B357-42F2-BE7B-27A3CFF7F41E}">
      <dgm:prSet/>
      <dgm:spPr/>
      <dgm:t>
        <a:bodyPr/>
        <a:lstStyle/>
        <a:p>
          <a:endParaRPr lang="zh-CN" altLang="en-US"/>
        </a:p>
      </dgm:t>
    </dgm:pt>
    <dgm:pt modelId="{0F0B0AC6-77C6-4D89-9CD9-A6654719E698}">
      <dgm:prSet/>
      <dgm:spPr/>
      <dgm:t>
        <a:bodyPr/>
        <a:lstStyle/>
        <a:p>
          <a:pPr rtl="0"/>
          <a:r>
            <a:rPr lang="zh-CN" b="1" dirty="0"/>
            <a:t>算法的</a:t>
          </a:r>
          <a:r>
            <a:rPr lang="zh-CN" b="1" dirty="0">
              <a:solidFill>
                <a:srgbClr val="FF0000"/>
              </a:solidFill>
            </a:rPr>
            <a:t>适应面窄</a:t>
          </a:r>
          <a:r>
            <a:rPr lang="zh-CN" b="1" dirty="0"/>
            <a:t>。</a:t>
          </a:r>
          <a:endParaRPr lang="zh-CN" dirty="0"/>
        </a:p>
      </dgm:t>
    </dgm:pt>
    <dgm:pt modelId="{A1405252-B3BD-41A5-9BCF-1A0D0EC842AE}" type="parTrans" cxnId="{6E9E7B51-CF44-4D03-8178-79CF5038D990}">
      <dgm:prSet/>
      <dgm:spPr/>
      <dgm:t>
        <a:bodyPr/>
        <a:lstStyle/>
        <a:p>
          <a:endParaRPr lang="zh-CN" altLang="en-US"/>
        </a:p>
      </dgm:t>
    </dgm:pt>
    <dgm:pt modelId="{5B6E9394-3F25-4354-90AF-2E88D14426DF}" type="sibTrans" cxnId="{6E9E7B51-CF44-4D03-8178-79CF5038D990}">
      <dgm:prSet/>
      <dgm:spPr/>
      <dgm:t>
        <a:bodyPr/>
        <a:lstStyle/>
        <a:p>
          <a:endParaRPr lang="zh-CN" altLang="en-US"/>
        </a:p>
      </dgm:t>
    </dgm:pt>
    <dgm:pt modelId="{7A5CC34C-CC8E-4263-91DC-4675CBDEA766}">
      <dgm:prSet/>
      <dgm:spPr/>
      <dgm:t>
        <a:bodyPr/>
        <a:lstStyle/>
        <a:p>
          <a:pPr rtl="0"/>
          <a:r>
            <a:rPr lang="en-US" b="1" dirty="0" err="1"/>
            <a:t>Apriori</a:t>
          </a:r>
          <a:r>
            <a:rPr lang="zh-CN" b="1" dirty="0"/>
            <a:t>算法会</a:t>
          </a:r>
          <a:r>
            <a:rPr lang="zh-CN" b="1" u="sng" dirty="0">
              <a:solidFill>
                <a:srgbClr val="FF0000"/>
              </a:solidFill>
            </a:rPr>
            <a:t>产生大量的中间项集</a:t>
          </a:r>
          <a:r>
            <a:rPr lang="zh-CN" b="1" dirty="0"/>
            <a:t>；</a:t>
          </a:r>
          <a:endParaRPr lang="zh-CN" dirty="0"/>
        </a:p>
      </dgm:t>
    </dgm:pt>
    <dgm:pt modelId="{ABAE90CA-16E2-4950-B6B5-85C7FE005B36}" type="parTrans" cxnId="{5076F4EB-62CA-4562-8AD7-A9299765BFC7}">
      <dgm:prSet/>
      <dgm:spPr/>
      <dgm:t>
        <a:bodyPr/>
        <a:lstStyle/>
        <a:p>
          <a:endParaRPr lang="en-US"/>
        </a:p>
      </dgm:t>
    </dgm:pt>
    <dgm:pt modelId="{2711C9AA-5A39-42E0-9A90-58D26E8BB8DF}" type="sibTrans" cxnId="{5076F4EB-62CA-4562-8AD7-A9299765BFC7}">
      <dgm:prSet/>
      <dgm:spPr/>
      <dgm:t>
        <a:bodyPr/>
        <a:lstStyle/>
        <a:p>
          <a:endParaRPr lang="en-US"/>
        </a:p>
      </dgm:t>
    </dgm:pt>
    <dgm:pt modelId="{C05DC2E7-46E3-4FDE-8ECF-9B05907936E5}" type="pres">
      <dgm:prSet presAssocID="{F263EDC5-A3A8-480E-BE46-9FB4814D4472}" presName="linear" presStyleCnt="0">
        <dgm:presLayoutVars>
          <dgm:dir/>
          <dgm:animLvl val="lvl"/>
          <dgm:resizeHandles val="exact"/>
        </dgm:presLayoutVars>
      </dgm:prSet>
      <dgm:spPr/>
      <dgm:t>
        <a:bodyPr/>
        <a:lstStyle/>
        <a:p>
          <a:endParaRPr lang="zh-CN" altLang="en-US"/>
        </a:p>
      </dgm:t>
    </dgm:pt>
    <dgm:pt modelId="{9C413887-67E3-4F9C-971F-CF73B178AA94}" type="pres">
      <dgm:prSet presAssocID="{039647D7-179B-440D-96BF-E40E896728F0}" presName="parentLin" presStyleCnt="0"/>
      <dgm:spPr/>
    </dgm:pt>
    <dgm:pt modelId="{A9002FEC-F8DF-4392-9556-C61FC28D250B}" type="pres">
      <dgm:prSet presAssocID="{039647D7-179B-440D-96BF-E40E896728F0}" presName="parentLeftMargin" presStyleLbl="node1" presStyleIdx="0" presStyleCnt="1"/>
      <dgm:spPr/>
      <dgm:t>
        <a:bodyPr/>
        <a:lstStyle/>
        <a:p>
          <a:endParaRPr lang="zh-CN" altLang="en-US"/>
        </a:p>
      </dgm:t>
    </dgm:pt>
    <dgm:pt modelId="{7C7EB2AB-5CAC-4E38-ADD3-E9FD18EB66B1}" type="pres">
      <dgm:prSet presAssocID="{039647D7-179B-440D-96BF-E40E896728F0}" presName="parentText" presStyleLbl="node1" presStyleIdx="0" presStyleCnt="1">
        <dgm:presLayoutVars>
          <dgm:chMax val="0"/>
          <dgm:bulletEnabled val="1"/>
        </dgm:presLayoutVars>
      </dgm:prSet>
      <dgm:spPr/>
      <dgm:t>
        <a:bodyPr/>
        <a:lstStyle/>
        <a:p>
          <a:endParaRPr lang="zh-CN" altLang="en-US"/>
        </a:p>
      </dgm:t>
    </dgm:pt>
    <dgm:pt modelId="{F5F346EC-FFE2-43AF-93D8-D1DBAE34AA02}" type="pres">
      <dgm:prSet presAssocID="{039647D7-179B-440D-96BF-E40E896728F0}" presName="negativeSpace" presStyleCnt="0"/>
      <dgm:spPr/>
    </dgm:pt>
    <dgm:pt modelId="{3D82CBF5-9D1A-47C2-8AF4-7659B6AEFBA5}" type="pres">
      <dgm:prSet presAssocID="{039647D7-179B-440D-96BF-E40E896728F0}" presName="childText" presStyleLbl="conFgAcc1" presStyleIdx="0" presStyleCnt="1">
        <dgm:presLayoutVars>
          <dgm:bulletEnabled val="1"/>
        </dgm:presLayoutVars>
      </dgm:prSet>
      <dgm:spPr/>
      <dgm:t>
        <a:bodyPr/>
        <a:lstStyle/>
        <a:p>
          <a:endParaRPr lang="zh-CN" altLang="en-US"/>
        </a:p>
      </dgm:t>
    </dgm:pt>
  </dgm:ptLst>
  <dgm:cxnLst>
    <dgm:cxn modelId="{1A3559DA-B71D-4056-8CA5-59D84F2C43A4}" type="presOf" srcId="{DF2E72AC-2B4A-4C2A-9356-CB922AF84EA6}" destId="{3D82CBF5-9D1A-47C2-8AF4-7659B6AEFBA5}" srcOrd="0" destOrd="1" presId="urn:microsoft.com/office/officeart/2005/8/layout/list1"/>
    <dgm:cxn modelId="{5076F4EB-62CA-4562-8AD7-A9299765BFC7}" srcId="{DF2E72AC-2B4A-4C2A-9356-CB922AF84EA6}" destId="{7A5CC34C-CC8E-4263-91DC-4675CBDEA766}" srcOrd="1" destOrd="0" parTransId="{ABAE90CA-16E2-4950-B6B5-85C7FE005B36}" sibTransId="{2711C9AA-5A39-42E0-9A90-58D26E8BB8DF}"/>
    <dgm:cxn modelId="{7D1D2F85-3B02-4FB8-A692-17961E3DA321}" type="presOf" srcId="{DB9817C9-D432-4D7A-B05B-945B26918261}" destId="{3D82CBF5-9D1A-47C2-8AF4-7659B6AEFBA5}" srcOrd="0" destOrd="2" presId="urn:microsoft.com/office/officeart/2005/8/layout/list1"/>
    <dgm:cxn modelId="{6E9E7B51-CF44-4D03-8178-79CF5038D990}" srcId="{DF2E72AC-2B4A-4C2A-9356-CB922AF84EA6}" destId="{0F0B0AC6-77C6-4D89-9CD9-A6654719E698}" srcOrd="2" destOrd="0" parTransId="{A1405252-B3BD-41A5-9BCF-1A0D0EC842AE}" sibTransId="{5B6E9394-3F25-4354-90AF-2E88D14426DF}"/>
    <dgm:cxn modelId="{DD6D5DF7-34EC-4D57-86C7-0BD015A7ADD7}" type="presOf" srcId="{F263EDC5-A3A8-480E-BE46-9FB4814D4472}" destId="{C05DC2E7-46E3-4FDE-8ECF-9B05907936E5}" srcOrd="0" destOrd="0" presId="urn:microsoft.com/office/officeart/2005/8/layout/list1"/>
    <dgm:cxn modelId="{5C858E29-B357-42F2-BE7B-27A3CFF7F41E}" srcId="{DF2E72AC-2B4A-4C2A-9356-CB922AF84EA6}" destId="{DB9817C9-D432-4D7A-B05B-945B26918261}" srcOrd="0" destOrd="0" parTransId="{DD46741A-25D2-4A6C-A3EE-60B5EAA77136}" sibTransId="{BBFAD12F-C535-4A6F-B0A0-4F78ACAB0CF7}"/>
    <dgm:cxn modelId="{0E1C78B7-2C72-49CA-81AE-1AAB5FC39E08}" type="presOf" srcId="{0F0B0AC6-77C6-4D89-9CD9-A6654719E698}" destId="{3D82CBF5-9D1A-47C2-8AF4-7659B6AEFBA5}" srcOrd="0" destOrd="4" presId="urn:microsoft.com/office/officeart/2005/8/layout/list1"/>
    <dgm:cxn modelId="{3D79C681-0FAD-461B-BEF1-83D80E336052}" type="presOf" srcId="{D4ACE002-A10F-4486-A548-67A07A23E59E}" destId="{3D82CBF5-9D1A-47C2-8AF4-7659B6AEFBA5}" srcOrd="0" destOrd="0" presId="urn:microsoft.com/office/officeart/2005/8/layout/list1"/>
    <dgm:cxn modelId="{99542A3B-49D1-48FE-9173-9259372BBA16}" type="presOf" srcId="{7A5CC34C-CC8E-4263-91DC-4675CBDEA766}" destId="{3D82CBF5-9D1A-47C2-8AF4-7659B6AEFBA5}" srcOrd="0" destOrd="3" presId="urn:microsoft.com/office/officeart/2005/8/layout/list1"/>
    <dgm:cxn modelId="{080A46F1-4737-45F5-AC93-F184E50F9178}" srcId="{F263EDC5-A3A8-480E-BE46-9FB4814D4472}" destId="{039647D7-179B-440D-96BF-E40E896728F0}" srcOrd="0" destOrd="0" parTransId="{7AB44D69-DD1B-4ECC-92D6-8D0719625600}" sibTransId="{7981BCAD-0EB0-4A87-ABCD-4CA0B3514276}"/>
    <dgm:cxn modelId="{CCDBF5A3-3F11-4FAB-A328-A5636EA9CA28}" type="presOf" srcId="{039647D7-179B-440D-96BF-E40E896728F0}" destId="{7C7EB2AB-5CAC-4E38-ADD3-E9FD18EB66B1}" srcOrd="1" destOrd="0" presId="urn:microsoft.com/office/officeart/2005/8/layout/list1"/>
    <dgm:cxn modelId="{254D8372-203D-42C9-97CE-899A9176804E}" srcId="{039647D7-179B-440D-96BF-E40E896728F0}" destId="{D4ACE002-A10F-4486-A548-67A07A23E59E}" srcOrd="0" destOrd="0" parTransId="{CD79D903-8E49-4662-8367-A959C22AF690}" sibTransId="{A813733C-A394-4683-8AC0-0A1402BC0AB0}"/>
    <dgm:cxn modelId="{1D2BCF26-E251-4C7B-80EE-C2991E0B9796}" type="presOf" srcId="{039647D7-179B-440D-96BF-E40E896728F0}" destId="{A9002FEC-F8DF-4392-9556-C61FC28D250B}" srcOrd="0" destOrd="0" presId="urn:microsoft.com/office/officeart/2005/8/layout/list1"/>
    <dgm:cxn modelId="{7AE6DBE7-222F-46C8-93EC-DDDBF6BA857E}" srcId="{039647D7-179B-440D-96BF-E40E896728F0}" destId="{DF2E72AC-2B4A-4C2A-9356-CB922AF84EA6}" srcOrd="1" destOrd="0" parTransId="{D733809B-8EBA-45D4-BFD9-EAA702BA8A8F}" sibTransId="{8303976D-F422-4BD4-BBE6-753E051D7A95}"/>
    <dgm:cxn modelId="{EF4E08B2-7AAE-459F-B260-4BDA5FBA82A3}" type="presParOf" srcId="{C05DC2E7-46E3-4FDE-8ECF-9B05907936E5}" destId="{9C413887-67E3-4F9C-971F-CF73B178AA94}" srcOrd="0" destOrd="0" presId="urn:microsoft.com/office/officeart/2005/8/layout/list1"/>
    <dgm:cxn modelId="{71932783-AF83-46A7-82F9-571695F042D0}" type="presParOf" srcId="{9C413887-67E3-4F9C-971F-CF73B178AA94}" destId="{A9002FEC-F8DF-4392-9556-C61FC28D250B}" srcOrd="0" destOrd="0" presId="urn:microsoft.com/office/officeart/2005/8/layout/list1"/>
    <dgm:cxn modelId="{87835EC8-E5C5-4872-8B63-6EE64E52B160}" type="presParOf" srcId="{9C413887-67E3-4F9C-971F-CF73B178AA94}" destId="{7C7EB2AB-5CAC-4E38-ADD3-E9FD18EB66B1}" srcOrd="1" destOrd="0" presId="urn:microsoft.com/office/officeart/2005/8/layout/list1"/>
    <dgm:cxn modelId="{84309BE8-555C-4648-B5C1-25ABBA771B3F}" type="presParOf" srcId="{C05DC2E7-46E3-4FDE-8ECF-9B05907936E5}" destId="{F5F346EC-FFE2-43AF-93D8-D1DBAE34AA02}" srcOrd="1" destOrd="0" presId="urn:microsoft.com/office/officeart/2005/8/layout/list1"/>
    <dgm:cxn modelId="{F36195A6-7555-42FC-B5F3-F2DB0FACEB94}" type="presParOf" srcId="{C05DC2E7-46E3-4FDE-8ECF-9B05907936E5}" destId="{3D82CBF5-9D1A-47C2-8AF4-7659B6AEFBA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263EDC5-A3A8-480E-BE46-9FB4814D447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039647D7-179B-440D-96BF-E40E896728F0}">
      <dgm:prSet custT="1"/>
      <dgm:spPr/>
      <dgm:t>
        <a:bodyPr/>
        <a:lstStyle/>
        <a:p>
          <a:pPr rtl="0"/>
          <a:r>
            <a:rPr lang="en-US" sz="1800" b="1" dirty="0" err="1"/>
            <a:t>Apriori</a:t>
          </a:r>
          <a:r>
            <a:rPr lang="zh-CN" sz="1800" b="1" dirty="0"/>
            <a:t>算法</a:t>
          </a:r>
          <a:endParaRPr lang="en-US" sz="1800" b="1" dirty="0"/>
        </a:p>
      </dgm:t>
    </dgm:pt>
    <dgm:pt modelId="{7AB44D69-DD1B-4ECC-92D6-8D0719625600}" type="parTrans" cxnId="{080A46F1-4737-45F5-AC93-F184E50F9178}">
      <dgm:prSet/>
      <dgm:spPr/>
      <dgm:t>
        <a:bodyPr/>
        <a:lstStyle/>
        <a:p>
          <a:endParaRPr lang="zh-CN" altLang="en-US"/>
        </a:p>
      </dgm:t>
    </dgm:pt>
    <dgm:pt modelId="{7981BCAD-0EB0-4A87-ABCD-4CA0B3514276}" type="sibTrans" cxnId="{080A46F1-4737-45F5-AC93-F184E50F9178}">
      <dgm:prSet/>
      <dgm:spPr/>
      <dgm:t>
        <a:bodyPr/>
        <a:lstStyle/>
        <a:p>
          <a:endParaRPr lang="zh-CN" altLang="en-US"/>
        </a:p>
      </dgm:t>
    </dgm:pt>
    <dgm:pt modelId="{D4ACE002-A10F-4486-A548-67A07A23E59E}">
      <dgm:prSet custT="1"/>
      <dgm:spPr/>
      <dgm:t>
        <a:bodyPr/>
        <a:lstStyle/>
        <a:p>
          <a:pPr rtl="0"/>
          <a:r>
            <a:rPr lang="zh-CN" altLang="en-US" sz="1600" b="1" dirty="0"/>
            <a:t>优化思路</a:t>
          </a:r>
          <a:r>
            <a:rPr lang="zh-CN" sz="1600" b="1" dirty="0"/>
            <a:t>：</a:t>
          </a:r>
          <a:endParaRPr lang="en-US" sz="1600" b="1" dirty="0"/>
        </a:p>
      </dgm:t>
    </dgm:pt>
    <dgm:pt modelId="{CD79D903-8E49-4662-8367-A959C22AF690}" type="parTrans" cxnId="{254D8372-203D-42C9-97CE-899A9176804E}">
      <dgm:prSet/>
      <dgm:spPr/>
      <dgm:t>
        <a:bodyPr/>
        <a:lstStyle/>
        <a:p>
          <a:endParaRPr lang="zh-CN" altLang="en-US"/>
        </a:p>
      </dgm:t>
    </dgm:pt>
    <dgm:pt modelId="{A813733C-A394-4683-8AC0-0A1402BC0AB0}" type="sibTrans" cxnId="{254D8372-203D-42C9-97CE-899A9176804E}">
      <dgm:prSet/>
      <dgm:spPr/>
      <dgm:t>
        <a:bodyPr/>
        <a:lstStyle/>
        <a:p>
          <a:endParaRPr lang="zh-CN" altLang="en-US"/>
        </a:p>
      </dgm:t>
    </dgm:pt>
    <dgm:pt modelId="{DB9817C9-D432-4D7A-B05B-945B26918261}">
      <dgm:prSet custT="1"/>
      <dgm:spPr/>
      <dgm:t>
        <a:bodyPr/>
        <a:lstStyle/>
        <a:p>
          <a:pPr rtl="0"/>
          <a:r>
            <a:rPr lang="zh-CN" altLang="en-US" sz="1600" b="1" dirty="0"/>
            <a:t>划分方法：</a:t>
          </a:r>
          <a:r>
            <a:rPr lang="zh-CN" altLang="en-US" sz="1600" dirty="0"/>
            <a:t>挖掘频繁项集只需要两次数据扫描 ，</a:t>
          </a:r>
        </a:p>
      </dgm:t>
    </dgm:pt>
    <dgm:pt modelId="{DD46741A-25D2-4A6C-A3EE-60B5EAA77136}" type="parTrans" cxnId="{5C858E29-B357-42F2-BE7B-27A3CFF7F41E}">
      <dgm:prSet/>
      <dgm:spPr/>
      <dgm:t>
        <a:bodyPr/>
        <a:lstStyle/>
        <a:p>
          <a:endParaRPr lang="zh-CN" altLang="en-US"/>
        </a:p>
      </dgm:t>
    </dgm:pt>
    <dgm:pt modelId="{BBFAD12F-C535-4A6F-B0A0-4F78ACAB0CF7}" type="sibTrans" cxnId="{5C858E29-B357-42F2-BE7B-27A3CFF7F41E}">
      <dgm:prSet/>
      <dgm:spPr/>
      <dgm:t>
        <a:bodyPr/>
        <a:lstStyle/>
        <a:p>
          <a:endParaRPr lang="zh-CN" altLang="en-US"/>
        </a:p>
      </dgm:t>
    </dgm:pt>
    <dgm:pt modelId="{E28B0FDA-3B74-4734-B693-AE27775C26D4}">
      <dgm:prSet custT="1"/>
      <dgm:spPr/>
      <dgm:t>
        <a:bodyPr/>
        <a:lstStyle/>
        <a:p>
          <a:pPr rtl="0"/>
          <a:r>
            <a:rPr lang="zh-CN" altLang="en-US" sz="1600" b="1" dirty="0"/>
            <a:t>采用（在给定数据的一个子集挖掘） 方法</a:t>
          </a:r>
          <a:r>
            <a:rPr lang="zh-CN" altLang="en-US" sz="1600" dirty="0"/>
            <a:t>：</a:t>
          </a:r>
        </a:p>
      </dgm:t>
    </dgm:pt>
    <dgm:pt modelId="{76BBA0ED-831D-4C4E-8EB5-B40E5FA65879}" type="parTrans" cxnId="{B8BB98CC-4D05-4223-BCE6-39FA937C4D64}">
      <dgm:prSet/>
      <dgm:spPr/>
      <dgm:t>
        <a:bodyPr/>
        <a:lstStyle/>
        <a:p>
          <a:endParaRPr lang="en-US"/>
        </a:p>
      </dgm:t>
    </dgm:pt>
    <dgm:pt modelId="{ABEF4BC6-DD0E-4ADB-87C9-43635CD9FC89}" type="sibTrans" cxnId="{B8BB98CC-4D05-4223-BCE6-39FA937C4D64}">
      <dgm:prSet/>
      <dgm:spPr/>
      <dgm:t>
        <a:bodyPr/>
        <a:lstStyle/>
        <a:p>
          <a:endParaRPr lang="en-US"/>
        </a:p>
      </dgm:t>
    </dgm:pt>
    <dgm:pt modelId="{92A3F296-5420-447A-A7C0-54D7808D1337}">
      <dgm:prSet custT="1"/>
      <dgm:spPr/>
      <dgm:t>
        <a:bodyPr/>
        <a:lstStyle/>
        <a:p>
          <a:r>
            <a:rPr lang="zh-CN" altLang="en-US" sz="1600" i="1" dirty="0">
              <a:solidFill>
                <a:srgbClr val="FF0000"/>
              </a:solidFill>
            </a:rPr>
            <a:t>通过牺牲精确度来减少算法开销</a:t>
          </a:r>
          <a:r>
            <a:rPr lang="zh-CN" altLang="en-US" sz="1600" dirty="0"/>
            <a:t>，为了提高效率，</a:t>
          </a:r>
          <a:r>
            <a:rPr lang="zh-CN" altLang="en-US" sz="1600" b="1" dirty="0">
              <a:solidFill>
                <a:srgbClr val="FF0000"/>
              </a:solidFill>
            </a:rPr>
            <a:t>样本大小应该以可以放在内存中为宜</a:t>
          </a:r>
          <a:r>
            <a:rPr lang="zh-CN" altLang="en-US" sz="1600" dirty="0"/>
            <a:t>，可以适当降低最小支持度来减少遗漏的频繁模式 </a:t>
          </a:r>
        </a:p>
      </dgm:t>
    </dgm:pt>
    <dgm:pt modelId="{BF8D4DC2-B82D-4533-8622-311E0F673283}" type="parTrans" cxnId="{606AC39C-5B21-4B58-A760-216CD65FB08E}">
      <dgm:prSet/>
      <dgm:spPr/>
      <dgm:t>
        <a:bodyPr/>
        <a:lstStyle/>
        <a:p>
          <a:endParaRPr lang="en-US"/>
        </a:p>
      </dgm:t>
    </dgm:pt>
    <dgm:pt modelId="{8D896733-8535-4FCB-8823-D76F9CBDFD18}" type="sibTrans" cxnId="{606AC39C-5B21-4B58-A760-216CD65FB08E}">
      <dgm:prSet/>
      <dgm:spPr/>
      <dgm:t>
        <a:bodyPr/>
        <a:lstStyle/>
        <a:p>
          <a:endParaRPr lang="en-US"/>
        </a:p>
      </dgm:t>
    </dgm:pt>
    <dgm:pt modelId="{37A12938-7602-475E-8346-49E30CC45EE2}">
      <dgm:prSet custT="1"/>
      <dgm:spPr/>
      <dgm:t>
        <a:bodyPr/>
        <a:lstStyle/>
        <a:p>
          <a:r>
            <a:rPr lang="zh-CN" altLang="en-US" sz="1600" dirty="0"/>
            <a:t>可以通过</a:t>
          </a:r>
          <a:r>
            <a:rPr lang="zh-CN" altLang="en-US" sz="1600" dirty="0">
              <a:solidFill>
                <a:srgbClr val="FF0000"/>
              </a:solidFill>
            </a:rPr>
            <a:t>一次全局扫描来验证从样本中发现的模式 </a:t>
          </a:r>
        </a:p>
      </dgm:t>
    </dgm:pt>
    <dgm:pt modelId="{4FDED773-49B6-469A-93AD-8DE91C53A4C0}" type="parTrans" cxnId="{D740D553-6BFE-411C-843F-A12B8918FE87}">
      <dgm:prSet/>
      <dgm:spPr/>
      <dgm:t>
        <a:bodyPr/>
        <a:lstStyle/>
        <a:p>
          <a:endParaRPr lang="en-US"/>
        </a:p>
      </dgm:t>
    </dgm:pt>
    <dgm:pt modelId="{24FCCDD0-A65B-413C-9817-29B71E1231D3}" type="sibTrans" cxnId="{D740D553-6BFE-411C-843F-A12B8918FE87}">
      <dgm:prSet/>
      <dgm:spPr/>
      <dgm:t>
        <a:bodyPr/>
        <a:lstStyle/>
        <a:p>
          <a:endParaRPr lang="en-US"/>
        </a:p>
      </dgm:t>
    </dgm:pt>
    <dgm:pt modelId="{BACAB1ED-4ABF-4A7C-8D11-B701DB126961}">
      <dgm:prSet custT="1"/>
      <dgm:spPr/>
      <dgm:t>
        <a:bodyPr/>
        <a:lstStyle/>
        <a:p>
          <a:r>
            <a:rPr lang="zh-CN" altLang="en-US" sz="1600" dirty="0"/>
            <a:t>可以通过</a:t>
          </a:r>
          <a:r>
            <a:rPr lang="zh-CN" altLang="en-US" sz="1600" dirty="0">
              <a:solidFill>
                <a:srgbClr val="FF0000"/>
              </a:solidFill>
            </a:rPr>
            <a:t>第二此全局扫描来找到遗漏的模式 </a:t>
          </a:r>
        </a:p>
      </dgm:t>
    </dgm:pt>
    <dgm:pt modelId="{AFC20ED7-9B07-462C-9A55-38D2D2A3A122}" type="parTrans" cxnId="{12FB1EF6-5FC9-4702-B6A9-5A8631D3199B}">
      <dgm:prSet/>
      <dgm:spPr/>
      <dgm:t>
        <a:bodyPr/>
        <a:lstStyle/>
        <a:p>
          <a:endParaRPr lang="en-US"/>
        </a:p>
      </dgm:t>
    </dgm:pt>
    <dgm:pt modelId="{9061DE06-0CC6-4F15-9E63-A23784E93DEE}" type="sibTrans" cxnId="{12FB1EF6-5FC9-4702-B6A9-5A8631D3199B}">
      <dgm:prSet/>
      <dgm:spPr/>
      <dgm:t>
        <a:bodyPr/>
        <a:lstStyle/>
        <a:p>
          <a:endParaRPr lang="en-US"/>
        </a:p>
      </dgm:t>
    </dgm:pt>
    <dgm:pt modelId="{F9E373CD-B327-49FA-9813-A33A36B728A7}">
      <dgm:prSet custT="1"/>
      <dgm:spPr/>
      <dgm:t>
        <a:bodyPr/>
        <a:lstStyle/>
        <a:p>
          <a:pPr rtl="0"/>
          <a:endParaRPr lang="zh-CN" altLang="en-US" sz="1600" dirty="0"/>
        </a:p>
      </dgm:t>
    </dgm:pt>
    <dgm:pt modelId="{2767F1E3-E4B0-4BBF-8B13-C68403D64F73}" type="parTrans" cxnId="{030EDB43-53CC-4D44-BEEE-AF4DE18CBBE7}">
      <dgm:prSet/>
      <dgm:spPr/>
      <dgm:t>
        <a:bodyPr/>
        <a:lstStyle/>
        <a:p>
          <a:endParaRPr lang="en-US"/>
        </a:p>
      </dgm:t>
    </dgm:pt>
    <dgm:pt modelId="{667BE50F-144B-4D99-AB2F-90332A5FCDB8}" type="sibTrans" cxnId="{030EDB43-53CC-4D44-BEEE-AF4DE18CBBE7}">
      <dgm:prSet/>
      <dgm:spPr/>
      <dgm:t>
        <a:bodyPr/>
        <a:lstStyle/>
        <a:p>
          <a:endParaRPr lang="en-US"/>
        </a:p>
      </dgm:t>
    </dgm:pt>
    <dgm:pt modelId="{0DA546DD-593D-4E76-B501-0C391F4E4959}">
      <dgm:prSet custT="1"/>
      <dgm:spPr/>
      <dgm:t>
        <a:bodyPr/>
        <a:lstStyle/>
        <a:p>
          <a:pPr rtl="0"/>
          <a:r>
            <a:rPr lang="zh-CN" altLang="en-US" sz="1600" dirty="0"/>
            <a:t>基本思想：选择原始数据的一个样本，在这个</a:t>
          </a:r>
          <a:r>
            <a:rPr lang="zh-CN" altLang="en-US" sz="1600" b="1" dirty="0">
              <a:solidFill>
                <a:srgbClr val="FF0000"/>
              </a:solidFill>
            </a:rPr>
            <a:t>样本</a:t>
          </a:r>
          <a:r>
            <a:rPr lang="zh-CN" altLang="en-US" sz="1600" dirty="0"/>
            <a:t>上用</a:t>
          </a:r>
          <a:r>
            <a:rPr lang="en-US" altLang="zh-CN" sz="1600" dirty="0" err="1"/>
            <a:t>Apriori</a:t>
          </a:r>
          <a:r>
            <a:rPr lang="zh-CN" altLang="en-US" sz="1600" dirty="0"/>
            <a:t>算法挖掘频繁模式 </a:t>
          </a:r>
          <a:endParaRPr lang="zh-CN" sz="1600" dirty="0"/>
        </a:p>
      </dgm:t>
    </dgm:pt>
    <dgm:pt modelId="{BA0DF0CE-C8A8-4FEB-96F0-27667A8CA92F}" type="parTrans" cxnId="{944FA1AA-7ACC-444B-96F8-98A3034A546E}">
      <dgm:prSet/>
      <dgm:spPr/>
      <dgm:t>
        <a:bodyPr/>
        <a:lstStyle/>
        <a:p>
          <a:endParaRPr lang="en-US"/>
        </a:p>
      </dgm:t>
    </dgm:pt>
    <dgm:pt modelId="{D391E661-2484-4D7E-B190-B067621FAEB2}" type="sibTrans" cxnId="{944FA1AA-7ACC-444B-96F8-98A3034A546E}">
      <dgm:prSet/>
      <dgm:spPr/>
      <dgm:t>
        <a:bodyPr/>
        <a:lstStyle/>
        <a:p>
          <a:endParaRPr lang="en-US"/>
        </a:p>
      </dgm:t>
    </dgm:pt>
    <dgm:pt modelId="{24D89DA8-4A2A-4DA9-B89D-785A439EFAF6}">
      <dgm:prSet custT="1"/>
      <dgm:spPr/>
      <dgm:t>
        <a:bodyPr/>
        <a:lstStyle/>
        <a:p>
          <a:pPr rtl="0"/>
          <a:r>
            <a:rPr lang="en-US" altLang="zh-CN" sz="1600" dirty="0"/>
            <a:t>D</a:t>
          </a:r>
          <a:r>
            <a:rPr lang="zh-CN" altLang="en-US" sz="1600" dirty="0"/>
            <a:t>中的任何频繁项集必须作为局部频繁项集至少出现在一个部分中。</a:t>
          </a:r>
          <a:endParaRPr lang="zh-CN" sz="1600" dirty="0"/>
        </a:p>
      </dgm:t>
    </dgm:pt>
    <dgm:pt modelId="{80731002-3B05-4DB1-A3A5-8F496731CA3E}" type="parTrans" cxnId="{149FEB32-DB2D-4F21-892C-E6318E80CEDC}">
      <dgm:prSet/>
      <dgm:spPr/>
      <dgm:t>
        <a:bodyPr/>
        <a:lstStyle/>
        <a:p>
          <a:endParaRPr lang="en-US"/>
        </a:p>
      </dgm:t>
    </dgm:pt>
    <dgm:pt modelId="{D8ACA8D9-E36D-4B09-9916-173BBFEF0907}" type="sibTrans" cxnId="{149FEB32-DB2D-4F21-892C-E6318E80CEDC}">
      <dgm:prSet/>
      <dgm:spPr/>
      <dgm:t>
        <a:bodyPr/>
        <a:lstStyle/>
        <a:p>
          <a:endParaRPr lang="en-US"/>
        </a:p>
      </dgm:t>
    </dgm:pt>
    <dgm:pt modelId="{8703DFBB-7505-4377-9663-4D275CE3C731}">
      <dgm:prSet custT="1"/>
      <dgm:spPr/>
      <dgm:t>
        <a:bodyPr/>
        <a:lstStyle/>
        <a:p>
          <a:pPr rtl="0"/>
          <a:r>
            <a:rPr lang="zh-CN" altLang="en-US" sz="1600" dirty="0"/>
            <a:t>第一次扫描：将数据划分为多个部分并找到局部频繁项集。</a:t>
          </a:r>
        </a:p>
      </dgm:t>
    </dgm:pt>
    <dgm:pt modelId="{C5F7E79A-0FA2-45C7-B002-04FED2BC5216}" type="parTrans" cxnId="{A714310A-D8BE-41AE-9BEF-45AACA42D564}">
      <dgm:prSet/>
      <dgm:spPr/>
      <dgm:t>
        <a:bodyPr/>
        <a:lstStyle/>
        <a:p>
          <a:endParaRPr lang="en-US"/>
        </a:p>
      </dgm:t>
    </dgm:pt>
    <dgm:pt modelId="{DA1B1430-B00C-4102-9BB0-DF18976ED3DE}" type="sibTrans" cxnId="{A714310A-D8BE-41AE-9BEF-45AACA42D564}">
      <dgm:prSet/>
      <dgm:spPr/>
      <dgm:t>
        <a:bodyPr/>
        <a:lstStyle/>
        <a:p>
          <a:endParaRPr lang="en-US"/>
        </a:p>
      </dgm:t>
    </dgm:pt>
    <dgm:pt modelId="{CBB46101-AB11-4867-B6F6-75675BCAE726}">
      <dgm:prSet custT="1"/>
      <dgm:spPr/>
      <dgm:t>
        <a:bodyPr/>
        <a:lstStyle/>
        <a:p>
          <a:pPr rtl="0"/>
          <a:r>
            <a:rPr lang="zh-CN" altLang="en-US" sz="1600" dirty="0"/>
            <a:t>第二次扫描：评估每个候选项集的实际支持度，以确定全局频繁项集。    （这样就可以采用</a:t>
          </a:r>
          <a:r>
            <a:rPr lang="en-US" altLang="zh-CN" sz="1600" dirty="0"/>
            <a:t>MAP-REDUCE</a:t>
          </a:r>
          <a:r>
            <a:rPr lang="zh-CN" altLang="en-US" sz="1600" dirty="0"/>
            <a:t>方法）</a:t>
          </a:r>
        </a:p>
      </dgm:t>
    </dgm:pt>
    <dgm:pt modelId="{F1E7812D-BE9A-4D84-914D-93741048A02B}" type="parTrans" cxnId="{2B00DCFF-B1E3-4F65-AF1A-BF9FAB7F6914}">
      <dgm:prSet/>
      <dgm:spPr/>
      <dgm:t>
        <a:bodyPr/>
        <a:lstStyle/>
        <a:p>
          <a:endParaRPr lang="en-US"/>
        </a:p>
      </dgm:t>
    </dgm:pt>
    <dgm:pt modelId="{F26BF36E-53CD-4340-B227-FED5C2856B33}" type="sibTrans" cxnId="{2B00DCFF-B1E3-4F65-AF1A-BF9FAB7F6914}">
      <dgm:prSet/>
      <dgm:spPr/>
      <dgm:t>
        <a:bodyPr/>
        <a:lstStyle/>
        <a:p>
          <a:endParaRPr lang="en-US"/>
        </a:p>
      </dgm:t>
    </dgm:pt>
    <dgm:pt modelId="{C05DC2E7-46E3-4FDE-8ECF-9B05907936E5}" type="pres">
      <dgm:prSet presAssocID="{F263EDC5-A3A8-480E-BE46-9FB4814D4472}" presName="linear" presStyleCnt="0">
        <dgm:presLayoutVars>
          <dgm:dir/>
          <dgm:animLvl val="lvl"/>
          <dgm:resizeHandles val="exact"/>
        </dgm:presLayoutVars>
      </dgm:prSet>
      <dgm:spPr/>
      <dgm:t>
        <a:bodyPr/>
        <a:lstStyle/>
        <a:p>
          <a:endParaRPr lang="zh-CN" altLang="en-US"/>
        </a:p>
      </dgm:t>
    </dgm:pt>
    <dgm:pt modelId="{9C413887-67E3-4F9C-971F-CF73B178AA94}" type="pres">
      <dgm:prSet presAssocID="{039647D7-179B-440D-96BF-E40E896728F0}" presName="parentLin" presStyleCnt="0"/>
      <dgm:spPr/>
    </dgm:pt>
    <dgm:pt modelId="{A9002FEC-F8DF-4392-9556-C61FC28D250B}" type="pres">
      <dgm:prSet presAssocID="{039647D7-179B-440D-96BF-E40E896728F0}" presName="parentLeftMargin" presStyleLbl="node1" presStyleIdx="0" presStyleCnt="1"/>
      <dgm:spPr/>
      <dgm:t>
        <a:bodyPr/>
        <a:lstStyle/>
        <a:p>
          <a:endParaRPr lang="zh-CN" altLang="en-US"/>
        </a:p>
      </dgm:t>
    </dgm:pt>
    <dgm:pt modelId="{7C7EB2AB-5CAC-4E38-ADD3-E9FD18EB66B1}" type="pres">
      <dgm:prSet presAssocID="{039647D7-179B-440D-96BF-E40E896728F0}" presName="parentText" presStyleLbl="node1" presStyleIdx="0" presStyleCnt="1" custScaleY="370213">
        <dgm:presLayoutVars>
          <dgm:chMax val="0"/>
          <dgm:bulletEnabled val="1"/>
        </dgm:presLayoutVars>
      </dgm:prSet>
      <dgm:spPr/>
      <dgm:t>
        <a:bodyPr/>
        <a:lstStyle/>
        <a:p>
          <a:endParaRPr lang="zh-CN" altLang="en-US"/>
        </a:p>
      </dgm:t>
    </dgm:pt>
    <dgm:pt modelId="{F5F346EC-FFE2-43AF-93D8-D1DBAE34AA02}" type="pres">
      <dgm:prSet presAssocID="{039647D7-179B-440D-96BF-E40E896728F0}" presName="negativeSpace" presStyleCnt="0"/>
      <dgm:spPr/>
    </dgm:pt>
    <dgm:pt modelId="{3D82CBF5-9D1A-47C2-8AF4-7659B6AEFBA5}" type="pres">
      <dgm:prSet presAssocID="{039647D7-179B-440D-96BF-E40E896728F0}" presName="childText" presStyleLbl="conFgAcc1" presStyleIdx="0" presStyleCnt="1" custScaleY="117192">
        <dgm:presLayoutVars>
          <dgm:bulletEnabled val="1"/>
        </dgm:presLayoutVars>
      </dgm:prSet>
      <dgm:spPr/>
      <dgm:t>
        <a:bodyPr/>
        <a:lstStyle/>
        <a:p>
          <a:endParaRPr lang="zh-CN" altLang="en-US"/>
        </a:p>
      </dgm:t>
    </dgm:pt>
  </dgm:ptLst>
  <dgm:cxnLst>
    <dgm:cxn modelId="{46F0608A-47D2-4ACC-A5A4-34857A77A2D3}" type="presOf" srcId="{E28B0FDA-3B74-4734-B693-AE27775C26D4}" destId="{3D82CBF5-9D1A-47C2-8AF4-7659B6AEFBA5}" srcOrd="0" destOrd="6" presId="urn:microsoft.com/office/officeart/2005/8/layout/list1"/>
    <dgm:cxn modelId="{86545609-EE4B-4183-A48C-5592E23E4D24}" type="presOf" srcId="{F263EDC5-A3A8-480E-BE46-9FB4814D4472}" destId="{C05DC2E7-46E3-4FDE-8ECF-9B05907936E5}" srcOrd="0" destOrd="0" presId="urn:microsoft.com/office/officeart/2005/8/layout/list1"/>
    <dgm:cxn modelId="{502AFA9F-EE4E-496D-B1E4-96327EB08698}" type="presOf" srcId="{DB9817C9-D432-4D7A-B05B-945B26918261}" destId="{3D82CBF5-9D1A-47C2-8AF4-7659B6AEFBA5}" srcOrd="0" destOrd="1" presId="urn:microsoft.com/office/officeart/2005/8/layout/list1"/>
    <dgm:cxn modelId="{DC723C0A-1773-4B70-85AF-605BE6FBAC60}" type="presOf" srcId="{039647D7-179B-440D-96BF-E40E896728F0}" destId="{7C7EB2AB-5CAC-4E38-ADD3-E9FD18EB66B1}" srcOrd="1" destOrd="0" presId="urn:microsoft.com/office/officeart/2005/8/layout/list1"/>
    <dgm:cxn modelId="{030EDB43-53CC-4D44-BEEE-AF4DE18CBBE7}" srcId="{D4ACE002-A10F-4486-A548-67A07A23E59E}" destId="{F9E373CD-B327-49FA-9813-A33A36B728A7}" srcOrd="4" destOrd="0" parTransId="{2767F1E3-E4B0-4BBF-8B13-C68403D64F73}" sibTransId="{667BE50F-144B-4D99-AB2F-90332A5FCDB8}"/>
    <dgm:cxn modelId="{22C9F70E-0316-4C5C-80CC-88503BBF6166}" type="presOf" srcId="{CBB46101-AB11-4867-B6F6-75675BCAE726}" destId="{3D82CBF5-9D1A-47C2-8AF4-7659B6AEFBA5}" srcOrd="0" destOrd="4" presId="urn:microsoft.com/office/officeart/2005/8/layout/list1"/>
    <dgm:cxn modelId="{944FA1AA-7ACC-444B-96F8-98A3034A546E}" srcId="{D4ACE002-A10F-4486-A548-67A07A23E59E}" destId="{0DA546DD-593D-4E76-B501-0C391F4E4959}" srcOrd="6" destOrd="0" parTransId="{BA0DF0CE-C8A8-4FEB-96F0-27667A8CA92F}" sibTransId="{D391E661-2484-4D7E-B190-B067621FAEB2}"/>
    <dgm:cxn modelId="{E3AADCFF-6597-4671-9883-7CBB9770D1FC}" type="presOf" srcId="{F9E373CD-B327-49FA-9813-A33A36B728A7}" destId="{3D82CBF5-9D1A-47C2-8AF4-7659B6AEFBA5}" srcOrd="0" destOrd="5" presId="urn:microsoft.com/office/officeart/2005/8/layout/list1"/>
    <dgm:cxn modelId="{149FEB32-DB2D-4F21-892C-E6318E80CEDC}" srcId="{D4ACE002-A10F-4486-A548-67A07A23E59E}" destId="{24D89DA8-4A2A-4DA9-B89D-785A439EFAF6}" srcOrd="1" destOrd="0" parTransId="{80731002-3B05-4DB1-A3A5-8F496731CA3E}" sibTransId="{D8ACA8D9-E36D-4B09-9916-173BBFEF0907}"/>
    <dgm:cxn modelId="{12FB1EF6-5FC9-4702-B6A9-5A8631D3199B}" srcId="{D4ACE002-A10F-4486-A548-67A07A23E59E}" destId="{BACAB1ED-4ABF-4A7C-8D11-B701DB126961}" srcOrd="9" destOrd="0" parTransId="{AFC20ED7-9B07-462C-9A55-38D2D2A3A122}" sibTransId="{9061DE06-0CC6-4F15-9E63-A23784E93DEE}"/>
    <dgm:cxn modelId="{606AC39C-5B21-4B58-A760-216CD65FB08E}" srcId="{D4ACE002-A10F-4486-A548-67A07A23E59E}" destId="{92A3F296-5420-447A-A7C0-54D7808D1337}" srcOrd="7" destOrd="0" parTransId="{BF8D4DC2-B82D-4533-8622-311E0F673283}" sibTransId="{8D896733-8535-4FCB-8823-D76F9CBDFD18}"/>
    <dgm:cxn modelId="{2A904992-7203-4107-9CCF-E5AF41A1C95C}" type="presOf" srcId="{92A3F296-5420-447A-A7C0-54D7808D1337}" destId="{3D82CBF5-9D1A-47C2-8AF4-7659B6AEFBA5}" srcOrd="0" destOrd="8" presId="urn:microsoft.com/office/officeart/2005/8/layout/list1"/>
    <dgm:cxn modelId="{5C858E29-B357-42F2-BE7B-27A3CFF7F41E}" srcId="{D4ACE002-A10F-4486-A548-67A07A23E59E}" destId="{DB9817C9-D432-4D7A-B05B-945B26918261}" srcOrd="0" destOrd="0" parTransId="{DD46741A-25D2-4A6C-A3EE-60B5EAA77136}" sibTransId="{BBFAD12F-C535-4A6F-B0A0-4F78ACAB0CF7}"/>
    <dgm:cxn modelId="{C12BE101-C5D0-4D69-BE85-45751DA1D543}" type="presOf" srcId="{BACAB1ED-4ABF-4A7C-8D11-B701DB126961}" destId="{3D82CBF5-9D1A-47C2-8AF4-7659B6AEFBA5}" srcOrd="0" destOrd="10" presId="urn:microsoft.com/office/officeart/2005/8/layout/list1"/>
    <dgm:cxn modelId="{2B00DCFF-B1E3-4F65-AF1A-BF9FAB7F6914}" srcId="{D4ACE002-A10F-4486-A548-67A07A23E59E}" destId="{CBB46101-AB11-4867-B6F6-75675BCAE726}" srcOrd="3" destOrd="0" parTransId="{F1E7812D-BE9A-4D84-914D-93741048A02B}" sibTransId="{F26BF36E-53CD-4340-B227-FED5C2856B33}"/>
    <dgm:cxn modelId="{D728B0DF-DF46-4F44-BFF9-F526C4077705}" type="presOf" srcId="{24D89DA8-4A2A-4DA9-B89D-785A439EFAF6}" destId="{3D82CBF5-9D1A-47C2-8AF4-7659B6AEFBA5}" srcOrd="0" destOrd="2" presId="urn:microsoft.com/office/officeart/2005/8/layout/list1"/>
    <dgm:cxn modelId="{A714310A-D8BE-41AE-9BEF-45AACA42D564}" srcId="{D4ACE002-A10F-4486-A548-67A07A23E59E}" destId="{8703DFBB-7505-4377-9663-4D275CE3C731}" srcOrd="2" destOrd="0" parTransId="{C5F7E79A-0FA2-45C7-B002-04FED2BC5216}" sibTransId="{DA1B1430-B00C-4102-9BB0-DF18976ED3DE}"/>
    <dgm:cxn modelId="{592E5020-E4C9-4454-A7F9-4F90DF7FB010}" type="presOf" srcId="{D4ACE002-A10F-4486-A548-67A07A23E59E}" destId="{3D82CBF5-9D1A-47C2-8AF4-7659B6AEFBA5}" srcOrd="0" destOrd="0" presId="urn:microsoft.com/office/officeart/2005/8/layout/list1"/>
    <dgm:cxn modelId="{37F72827-EA9A-49BC-A069-6DDA1828DC88}" type="presOf" srcId="{8703DFBB-7505-4377-9663-4D275CE3C731}" destId="{3D82CBF5-9D1A-47C2-8AF4-7659B6AEFBA5}" srcOrd="0" destOrd="3" presId="urn:microsoft.com/office/officeart/2005/8/layout/list1"/>
    <dgm:cxn modelId="{080A46F1-4737-45F5-AC93-F184E50F9178}" srcId="{F263EDC5-A3A8-480E-BE46-9FB4814D4472}" destId="{039647D7-179B-440D-96BF-E40E896728F0}" srcOrd="0" destOrd="0" parTransId="{7AB44D69-DD1B-4ECC-92D6-8D0719625600}" sibTransId="{7981BCAD-0EB0-4A87-ABCD-4CA0B3514276}"/>
    <dgm:cxn modelId="{5E67B42F-DF44-4EB0-BB85-EFF19BB4F188}" type="presOf" srcId="{37A12938-7602-475E-8346-49E30CC45EE2}" destId="{3D82CBF5-9D1A-47C2-8AF4-7659B6AEFBA5}" srcOrd="0" destOrd="9" presId="urn:microsoft.com/office/officeart/2005/8/layout/list1"/>
    <dgm:cxn modelId="{254D8372-203D-42C9-97CE-899A9176804E}" srcId="{039647D7-179B-440D-96BF-E40E896728F0}" destId="{D4ACE002-A10F-4486-A548-67A07A23E59E}" srcOrd="0" destOrd="0" parTransId="{CD79D903-8E49-4662-8367-A959C22AF690}" sibTransId="{A813733C-A394-4683-8AC0-0A1402BC0AB0}"/>
    <dgm:cxn modelId="{F5CFD7B3-2D32-4221-9E69-D95D36924B2E}" type="presOf" srcId="{0DA546DD-593D-4E76-B501-0C391F4E4959}" destId="{3D82CBF5-9D1A-47C2-8AF4-7659B6AEFBA5}" srcOrd="0" destOrd="7" presId="urn:microsoft.com/office/officeart/2005/8/layout/list1"/>
    <dgm:cxn modelId="{B8BB98CC-4D05-4223-BCE6-39FA937C4D64}" srcId="{D4ACE002-A10F-4486-A548-67A07A23E59E}" destId="{E28B0FDA-3B74-4734-B693-AE27775C26D4}" srcOrd="5" destOrd="0" parTransId="{76BBA0ED-831D-4C4E-8EB5-B40E5FA65879}" sibTransId="{ABEF4BC6-DD0E-4ADB-87C9-43635CD9FC89}"/>
    <dgm:cxn modelId="{70EBDE60-90B1-4930-9943-949AA09921BB}" type="presOf" srcId="{039647D7-179B-440D-96BF-E40E896728F0}" destId="{A9002FEC-F8DF-4392-9556-C61FC28D250B}" srcOrd="0" destOrd="0" presId="urn:microsoft.com/office/officeart/2005/8/layout/list1"/>
    <dgm:cxn modelId="{D740D553-6BFE-411C-843F-A12B8918FE87}" srcId="{D4ACE002-A10F-4486-A548-67A07A23E59E}" destId="{37A12938-7602-475E-8346-49E30CC45EE2}" srcOrd="8" destOrd="0" parTransId="{4FDED773-49B6-469A-93AD-8DE91C53A4C0}" sibTransId="{24FCCDD0-A65B-413C-9817-29B71E1231D3}"/>
    <dgm:cxn modelId="{1D5A1E27-B2C7-454C-9F23-AF3AA74BD267}" type="presParOf" srcId="{C05DC2E7-46E3-4FDE-8ECF-9B05907936E5}" destId="{9C413887-67E3-4F9C-971F-CF73B178AA94}" srcOrd="0" destOrd="0" presId="urn:microsoft.com/office/officeart/2005/8/layout/list1"/>
    <dgm:cxn modelId="{8EE508EF-91A3-46B4-B06C-AEFC27F0D7DA}" type="presParOf" srcId="{9C413887-67E3-4F9C-971F-CF73B178AA94}" destId="{A9002FEC-F8DF-4392-9556-C61FC28D250B}" srcOrd="0" destOrd="0" presId="urn:microsoft.com/office/officeart/2005/8/layout/list1"/>
    <dgm:cxn modelId="{B5D9C4C9-E177-441B-AB43-3120FE788AC4}" type="presParOf" srcId="{9C413887-67E3-4F9C-971F-CF73B178AA94}" destId="{7C7EB2AB-5CAC-4E38-ADD3-E9FD18EB66B1}" srcOrd="1" destOrd="0" presId="urn:microsoft.com/office/officeart/2005/8/layout/list1"/>
    <dgm:cxn modelId="{FA55BD57-E545-4E13-91E8-8B2C14EBE0F0}" type="presParOf" srcId="{C05DC2E7-46E3-4FDE-8ECF-9B05907936E5}" destId="{F5F346EC-FFE2-43AF-93D8-D1DBAE34AA02}" srcOrd="1" destOrd="0" presId="urn:microsoft.com/office/officeart/2005/8/layout/list1"/>
    <dgm:cxn modelId="{9F6C618F-7DB6-4863-8206-4383612063BB}" type="presParOf" srcId="{C05DC2E7-46E3-4FDE-8ECF-9B05907936E5}" destId="{3D82CBF5-9D1A-47C2-8AF4-7659B6AEFBA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A4226CA-9F27-4DBE-9534-534D47BFC875}"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F6BA679C-F7A9-42F7-9DCC-A40BB09510B0}">
      <dgm:prSet/>
      <dgm:spPr/>
      <dgm:t>
        <a:bodyPr/>
        <a:lstStyle/>
        <a:p>
          <a:pPr rtl="0"/>
          <a:r>
            <a:rPr lang="en-US" b="1" dirty="0"/>
            <a:t>FP-growth (Frequent Pattern-growth)</a:t>
          </a:r>
          <a:r>
            <a:rPr lang="zh-CN" b="1" dirty="0"/>
            <a:t>算法</a:t>
          </a:r>
          <a:endParaRPr lang="en-US" b="1" dirty="0"/>
        </a:p>
      </dgm:t>
    </dgm:pt>
    <dgm:pt modelId="{174A3F7E-73AE-459F-8936-D47291C95F3E}" type="parTrans" cxnId="{255C9934-126F-4131-BB1E-7B149F416BCC}">
      <dgm:prSet/>
      <dgm:spPr/>
      <dgm:t>
        <a:bodyPr/>
        <a:lstStyle/>
        <a:p>
          <a:endParaRPr lang="zh-CN" altLang="en-US"/>
        </a:p>
      </dgm:t>
    </dgm:pt>
    <dgm:pt modelId="{92061AA6-2188-4086-9771-C131CCD3EA72}" type="sibTrans" cxnId="{255C9934-126F-4131-BB1E-7B149F416BCC}">
      <dgm:prSet/>
      <dgm:spPr/>
      <dgm:t>
        <a:bodyPr/>
        <a:lstStyle/>
        <a:p>
          <a:endParaRPr lang="zh-CN" altLang="en-US"/>
        </a:p>
      </dgm:t>
    </dgm:pt>
    <dgm:pt modelId="{5A6A2DBC-A052-4BC1-8B83-085AD40913FB}">
      <dgm:prSet/>
      <dgm:spPr/>
      <dgm:t>
        <a:bodyPr/>
        <a:lstStyle/>
        <a:p>
          <a:pPr rtl="0"/>
          <a:r>
            <a:rPr lang="zh-CN" b="1" dirty="0"/>
            <a:t>采用分而治之的策略，在经过第一遍扫描之后，把数据库中的频集压缩进一棵</a:t>
          </a:r>
          <a:r>
            <a:rPr lang="zh-CN" b="1" dirty="0">
              <a:solidFill>
                <a:srgbClr val="FF0000"/>
              </a:solidFill>
            </a:rPr>
            <a:t>频繁模式树（</a:t>
          </a:r>
          <a:r>
            <a:rPr lang="en-US" b="1" dirty="0">
              <a:solidFill>
                <a:srgbClr val="FF0000"/>
              </a:solidFill>
            </a:rPr>
            <a:t>FP-tree</a:t>
          </a:r>
          <a:r>
            <a:rPr lang="zh-CN" b="1" dirty="0">
              <a:solidFill>
                <a:srgbClr val="FF0000"/>
              </a:solidFill>
            </a:rPr>
            <a:t>）</a:t>
          </a:r>
          <a:endParaRPr lang="en-US" b="1" dirty="0">
            <a:solidFill>
              <a:srgbClr val="FF0000"/>
            </a:solidFill>
          </a:endParaRPr>
        </a:p>
      </dgm:t>
    </dgm:pt>
    <dgm:pt modelId="{939F1D5E-0574-4BDF-A47A-909282E88628}" type="parTrans" cxnId="{0C2A5101-07F2-46EB-B0F9-5247DDC97132}">
      <dgm:prSet/>
      <dgm:spPr/>
      <dgm:t>
        <a:bodyPr/>
        <a:lstStyle/>
        <a:p>
          <a:endParaRPr lang="zh-CN" altLang="en-US"/>
        </a:p>
      </dgm:t>
    </dgm:pt>
    <dgm:pt modelId="{56DD33E0-269E-4107-839C-9D5C33FDC0AF}" type="sibTrans" cxnId="{0C2A5101-07F2-46EB-B0F9-5247DDC97132}">
      <dgm:prSet/>
      <dgm:spPr/>
      <dgm:t>
        <a:bodyPr/>
        <a:lstStyle/>
        <a:p>
          <a:endParaRPr lang="zh-CN" altLang="en-US"/>
        </a:p>
      </dgm:t>
    </dgm:pt>
    <dgm:pt modelId="{28A4AA28-579C-414C-A0B7-22CB1F389061}">
      <dgm:prSet/>
      <dgm:spPr/>
      <dgm:t>
        <a:bodyPr/>
        <a:lstStyle/>
        <a:p>
          <a:pPr rtl="0"/>
          <a:r>
            <a:rPr lang="zh-CN" b="1" dirty="0"/>
            <a:t>同时依然保留其中的关联信息，</a:t>
          </a:r>
          <a:endParaRPr lang="en-US" b="1" dirty="0"/>
        </a:p>
      </dgm:t>
    </dgm:pt>
    <dgm:pt modelId="{4E830AE1-443B-4CF6-9861-A2F79400279C}" type="parTrans" cxnId="{75701504-FC5E-4EBD-9F2E-F1F27FA3AEE6}">
      <dgm:prSet/>
      <dgm:spPr/>
      <dgm:t>
        <a:bodyPr/>
        <a:lstStyle/>
        <a:p>
          <a:endParaRPr lang="zh-CN" altLang="en-US"/>
        </a:p>
      </dgm:t>
    </dgm:pt>
    <dgm:pt modelId="{36B42FED-A826-4334-88D3-20BD35DAE612}" type="sibTrans" cxnId="{75701504-FC5E-4EBD-9F2E-F1F27FA3AEE6}">
      <dgm:prSet/>
      <dgm:spPr/>
      <dgm:t>
        <a:bodyPr/>
        <a:lstStyle/>
        <a:p>
          <a:endParaRPr lang="zh-CN" altLang="en-US"/>
        </a:p>
      </dgm:t>
    </dgm:pt>
    <dgm:pt modelId="{3506C789-7956-4E21-B04F-65EADC4CF1DD}">
      <dgm:prSet/>
      <dgm:spPr/>
      <dgm:t>
        <a:bodyPr/>
        <a:lstStyle/>
        <a:p>
          <a:pPr rtl="0"/>
          <a:r>
            <a:rPr lang="zh-CN" b="1" dirty="0"/>
            <a:t>随后再将</a:t>
          </a:r>
          <a:r>
            <a:rPr lang="en-US" b="1" dirty="0"/>
            <a:t>FP-tree</a:t>
          </a:r>
          <a:r>
            <a:rPr lang="zh-CN" b="1" dirty="0"/>
            <a:t>分化成一些</a:t>
          </a:r>
          <a:r>
            <a:rPr lang="zh-CN" b="1" dirty="0">
              <a:solidFill>
                <a:srgbClr val="FF0000"/>
              </a:solidFill>
            </a:rPr>
            <a:t>条件库</a:t>
          </a:r>
          <a:r>
            <a:rPr lang="zh-CN" b="1" dirty="0"/>
            <a:t>，每个库和一个长度为</a:t>
          </a:r>
          <a:r>
            <a:rPr lang="en-US" b="1" dirty="0"/>
            <a:t>1</a:t>
          </a:r>
          <a:r>
            <a:rPr lang="zh-CN" b="1" dirty="0"/>
            <a:t>的频集相关，</a:t>
          </a:r>
          <a:endParaRPr lang="en-US" b="1" dirty="0"/>
        </a:p>
      </dgm:t>
    </dgm:pt>
    <dgm:pt modelId="{0206A530-36F2-4001-A688-1F609A4965B6}" type="parTrans" cxnId="{30F6B5AE-EF07-4A99-A1B9-3835737D229D}">
      <dgm:prSet/>
      <dgm:spPr/>
      <dgm:t>
        <a:bodyPr/>
        <a:lstStyle/>
        <a:p>
          <a:endParaRPr lang="zh-CN" altLang="en-US"/>
        </a:p>
      </dgm:t>
    </dgm:pt>
    <dgm:pt modelId="{6723E8C3-B137-4BEF-9422-2FFEDC45ED32}" type="sibTrans" cxnId="{30F6B5AE-EF07-4A99-A1B9-3835737D229D}">
      <dgm:prSet/>
      <dgm:spPr/>
      <dgm:t>
        <a:bodyPr/>
        <a:lstStyle/>
        <a:p>
          <a:endParaRPr lang="zh-CN" altLang="en-US"/>
        </a:p>
      </dgm:t>
    </dgm:pt>
    <dgm:pt modelId="{78AABC22-6907-4118-B0E7-2034E40038DC}">
      <dgm:prSet/>
      <dgm:spPr/>
      <dgm:t>
        <a:bodyPr/>
        <a:lstStyle/>
        <a:p>
          <a:pPr rtl="0"/>
          <a:r>
            <a:rPr lang="zh-CN" b="1" dirty="0"/>
            <a:t>然后再对</a:t>
          </a:r>
          <a:r>
            <a:rPr lang="zh-CN" b="1" u="sng" dirty="0">
              <a:solidFill>
                <a:srgbClr val="FF0000"/>
              </a:solidFill>
            </a:rPr>
            <a:t>这些条件库分别进行挖掘</a:t>
          </a:r>
          <a:r>
            <a:rPr lang="zh-CN" b="1" dirty="0"/>
            <a:t>。</a:t>
          </a:r>
          <a:endParaRPr lang="en-US" b="1" dirty="0"/>
        </a:p>
      </dgm:t>
    </dgm:pt>
    <dgm:pt modelId="{C73A5113-E4BB-4F2E-B9D8-3378ADDD239F}" type="parTrans" cxnId="{300BC355-A24A-40AE-8F66-C5FF0907BECD}">
      <dgm:prSet/>
      <dgm:spPr/>
      <dgm:t>
        <a:bodyPr/>
        <a:lstStyle/>
        <a:p>
          <a:endParaRPr lang="zh-CN" altLang="en-US"/>
        </a:p>
      </dgm:t>
    </dgm:pt>
    <dgm:pt modelId="{03D25416-29A4-456F-98A4-D2E6CCF75F27}" type="sibTrans" cxnId="{300BC355-A24A-40AE-8F66-C5FF0907BECD}">
      <dgm:prSet/>
      <dgm:spPr/>
      <dgm:t>
        <a:bodyPr/>
        <a:lstStyle/>
        <a:p>
          <a:endParaRPr lang="zh-CN" altLang="en-US"/>
        </a:p>
      </dgm:t>
    </dgm:pt>
    <dgm:pt modelId="{D2B74D3C-6F97-4B77-B6A1-10134836883D}">
      <dgm:prSet/>
      <dgm:spPr/>
      <dgm:t>
        <a:bodyPr/>
        <a:lstStyle/>
        <a:p>
          <a:pPr rtl="0"/>
          <a:r>
            <a:rPr lang="zh-CN" b="1" dirty="0"/>
            <a:t>当</a:t>
          </a:r>
          <a:r>
            <a:rPr lang="zh-CN" b="1" u="sng" dirty="0">
              <a:effectLst/>
            </a:rPr>
            <a:t>原始数据量很大的时候，也可以结合划分</a:t>
          </a:r>
          <a:r>
            <a:rPr lang="zh-CN" b="1" dirty="0"/>
            <a:t>的方法</a:t>
          </a:r>
          <a:r>
            <a:rPr lang="en-US" altLang="zh-CN" b="1" dirty="0"/>
            <a:t>(</a:t>
          </a:r>
          <a:r>
            <a:rPr lang="en-US" altLang="zh-CN" b="1" dirty="0" err="1"/>
            <a:t>MapReduce</a:t>
          </a:r>
          <a:r>
            <a:rPr lang="en-US" altLang="zh-CN" b="1" dirty="0"/>
            <a:t>)</a:t>
          </a:r>
          <a:r>
            <a:rPr lang="en-US" b="1" dirty="0"/>
            <a:t>,</a:t>
          </a:r>
          <a:r>
            <a:rPr lang="zh-CN" b="1" dirty="0"/>
            <a:t>使得一个</a:t>
          </a:r>
          <a:r>
            <a:rPr lang="en-US" b="1" dirty="0"/>
            <a:t>FP-tree</a:t>
          </a:r>
          <a:r>
            <a:rPr lang="zh-CN" b="1" dirty="0"/>
            <a:t>可以放入主存中。</a:t>
          </a:r>
          <a:endParaRPr lang="zh-CN" dirty="0"/>
        </a:p>
      </dgm:t>
    </dgm:pt>
    <dgm:pt modelId="{89CD7414-E73A-4484-B73A-D7B7D5CADB74}" type="parTrans" cxnId="{645D20B8-A007-4F5E-ABF1-AF0F8F349D20}">
      <dgm:prSet/>
      <dgm:spPr/>
      <dgm:t>
        <a:bodyPr/>
        <a:lstStyle/>
        <a:p>
          <a:endParaRPr lang="zh-CN" altLang="en-US"/>
        </a:p>
      </dgm:t>
    </dgm:pt>
    <dgm:pt modelId="{D4683C76-AF49-416A-9A78-C3447ADDB23A}" type="sibTrans" cxnId="{645D20B8-A007-4F5E-ABF1-AF0F8F349D20}">
      <dgm:prSet/>
      <dgm:spPr/>
      <dgm:t>
        <a:bodyPr/>
        <a:lstStyle/>
        <a:p>
          <a:endParaRPr lang="zh-CN" altLang="en-US"/>
        </a:p>
      </dgm:t>
    </dgm:pt>
    <dgm:pt modelId="{DF5FF25D-4FE4-4FC7-B499-A1CB87DACBC8}">
      <dgm:prSet/>
      <dgm:spPr/>
      <dgm:t>
        <a:bodyPr/>
        <a:lstStyle/>
        <a:p>
          <a:pPr rtl="0"/>
          <a:endParaRPr lang="zh-CN" b="1" dirty="0"/>
        </a:p>
      </dgm:t>
    </dgm:pt>
    <dgm:pt modelId="{91524968-0150-4E91-8A3B-AFB624F7C69B}" type="parTrans" cxnId="{0BA4AE5B-6CFE-4C40-8ADA-818A8E93E42D}">
      <dgm:prSet/>
      <dgm:spPr/>
      <dgm:t>
        <a:bodyPr/>
        <a:lstStyle/>
        <a:p>
          <a:endParaRPr lang="zh-CN" altLang="en-US"/>
        </a:p>
      </dgm:t>
    </dgm:pt>
    <dgm:pt modelId="{BD752ED5-BF27-467A-92CF-84DA0A53B02F}" type="sibTrans" cxnId="{0BA4AE5B-6CFE-4C40-8ADA-818A8E93E42D}">
      <dgm:prSet/>
      <dgm:spPr/>
      <dgm:t>
        <a:bodyPr/>
        <a:lstStyle/>
        <a:p>
          <a:endParaRPr lang="zh-CN" altLang="en-US"/>
        </a:p>
      </dgm:t>
    </dgm:pt>
    <dgm:pt modelId="{05DAA2D2-07F1-4304-BBC4-7287C0ADC858}">
      <dgm:prSet/>
      <dgm:spPr/>
      <dgm:t>
        <a:bodyPr/>
        <a:lstStyle/>
        <a:p>
          <a:pPr rtl="0"/>
          <a:r>
            <a:rPr lang="en-US" altLang="zh-CN" b="1" dirty="0"/>
            <a:t>FP-growth</a:t>
          </a:r>
          <a:r>
            <a:rPr lang="zh-CN" altLang="en-US" b="1" dirty="0"/>
            <a:t>方法是在</a:t>
          </a:r>
          <a:r>
            <a:rPr lang="zh-CN" altLang="en-US" b="1" u="sng" dirty="0">
              <a:solidFill>
                <a:srgbClr val="FF0000"/>
              </a:solidFill>
            </a:rPr>
            <a:t>不生成候选项的情况</a:t>
          </a:r>
          <a:r>
            <a:rPr lang="zh-CN" altLang="en-US" b="1" dirty="0"/>
            <a:t>下，</a:t>
          </a:r>
          <a:r>
            <a:rPr lang="zh-CN" altLang="en-US" b="1" dirty="0">
              <a:solidFill>
                <a:srgbClr val="FF0000"/>
              </a:solidFill>
            </a:rPr>
            <a:t>完成</a:t>
          </a:r>
          <a:r>
            <a:rPr lang="en-US" b="1" dirty="0" err="1">
              <a:solidFill>
                <a:srgbClr val="FF0000"/>
              </a:solidFill>
            </a:rPr>
            <a:t>Apriori</a:t>
          </a:r>
          <a:r>
            <a:rPr lang="zh-CN" altLang="en-US" b="1" dirty="0">
              <a:solidFill>
                <a:srgbClr val="FF0000"/>
              </a:solidFill>
            </a:rPr>
            <a:t>算法的功能</a:t>
          </a:r>
          <a:endParaRPr lang="en-US" b="1" dirty="0">
            <a:solidFill>
              <a:srgbClr val="FF0000"/>
            </a:solidFill>
          </a:endParaRPr>
        </a:p>
      </dgm:t>
    </dgm:pt>
    <dgm:pt modelId="{5DFB2245-C3DA-4688-8EF4-95188946C76E}" type="parTrans" cxnId="{316D3863-A02C-45BC-9A80-528649ED081B}">
      <dgm:prSet/>
      <dgm:spPr/>
      <dgm:t>
        <a:bodyPr/>
        <a:lstStyle/>
        <a:p>
          <a:endParaRPr lang="en-US"/>
        </a:p>
      </dgm:t>
    </dgm:pt>
    <dgm:pt modelId="{94C77EE4-8212-4DE6-847F-4894C9F69409}" type="sibTrans" cxnId="{316D3863-A02C-45BC-9A80-528649ED081B}">
      <dgm:prSet/>
      <dgm:spPr/>
      <dgm:t>
        <a:bodyPr/>
        <a:lstStyle/>
        <a:p>
          <a:endParaRPr lang="en-US"/>
        </a:p>
      </dgm:t>
    </dgm:pt>
    <dgm:pt modelId="{B353AF20-0DD9-46A0-8CFD-E3D34C72FD61}">
      <dgm:prSet/>
      <dgm:spPr/>
      <dgm:t>
        <a:bodyPr/>
        <a:lstStyle/>
        <a:p>
          <a:pPr rtl="0"/>
          <a:r>
            <a:rPr lang="zh-CN" altLang="en-US" b="1" dirty="0"/>
            <a:t>实用性比较强的算法，</a:t>
          </a:r>
          <a:r>
            <a:rPr lang="zh-CN" altLang="en-US" dirty="0"/>
            <a:t>利用了巧妙的</a:t>
          </a:r>
          <a:r>
            <a:rPr lang="zh-CN" altLang="en-US" b="1" u="sng" dirty="0"/>
            <a:t>树形数据结构</a:t>
          </a:r>
          <a:r>
            <a:rPr lang="zh-CN" altLang="en-US" dirty="0"/>
            <a:t>（类似于</a:t>
          </a:r>
          <a:r>
            <a:rPr lang="en-US" altLang="zh-CN" dirty="0"/>
            <a:t>Prefix Tree </a:t>
          </a:r>
          <a:r>
            <a:rPr lang="zh-CN" altLang="en-US" dirty="0"/>
            <a:t>），</a:t>
          </a:r>
          <a:r>
            <a:rPr lang="zh-CN" altLang="en-US" u="sng" dirty="0">
              <a:solidFill>
                <a:srgbClr val="FF0000"/>
              </a:solidFill>
            </a:rPr>
            <a:t>大大降低了</a:t>
          </a:r>
          <a:r>
            <a:rPr lang="en-US" altLang="zh-CN" u="sng" dirty="0" err="1">
              <a:solidFill>
                <a:srgbClr val="FF0000"/>
              </a:solidFill>
            </a:rPr>
            <a:t>Aproir</a:t>
          </a:r>
          <a:r>
            <a:rPr lang="zh-CN" altLang="en-US" u="sng" dirty="0">
              <a:solidFill>
                <a:srgbClr val="FF0000"/>
              </a:solidFill>
            </a:rPr>
            <a:t>挖掘算法的代价</a:t>
          </a:r>
          <a:r>
            <a:rPr lang="zh-CN" altLang="en-US" dirty="0"/>
            <a:t>，他</a:t>
          </a:r>
          <a:r>
            <a:rPr lang="zh-CN" altLang="en-US" u="sng" dirty="0">
              <a:solidFill>
                <a:srgbClr val="FF0000"/>
              </a:solidFill>
            </a:rPr>
            <a:t>不需要</a:t>
          </a:r>
          <a:r>
            <a:rPr lang="zh-CN" altLang="en-US" u="sng" dirty="0"/>
            <a:t>不断得生成候选项目队列</a:t>
          </a:r>
          <a:r>
            <a:rPr lang="zh-CN" altLang="en-US" dirty="0"/>
            <a:t>和</a:t>
          </a:r>
          <a:r>
            <a:rPr lang="zh-CN" altLang="en-US" u="sng" dirty="0"/>
            <a:t>不断得扫描整个数据库进行比对</a:t>
          </a:r>
          <a:endParaRPr lang="en-US" b="1" u="sng" dirty="0"/>
        </a:p>
      </dgm:t>
    </dgm:pt>
    <dgm:pt modelId="{1704E804-2CA8-4031-95EB-AC43A5174982}" type="parTrans" cxnId="{F5E36B01-D69D-491D-9B5B-6E7CA18F2F3B}">
      <dgm:prSet/>
      <dgm:spPr/>
      <dgm:t>
        <a:bodyPr/>
        <a:lstStyle/>
        <a:p>
          <a:endParaRPr lang="en-US"/>
        </a:p>
      </dgm:t>
    </dgm:pt>
    <dgm:pt modelId="{E80EAE8B-DE4B-4B43-A9EF-F23CAB796F8F}" type="sibTrans" cxnId="{F5E36B01-D69D-491D-9B5B-6E7CA18F2F3B}">
      <dgm:prSet/>
      <dgm:spPr/>
      <dgm:t>
        <a:bodyPr/>
        <a:lstStyle/>
        <a:p>
          <a:endParaRPr lang="en-US"/>
        </a:p>
      </dgm:t>
    </dgm:pt>
    <dgm:pt modelId="{4DCB2902-5C15-4E43-93E4-B5DD8E39D90C}" type="pres">
      <dgm:prSet presAssocID="{5A4226CA-9F27-4DBE-9534-534D47BFC875}" presName="linear" presStyleCnt="0">
        <dgm:presLayoutVars>
          <dgm:dir/>
          <dgm:animLvl val="lvl"/>
          <dgm:resizeHandles val="exact"/>
        </dgm:presLayoutVars>
      </dgm:prSet>
      <dgm:spPr/>
      <dgm:t>
        <a:bodyPr/>
        <a:lstStyle/>
        <a:p>
          <a:endParaRPr lang="zh-CN" altLang="en-US"/>
        </a:p>
      </dgm:t>
    </dgm:pt>
    <dgm:pt modelId="{D0602E3E-1530-4FE8-AD16-BBD79DF180C4}" type="pres">
      <dgm:prSet presAssocID="{F6BA679C-F7A9-42F7-9DCC-A40BB09510B0}" presName="parentLin" presStyleCnt="0"/>
      <dgm:spPr/>
    </dgm:pt>
    <dgm:pt modelId="{4ED619EE-9D12-4454-B8D4-8E2E1353E81C}" type="pres">
      <dgm:prSet presAssocID="{F6BA679C-F7A9-42F7-9DCC-A40BB09510B0}" presName="parentLeftMargin" presStyleLbl="node1" presStyleIdx="0" presStyleCnt="1"/>
      <dgm:spPr/>
      <dgm:t>
        <a:bodyPr/>
        <a:lstStyle/>
        <a:p>
          <a:endParaRPr lang="zh-CN" altLang="en-US"/>
        </a:p>
      </dgm:t>
    </dgm:pt>
    <dgm:pt modelId="{AB8FA7B3-C9BD-4220-919A-97027C4E7271}" type="pres">
      <dgm:prSet presAssocID="{F6BA679C-F7A9-42F7-9DCC-A40BB09510B0}" presName="parentText" presStyleLbl="node1" presStyleIdx="0" presStyleCnt="1">
        <dgm:presLayoutVars>
          <dgm:chMax val="0"/>
          <dgm:bulletEnabled val="1"/>
        </dgm:presLayoutVars>
      </dgm:prSet>
      <dgm:spPr/>
      <dgm:t>
        <a:bodyPr/>
        <a:lstStyle/>
        <a:p>
          <a:endParaRPr lang="zh-CN" altLang="en-US"/>
        </a:p>
      </dgm:t>
    </dgm:pt>
    <dgm:pt modelId="{7BB84D3F-5C80-45BE-86EC-647B84EC4776}" type="pres">
      <dgm:prSet presAssocID="{F6BA679C-F7A9-42F7-9DCC-A40BB09510B0}" presName="negativeSpace" presStyleCnt="0"/>
      <dgm:spPr/>
    </dgm:pt>
    <dgm:pt modelId="{E927198E-3180-4B00-A147-25A5EAF18A99}" type="pres">
      <dgm:prSet presAssocID="{F6BA679C-F7A9-42F7-9DCC-A40BB09510B0}" presName="childText" presStyleLbl="conFgAcc1" presStyleIdx="0" presStyleCnt="1">
        <dgm:presLayoutVars>
          <dgm:bulletEnabled val="1"/>
        </dgm:presLayoutVars>
      </dgm:prSet>
      <dgm:spPr/>
      <dgm:t>
        <a:bodyPr/>
        <a:lstStyle/>
        <a:p>
          <a:endParaRPr lang="zh-CN" altLang="en-US"/>
        </a:p>
      </dgm:t>
    </dgm:pt>
  </dgm:ptLst>
  <dgm:cxnLst>
    <dgm:cxn modelId="{300BC355-A24A-40AE-8F66-C5FF0907BECD}" srcId="{F6BA679C-F7A9-42F7-9DCC-A40BB09510B0}" destId="{78AABC22-6907-4118-B0E7-2034E40038DC}" srcOrd="5" destOrd="0" parTransId="{C73A5113-E4BB-4F2E-B9D8-3378ADDD239F}" sibTransId="{03D25416-29A4-456F-98A4-D2E6CCF75F27}"/>
    <dgm:cxn modelId="{473DD6C3-BC04-482F-AF97-035800D230D4}" type="presOf" srcId="{5A6A2DBC-A052-4BC1-8B83-085AD40913FB}" destId="{E927198E-3180-4B00-A147-25A5EAF18A99}" srcOrd="0" destOrd="2" presId="urn:microsoft.com/office/officeart/2005/8/layout/list1"/>
    <dgm:cxn modelId="{57303E1D-C8F2-4956-B8DF-5122B9CAB638}" type="presOf" srcId="{28A4AA28-579C-414C-A0B7-22CB1F389061}" destId="{E927198E-3180-4B00-A147-25A5EAF18A99}" srcOrd="0" destOrd="3" presId="urn:microsoft.com/office/officeart/2005/8/layout/list1"/>
    <dgm:cxn modelId="{4A3AA913-CCB3-4DEF-BAEA-90D4B702E99B}" type="presOf" srcId="{5A4226CA-9F27-4DBE-9534-534D47BFC875}" destId="{4DCB2902-5C15-4E43-93E4-B5DD8E39D90C}" srcOrd="0" destOrd="0" presId="urn:microsoft.com/office/officeart/2005/8/layout/list1"/>
    <dgm:cxn modelId="{0BA4AE5B-6CFE-4C40-8ADA-818A8E93E42D}" srcId="{F6BA679C-F7A9-42F7-9DCC-A40BB09510B0}" destId="{DF5FF25D-4FE4-4FC7-B499-A1CB87DACBC8}" srcOrd="7" destOrd="0" parTransId="{91524968-0150-4E91-8A3B-AFB624F7C69B}" sibTransId="{BD752ED5-BF27-467A-92CF-84DA0A53B02F}"/>
    <dgm:cxn modelId="{B0EC17DE-2FC5-4C10-9021-DB95E6802FDD}" type="presOf" srcId="{F6BA679C-F7A9-42F7-9DCC-A40BB09510B0}" destId="{AB8FA7B3-C9BD-4220-919A-97027C4E7271}" srcOrd="1" destOrd="0" presId="urn:microsoft.com/office/officeart/2005/8/layout/list1"/>
    <dgm:cxn modelId="{DBE61727-FD56-4586-A820-280CBE30183D}" type="presOf" srcId="{05DAA2D2-07F1-4304-BBC4-7287C0ADC858}" destId="{E927198E-3180-4B00-A147-25A5EAF18A99}" srcOrd="0" destOrd="0" presId="urn:microsoft.com/office/officeart/2005/8/layout/list1"/>
    <dgm:cxn modelId="{8F6681F3-4641-48DC-9DFF-BFFE3CF81FA4}" type="presOf" srcId="{B353AF20-0DD9-46A0-8CFD-E3D34C72FD61}" destId="{E927198E-3180-4B00-A147-25A5EAF18A99}" srcOrd="0" destOrd="1" presId="urn:microsoft.com/office/officeart/2005/8/layout/list1"/>
    <dgm:cxn modelId="{30F6B5AE-EF07-4A99-A1B9-3835737D229D}" srcId="{F6BA679C-F7A9-42F7-9DCC-A40BB09510B0}" destId="{3506C789-7956-4E21-B04F-65EADC4CF1DD}" srcOrd="4" destOrd="0" parTransId="{0206A530-36F2-4001-A688-1F609A4965B6}" sibTransId="{6723E8C3-B137-4BEF-9422-2FFEDC45ED32}"/>
    <dgm:cxn modelId="{F5E36B01-D69D-491D-9B5B-6E7CA18F2F3B}" srcId="{F6BA679C-F7A9-42F7-9DCC-A40BB09510B0}" destId="{B353AF20-0DD9-46A0-8CFD-E3D34C72FD61}" srcOrd="1" destOrd="0" parTransId="{1704E804-2CA8-4031-95EB-AC43A5174982}" sibTransId="{E80EAE8B-DE4B-4B43-A9EF-F23CAB796F8F}"/>
    <dgm:cxn modelId="{9091F232-F7EB-4EEE-9E31-2467F8B80FEB}" type="presOf" srcId="{DF5FF25D-4FE4-4FC7-B499-A1CB87DACBC8}" destId="{E927198E-3180-4B00-A147-25A5EAF18A99}" srcOrd="0" destOrd="7" presId="urn:microsoft.com/office/officeart/2005/8/layout/list1"/>
    <dgm:cxn modelId="{6B7414F4-1452-4A96-B8DB-56DB7D3DE473}" type="presOf" srcId="{3506C789-7956-4E21-B04F-65EADC4CF1DD}" destId="{E927198E-3180-4B00-A147-25A5EAF18A99}" srcOrd="0" destOrd="4" presId="urn:microsoft.com/office/officeart/2005/8/layout/list1"/>
    <dgm:cxn modelId="{887F2B5D-7F7E-4474-A14D-406D7A49B09F}" type="presOf" srcId="{78AABC22-6907-4118-B0E7-2034E40038DC}" destId="{E927198E-3180-4B00-A147-25A5EAF18A99}" srcOrd="0" destOrd="5" presId="urn:microsoft.com/office/officeart/2005/8/layout/list1"/>
    <dgm:cxn modelId="{316D3863-A02C-45BC-9A80-528649ED081B}" srcId="{F6BA679C-F7A9-42F7-9DCC-A40BB09510B0}" destId="{05DAA2D2-07F1-4304-BBC4-7287C0ADC858}" srcOrd="0" destOrd="0" parTransId="{5DFB2245-C3DA-4688-8EF4-95188946C76E}" sibTransId="{94C77EE4-8212-4DE6-847F-4894C9F69409}"/>
    <dgm:cxn modelId="{255C9934-126F-4131-BB1E-7B149F416BCC}" srcId="{5A4226CA-9F27-4DBE-9534-534D47BFC875}" destId="{F6BA679C-F7A9-42F7-9DCC-A40BB09510B0}" srcOrd="0" destOrd="0" parTransId="{174A3F7E-73AE-459F-8936-D47291C95F3E}" sibTransId="{92061AA6-2188-4086-9771-C131CCD3EA72}"/>
    <dgm:cxn modelId="{75701504-FC5E-4EBD-9F2E-F1F27FA3AEE6}" srcId="{F6BA679C-F7A9-42F7-9DCC-A40BB09510B0}" destId="{28A4AA28-579C-414C-A0B7-22CB1F389061}" srcOrd="3" destOrd="0" parTransId="{4E830AE1-443B-4CF6-9861-A2F79400279C}" sibTransId="{36B42FED-A826-4334-88D3-20BD35DAE612}"/>
    <dgm:cxn modelId="{07783CF8-A4B2-4DCE-A871-21EA7F4F37D8}" type="presOf" srcId="{D2B74D3C-6F97-4B77-B6A1-10134836883D}" destId="{E927198E-3180-4B00-A147-25A5EAF18A99}" srcOrd="0" destOrd="6" presId="urn:microsoft.com/office/officeart/2005/8/layout/list1"/>
    <dgm:cxn modelId="{645D20B8-A007-4F5E-ABF1-AF0F8F349D20}" srcId="{F6BA679C-F7A9-42F7-9DCC-A40BB09510B0}" destId="{D2B74D3C-6F97-4B77-B6A1-10134836883D}" srcOrd="6" destOrd="0" parTransId="{89CD7414-E73A-4484-B73A-D7B7D5CADB74}" sibTransId="{D4683C76-AF49-416A-9A78-C3447ADDB23A}"/>
    <dgm:cxn modelId="{CF99FAA2-8F83-4C37-8EC2-ABB8C7C8832E}" type="presOf" srcId="{F6BA679C-F7A9-42F7-9DCC-A40BB09510B0}" destId="{4ED619EE-9D12-4454-B8D4-8E2E1353E81C}" srcOrd="0" destOrd="0" presId="urn:microsoft.com/office/officeart/2005/8/layout/list1"/>
    <dgm:cxn modelId="{0C2A5101-07F2-46EB-B0F9-5247DDC97132}" srcId="{F6BA679C-F7A9-42F7-9DCC-A40BB09510B0}" destId="{5A6A2DBC-A052-4BC1-8B83-085AD40913FB}" srcOrd="2" destOrd="0" parTransId="{939F1D5E-0574-4BDF-A47A-909282E88628}" sibTransId="{56DD33E0-269E-4107-839C-9D5C33FDC0AF}"/>
    <dgm:cxn modelId="{1A95E4E0-64A7-432B-9592-A47FF3EF2B16}" type="presParOf" srcId="{4DCB2902-5C15-4E43-93E4-B5DD8E39D90C}" destId="{D0602E3E-1530-4FE8-AD16-BBD79DF180C4}" srcOrd="0" destOrd="0" presId="urn:microsoft.com/office/officeart/2005/8/layout/list1"/>
    <dgm:cxn modelId="{C733AD64-7E06-4924-A366-4DEA2514C028}" type="presParOf" srcId="{D0602E3E-1530-4FE8-AD16-BBD79DF180C4}" destId="{4ED619EE-9D12-4454-B8D4-8E2E1353E81C}" srcOrd="0" destOrd="0" presId="urn:microsoft.com/office/officeart/2005/8/layout/list1"/>
    <dgm:cxn modelId="{0892476F-E1AC-420C-B28B-DBB1D156C774}" type="presParOf" srcId="{D0602E3E-1530-4FE8-AD16-BBD79DF180C4}" destId="{AB8FA7B3-C9BD-4220-919A-97027C4E7271}" srcOrd="1" destOrd="0" presId="urn:microsoft.com/office/officeart/2005/8/layout/list1"/>
    <dgm:cxn modelId="{38AFB1E5-310D-4964-BED3-F874EF23E0B2}" type="presParOf" srcId="{4DCB2902-5C15-4E43-93E4-B5DD8E39D90C}" destId="{7BB84D3F-5C80-45BE-86EC-647B84EC4776}" srcOrd="1" destOrd="0" presId="urn:microsoft.com/office/officeart/2005/8/layout/list1"/>
    <dgm:cxn modelId="{DDDD5D29-3C07-40E4-A994-6904302D5C85}" type="presParOf" srcId="{4DCB2902-5C15-4E43-93E4-B5DD8E39D90C}" destId="{E927198E-3180-4B00-A147-25A5EAF18A9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5DE9434-C085-463D-924E-D513BF3A69D1}"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AD133C68-4A3C-48DE-B5A7-90E1E652F7E6}">
      <dgm:prSet/>
      <dgm:spPr/>
      <dgm:t>
        <a:bodyPr/>
        <a:lstStyle/>
        <a:p>
          <a:pPr rtl="0"/>
          <a:r>
            <a:rPr lang="zh-CN" b="1" dirty="0"/>
            <a:t>优化方法</a:t>
          </a:r>
          <a:endParaRPr lang="en-US" b="1" dirty="0"/>
        </a:p>
      </dgm:t>
    </dgm:pt>
    <dgm:pt modelId="{1FC8ECE6-199F-401D-BABF-29E662EC7712}" type="parTrans" cxnId="{B47AA695-6A46-4363-989A-2D9D6AEBC48B}">
      <dgm:prSet/>
      <dgm:spPr/>
      <dgm:t>
        <a:bodyPr/>
        <a:lstStyle/>
        <a:p>
          <a:endParaRPr lang="zh-CN" altLang="en-US"/>
        </a:p>
      </dgm:t>
    </dgm:pt>
    <dgm:pt modelId="{BF48BA45-BC76-4482-ABB3-2A835351E83F}" type="sibTrans" cxnId="{B47AA695-6A46-4363-989A-2D9D6AEBC48B}">
      <dgm:prSet/>
      <dgm:spPr/>
      <dgm:t>
        <a:bodyPr/>
        <a:lstStyle/>
        <a:p>
          <a:endParaRPr lang="zh-CN" altLang="en-US"/>
        </a:p>
      </dgm:t>
    </dgm:pt>
    <dgm:pt modelId="{8E5D8D81-E5BC-48F5-A5F0-6CF0EA27DFB3}">
      <dgm:prSet/>
      <dgm:spPr/>
      <dgm:t>
        <a:bodyPr/>
        <a:lstStyle/>
        <a:p>
          <a:pPr rtl="0"/>
          <a:r>
            <a:rPr lang="zh-CN" b="1" dirty="0"/>
            <a:t>是从多个</a:t>
          </a:r>
          <a:r>
            <a:rPr lang="zh-CN" b="1" dirty="0">
              <a:solidFill>
                <a:srgbClr val="FF0000"/>
              </a:solidFill>
            </a:rPr>
            <a:t>备选方案</a:t>
          </a:r>
          <a:r>
            <a:rPr lang="zh-CN" altLang="en-US" b="1" dirty="0">
              <a:solidFill>
                <a:srgbClr val="FF0000"/>
              </a:solidFill>
            </a:rPr>
            <a:t>（可行性解空间）</a:t>
          </a:r>
          <a:r>
            <a:rPr lang="zh-CN" b="1" dirty="0"/>
            <a:t>中</a:t>
          </a:r>
          <a:r>
            <a:rPr lang="zh-CN" b="1" dirty="0">
              <a:solidFill>
                <a:srgbClr val="FF0000"/>
              </a:solidFill>
            </a:rPr>
            <a:t>挑选</a:t>
          </a:r>
          <a:r>
            <a:rPr lang="en-US" altLang="zh-CN" b="1" dirty="0">
              <a:solidFill>
                <a:srgbClr val="FF0000"/>
              </a:solidFill>
            </a:rPr>
            <a:t>(</a:t>
          </a:r>
          <a:r>
            <a:rPr lang="zh-CN" altLang="en-US" b="1" dirty="0">
              <a:solidFill>
                <a:srgbClr val="FF0000"/>
              </a:solidFill>
            </a:rPr>
            <a:t>搜索</a:t>
          </a:r>
          <a:r>
            <a:rPr lang="en-US" altLang="zh-CN" b="1" dirty="0">
              <a:solidFill>
                <a:srgbClr val="FF0000"/>
              </a:solidFill>
            </a:rPr>
            <a:t>)</a:t>
          </a:r>
          <a:r>
            <a:rPr lang="zh-CN" b="1" dirty="0">
              <a:solidFill>
                <a:srgbClr val="FF0000"/>
              </a:solidFill>
            </a:rPr>
            <a:t>最优方案</a:t>
          </a:r>
          <a:r>
            <a:rPr lang="zh-CN" b="1" dirty="0"/>
            <a:t>的一种方法，其主要理论基础来自于</a:t>
          </a:r>
          <a:r>
            <a:rPr lang="zh-CN" b="1" dirty="0">
              <a:solidFill>
                <a:srgbClr val="FF0000"/>
              </a:solidFill>
            </a:rPr>
            <a:t>运筹学</a:t>
          </a:r>
          <a:r>
            <a:rPr lang="zh-CN" b="1" dirty="0"/>
            <a:t>。</a:t>
          </a:r>
          <a:endParaRPr lang="en-US" b="1" dirty="0"/>
        </a:p>
      </dgm:t>
    </dgm:pt>
    <dgm:pt modelId="{366EF80C-F5AE-4C8E-9CF0-0B5E4AD199FC}" type="parTrans" cxnId="{C9D82492-3C1A-4636-94B0-A2CB7FE81322}">
      <dgm:prSet/>
      <dgm:spPr/>
      <dgm:t>
        <a:bodyPr/>
        <a:lstStyle/>
        <a:p>
          <a:endParaRPr lang="zh-CN" altLang="en-US"/>
        </a:p>
      </dgm:t>
    </dgm:pt>
    <dgm:pt modelId="{30F21259-73A4-4360-A048-448D829A5A0A}" type="sibTrans" cxnId="{C9D82492-3C1A-4636-94B0-A2CB7FE81322}">
      <dgm:prSet/>
      <dgm:spPr/>
      <dgm:t>
        <a:bodyPr/>
        <a:lstStyle/>
        <a:p>
          <a:endParaRPr lang="zh-CN" altLang="en-US"/>
        </a:p>
      </dgm:t>
    </dgm:pt>
    <dgm:pt modelId="{2380C9C9-ADFB-4D18-AA8B-2FB887DDB5F3}">
      <dgm:prSet/>
      <dgm:spPr/>
      <dgm:t>
        <a:bodyPr/>
        <a:lstStyle/>
        <a:p>
          <a:pPr rtl="0"/>
          <a:r>
            <a:rPr lang="zh-CN" b="1" dirty="0"/>
            <a:t>主要包括以下</a:t>
          </a:r>
          <a:r>
            <a:rPr lang="en-US" b="1" dirty="0"/>
            <a:t>4</a:t>
          </a:r>
          <a:r>
            <a:rPr lang="zh-CN" b="1" dirty="0"/>
            <a:t>种：</a:t>
          </a:r>
          <a:endParaRPr lang="en-US" b="1" dirty="0"/>
        </a:p>
      </dgm:t>
    </dgm:pt>
    <dgm:pt modelId="{17D9CF4B-E729-4625-A219-371D84A8C8D4}" type="parTrans" cxnId="{68815648-8010-4BFF-81E5-FC70018C8811}">
      <dgm:prSet/>
      <dgm:spPr/>
      <dgm:t>
        <a:bodyPr/>
        <a:lstStyle/>
        <a:p>
          <a:endParaRPr lang="zh-CN" altLang="en-US"/>
        </a:p>
      </dgm:t>
    </dgm:pt>
    <dgm:pt modelId="{B3C76B31-219C-48BD-B63C-99A2ED17C714}" type="sibTrans" cxnId="{68815648-8010-4BFF-81E5-FC70018C8811}">
      <dgm:prSet/>
      <dgm:spPr/>
      <dgm:t>
        <a:bodyPr/>
        <a:lstStyle/>
        <a:p>
          <a:endParaRPr lang="zh-CN" altLang="en-US"/>
        </a:p>
      </dgm:t>
    </dgm:pt>
    <dgm:pt modelId="{5FD41711-6A55-40DA-BF3F-38AE8B28FF7F}">
      <dgm:prSet/>
      <dgm:spPr/>
      <dgm:t>
        <a:bodyPr/>
        <a:lstStyle/>
        <a:p>
          <a:pPr rtl="0"/>
          <a:r>
            <a:rPr lang="zh-CN" b="1" dirty="0"/>
            <a:t>线性规划</a:t>
          </a:r>
          <a:endParaRPr lang="en-US" b="1" dirty="0"/>
        </a:p>
      </dgm:t>
    </dgm:pt>
    <dgm:pt modelId="{C8A885D9-AF55-449E-BC3B-77833D0D6C87}" type="parTrans" cxnId="{90AC4CBF-F25C-4C89-AB80-A17DB94996FE}">
      <dgm:prSet/>
      <dgm:spPr/>
      <dgm:t>
        <a:bodyPr/>
        <a:lstStyle/>
        <a:p>
          <a:endParaRPr lang="zh-CN" altLang="en-US"/>
        </a:p>
      </dgm:t>
    </dgm:pt>
    <dgm:pt modelId="{FF701BF9-4B35-4620-89BC-5866AC4C9039}" type="sibTrans" cxnId="{90AC4CBF-F25C-4C89-AB80-A17DB94996FE}">
      <dgm:prSet/>
      <dgm:spPr/>
      <dgm:t>
        <a:bodyPr/>
        <a:lstStyle/>
        <a:p>
          <a:endParaRPr lang="zh-CN" altLang="en-US"/>
        </a:p>
      </dgm:t>
    </dgm:pt>
    <dgm:pt modelId="{B7EF453C-2DA8-4CB3-93D7-D0155C0B8DC8}">
      <dgm:prSet/>
      <dgm:spPr/>
      <dgm:t>
        <a:bodyPr/>
        <a:lstStyle/>
        <a:p>
          <a:pPr rtl="0"/>
          <a:r>
            <a:rPr lang="zh-CN" b="1" dirty="0"/>
            <a:t>整数规划</a:t>
          </a:r>
          <a:endParaRPr lang="en-US" b="1" dirty="0"/>
        </a:p>
      </dgm:t>
    </dgm:pt>
    <dgm:pt modelId="{E08DEBF4-20EE-45B2-AB8D-3DB49DAC69B0}" type="parTrans" cxnId="{B34E72F7-0BAC-4017-9F38-402AC7E9FC20}">
      <dgm:prSet/>
      <dgm:spPr/>
      <dgm:t>
        <a:bodyPr/>
        <a:lstStyle/>
        <a:p>
          <a:endParaRPr lang="zh-CN" altLang="en-US"/>
        </a:p>
      </dgm:t>
    </dgm:pt>
    <dgm:pt modelId="{BF41727F-4296-4783-8945-CC9C79A70E52}" type="sibTrans" cxnId="{B34E72F7-0BAC-4017-9F38-402AC7E9FC20}">
      <dgm:prSet/>
      <dgm:spPr/>
      <dgm:t>
        <a:bodyPr/>
        <a:lstStyle/>
        <a:p>
          <a:endParaRPr lang="zh-CN" altLang="en-US"/>
        </a:p>
      </dgm:t>
    </dgm:pt>
    <dgm:pt modelId="{82D6AA67-2C95-43EC-BA37-B970F2EE3308}">
      <dgm:prSet/>
      <dgm:spPr/>
      <dgm:t>
        <a:bodyPr/>
        <a:lstStyle/>
        <a:p>
          <a:pPr rtl="0"/>
          <a:r>
            <a:rPr lang="zh-CN" b="1" dirty="0"/>
            <a:t>多目标规划</a:t>
          </a:r>
          <a:endParaRPr lang="en-US" b="1" dirty="0"/>
        </a:p>
      </dgm:t>
    </dgm:pt>
    <dgm:pt modelId="{BA9DDA90-A714-4E20-9FC2-B7D83A2C32F4}" type="parTrans" cxnId="{2B69538E-515A-4279-B3B0-454F4047EA1E}">
      <dgm:prSet/>
      <dgm:spPr/>
      <dgm:t>
        <a:bodyPr/>
        <a:lstStyle/>
        <a:p>
          <a:endParaRPr lang="zh-CN" altLang="en-US"/>
        </a:p>
      </dgm:t>
    </dgm:pt>
    <dgm:pt modelId="{9C92E7A1-C884-4C18-8E68-7BC3615D9A6F}" type="sibTrans" cxnId="{2B69538E-515A-4279-B3B0-454F4047EA1E}">
      <dgm:prSet/>
      <dgm:spPr/>
      <dgm:t>
        <a:bodyPr/>
        <a:lstStyle/>
        <a:p>
          <a:endParaRPr lang="zh-CN" altLang="en-US"/>
        </a:p>
      </dgm:t>
    </dgm:pt>
    <dgm:pt modelId="{780B7869-B70E-44BA-96B0-E9D3C46D7E5A}">
      <dgm:prSet/>
      <dgm:spPr/>
      <dgm:t>
        <a:bodyPr/>
        <a:lstStyle/>
        <a:p>
          <a:pPr rtl="0"/>
          <a:r>
            <a:rPr lang="zh-CN" b="1" dirty="0"/>
            <a:t>动态规划</a:t>
          </a:r>
        </a:p>
      </dgm:t>
    </dgm:pt>
    <dgm:pt modelId="{79E162E6-83F4-490A-AA39-07519E018D38}" type="parTrans" cxnId="{2C02E62A-91B9-4374-A610-7036B6887EAF}">
      <dgm:prSet/>
      <dgm:spPr/>
      <dgm:t>
        <a:bodyPr/>
        <a:lstStyle/>
        <a:p>
          <a:endParaRPr lang="zh-CN" altLang="en-US"/>
        </a:p>
      </dgm:t>
    </dgm:pt>
    <dgm:pt modelId="{6CE7C233-7353-4A55-AB6D-F772660587E9}" type="sibTrans" cxnId="{2C02E62A-91B9-4374-A610-7036B6887EAF}">
      <dgm:prSet/>
      <dgm:spPr/>
      <dgm:t>
        <a:bodyPr/>
        <a:lstStyle/>
        <a:p>
          <a:endParaRPr lang="zh-CN" altLang="en-US"/>
        </a:p>
      </dgm:t>
    </dgm:pt>
    <dgm:pt modelId="{200CA627-C8B3-46E0-B164-888B0B4D9936}">
      <dgm:prSet/>
      <dgm:spPr/>
      <dgm:t>
        <a:bodyPr/>
        <a:lstStyle/>
        <a:p>
          <a:pPr rtl="0"/>
          <a:endParaRPr lang="zh-CN" b="1" dirty="0"/>
        </a:p>
      </dgm:t>
    </dgm:pt>
    <dgm:pt modelId="{0734062F-86EA-49AB-AD2F-4E27C815695F}" type="parTrans" cxnId="{A9CD22C6-2198-4404-9D1A-FAB6D5F70D7C}">
      <dgm:prSet/>
      <dgm:spPr/>
      <dgm:t>
        <a:bodyPr/>
        <a:lstStyle/>
        <a:p>
          <a:endParaRPr lang="zh-CN" altLang="en-US"/>
        </a:p>
      </dgm:t>
    </dgm:pt>
    <dgm:pt modelId="{19A3CF16-C7D3-4B46-9158-9BDA916BE376}" type="sibTrans" cxnId="{A9CD22C6-2198-4404-9D1A-FAB6D5F70D7C}">
      <dgm:prSet/>
      <dgm:spPr/>
      <dgm:t>
        <a:bodyPr/>
        <a:lstStyle/>
        <a:p>
          <a:endParaRPr lang="zh-CN" altLang="en-US"/>
        </a:p>
      </dgm:t>
    </dgm:pt>
    <dgm:pt modelId="{53CDBC2E-D686-4BF4-A06D-479DF712B47A}">
      <dgm:prSet/>
      <dgm:spPr/>
      <dgm:t>
        <a:bodyPr/>
        <a:lstStyle/>
        <a:p>
          <a:pPr rtl="0"/>
          <a:endParaRPr lang="zh-CN" b="1" dirty="0"/>
        </a:p>
      </dgm:t>
    </dgm:pt>
    <dgm:pt modelId="{293FB4CF-9202-42E7-A941-DEDA67F42D98}" type="parTrans" cxnId="{4FF25C01-C020-4D56-B214-CB7AE73D70F1}">
      <dgm:prSet/>
      <dgm:spPr/>
      <dgm:t>
        <a:bodyPr/>
        <a:lstStyle/>
        <a:p>
          <a:endParaRPr lang="zh-CN" altLang="en-US"/>
        </a:p>
      </dgm:t>
    </dgm:pt>
    <dgm:pt modelId="{D9862E5C-D7DC-45E8-82AB-E3114968D069}" type="sibTrans" cxnId="{4FF25C01-C020-4D56-B214-CB7AE73D70F1}">
      <dgm:prSet/>
      <dgm:spPr/>
      <dgm:t>
        <a:bodyPr/>
        <a:lstStyle/>
        <a:p>
          <a:endParaRPr lang="zh-CN" altLang="en-US"/>
        </a:p>
      </dgm:t>
    </dgm:pt>
    <dgm:pt modelId="{8C2873E0-7DE7-47A2-8A9B-254A8D47E08B}" type="pres">
      <dgm:prSet presAssocID="{D5DE9434-C085-463D-924E-D513BF3A69D1}" presName="linear" presStyleCnt="0">
        <dgm:presLayoutVars>
          <dgm:dir/>
          <dgm:animLvl val="lvl"/>
          <dgm:resizeHandles val="exact"/>
        </dgm:presLayoutVars>
      </dgm:prSet>
      <dgm:spPr/>
      <dgm:t>
        <a:bodyPr/>
        <a:lstStyle/>
        <a:p>
          <a:endParaRPr lang="zh-CN" altLang="en-US"/>
        </a:p>
      </dgm:t>
    </dgm:pt>
    <dgm:pt modelId="{9AEDE71C-4E36-4C90-8EB7-F578B1B9769B}" type="pres">
      <dgm:prSet presAssocID="{AD133C68-4A3C-48DE-B5A7-90E1E652F7E6}" presName="parentLin" presStyleCnt="0"/>
      <dgm:spPr/>
    </dgm:pt>
    <dgm:pt modelId="{313B5A61-1FA8-4DAB-B49B-30E7F9EEAFBA}" type="pres">
      <dgm:prSet presAssocID="{AD133C68-4A3C-48DE-B5A7-90E1E652F7E6}" presName="parentLeftMargin" presStyleLbl="node1" presStyleIdx="0" presStyleCnt="1"/>
      <dgm:spPr/>
      <dgm:t>
        <a:bodyPr/>
        <a:lstStyle/>
        <a:p>
          <a:endParaRPr lang="zh-CN" altLang="en-US"/>
        </a:p>
      </dgm:t>
    </dgm:pt>
    <dgm:pt modelId="{77642E6C-58FC-485F-B068-E5643E27D7DD}" type="pres">
      <dgm:prSet presAssocID="{AD133C68-4A3C-48DE-B5A7-90E1E652F7E6}" presName="parentText" presStyleLbl="node1" presStyleIdx="0" presStyleCnt="1">
        <dgm:presLayoutVars>
          <dgm:chMax val="0"/>
          <dgm:bulletEnabled val="1"/>
        </dgm:presLayoutVars>
      </dgm:prSet>
      <dgm:spPr/>
      <dgm:t>
        <a:bodyPr/>
        <a:lstStyle/>
        <a:p>
          <a:endParaRPr lang="zh-CN" altLang="en-US"/>
        </a:p>
      </dgm:t>
    </dgm:pt>
    <dgm:pt modelId="{8DCBA38D-0B41-4F46-B39A-96A5CD3B2F85}" type="pres">
      <dgm:prSet presAssocID="{AD133C68-4A3C-48DE-B5A7-90E1E652F7E6}" presName="negativeSpace" presStyleCnt="0"/>
      <dgm:spPr/>
    </dgm:pt>
    <dgm:pt modelId="{1D05D079-CAE8-4E10-B841-D4D74CDF5977}" type="pres">
      <dgm:prSet presAssocID="{AD133C68-4A3C-48DE-B5A7-90E1E652F7E6}" presName="childText" presStyleLbl="conFgAcc1" presStyleIdx="0" presStyleCnt="1">
        <dgm:presLayoutVars>
          <dgm:bulletEnabled val="1"/>
        </dgm:presLayoutVars>
      </dgm:prSet>
      <dgm:spPr/>
      <dgm:t>
        <a:bodyPr/>
        <a:lstStyle/>
        <a:p>
          <a:endParaRPr lang="zh-CN" altLang="en-US"/>
        </a:p>
      </dgm:t>
    </dgm:pt>
  </dgm:ptLst>
  <dgm:cxnLst>
    <dgm:cxn modelId="{60A63E66-9F52-4EDF-A114-D569581D05DD}" type="presOf" srcId="{AD133C68-4A3C-48DE-B5A7-90E1E652F7E6}" destId="{313B5A61-1FA8-4DAB-B49B-30E7F9EEAFBA}" srcOrd="0" destOrd="0" presId="urn:microsoft.com/office/officeart/2005/8/layout/list1"/>
    <dgm:cxn modelId="{31615280-5183-4A17-875A-F2BFEA4C32C1}" type="presOf" srcId="{8E5D8D81-E5BC-48F5-A5F0-6CF0EA27DFB3}" destId="{1D05D079-CAE8-4E10-B841-D4D74CDF5977}" srcOrd="0" destOrd="0" presId="urn:microsoft.com/office/officeart/2005/8/layout/list1"/>
    <dgm:cxn modelId="{90AC4CBF-F25C-4C89-AB80-A17DB94996FE}" srcId="{2380C9C9-ADFB-4D18-AA8B-2FB887DDB5F3}" destId="{5FD41711-6A55-40DA-BF3F-38AE8B28FF7F}" srcOrd="0" destOrd="0" parTransId="{C8A885D9-AF55-449E-BC3B-77833D0D6C87}" sibTransId="{FF701BF9-4B35-4620-89BC-5866AC4C9039}"/>
    <dgm:cxn modelId="{08D3AF5B-64F7-4DC8-A470-6577A9C6B922}" type="presOf" srcId="{780B7869-B70E-44BA-96B0-E9D3C46D7E5A}" destId="{1D05D079-CAE8-4E10-B841-D4D74CDF5977}" srcOrd="0" destOrd="5" presId="urn:microsoft.com/office/officeart/2005/8/layout/list1"/>
    <dgm:cxn modelId="{2B69538E-515A-4279-B3B0-454F4047EA1E}" srcId="{2380C9C9-ADFB-4D18-AA8B-2FB887DDB5F3}" destId="{82D6AA67-2C95-43EC-BA37-B970F2EE3308}" srcOrd="2" destOrd="0" parTransId="{BA9DDA90-A714-4E20-9FC2-B7D83A2C32F4}" sibTransId="{9C92E7A1-C884-4C18-8E68-7BC3615D9A6F}"/>
    <dgm:cxn modelId="{FCBBCB88-1DCB-4771-8071-0D2B5747C1E4}" type="presOf" srcId="{2380C9C9-ADFB-4D18-AA8B-2FB887DDB5F3}" destId="{1D05D079-CAE8-4E10-B841-D4D74CDF5977}" srcOrd="0" destOrd="1" presId="urn:microsoft.com/office/officeart/2005/8/layout/list1"/>
    <dgm:cxn modelId="{75A89564-F91A-4F59-A1EF-375B0F5D1D7B}" type="presOf" srcId="{B7EF453C-2DA8-4CB3-93D7-D0155C0B8DC8}" destId="{1D05D079-CAE8-4E10-B841-D4D74CDF5977}" srcOrd="0" destOrd="3" presId="urn:microsoft.com/office/officeart/2005/8/layout/list1"/>
    <dgm:cxn modelId="{2C02E62A-91B9-4374-A610-7036B6887EAF}" srcId="{2380C9C9-ADFB-4D18-AA8B-2FB887DDB5F3}" destId="{780B7869-B70E-44BA-96B0-E9D3C46D7E5A}" srcOrd="3" destOrd="0" parTransId="{79E162E6-83F4-490A-AA39-07519E018D38}" sibTransId="{6CE7C233-7353-4A55-AB6D-F772660587E9}"/>
    <dgm:cxn modelId="{68815648-8010-4BFF-81E5-FC70018C8811}" srcId="{AD133C68-4A3C-48DE-B5A7-90E1E652F7E6}" destId="{2380C9C9-ADFB-4D18-AA8B-2FB887DDB5F3}" srcOrd="1" destOrd="0" parTransId="{17D9CF4B-E729-4625-A219-371D84A8C8D4}" sibTransId="{B3C76B31-219C-48BD-B63C-99A2ED17C714}"/>
    <dgm:cxn modelId="{97DA24FB-9922-424E-B8C6-6AB13ED21665}" type="presOf" srcId="{82D6AA67-2C95-43EC-BA37-B970F2EE3308}" destId="{1D05D079-CAE8-4E10-B841-D4D74CDF5977}" srcOrd="0" destOrd="4" presId="urn:microsoft.com/office/officeart/2005/8/layout/list1"/>
    <dgm:cxn modelId="{89555E0E-4344-42A7-90F4-AC54A25031AB}" type="presOf" srcId="{53CDBC2E-D686-4BF4-A06D-479DF712B47A}" destId="{1D05D079-CAE8-4E10-B841-D4D74CDF5977}" srcOrd="0" destOrd="7" presId="urn:microsoft.com/office/officeart/2005/8/layout/list1"/>
    <dgm:cxn modelId="{B34E72F7-0BAC-4017-9F38-402AC7E9FC20}" srcId="{2380C9C9-ADFB-4D18-AA8B-2FB887DDB5F3}" destId="{B7EF453C-2DA8-4CB3-93D7-D0155C0B8DC8}" srcOrd="1" destOrd="0" parTransId="{E08DEBF4-20EE-45B2-AB8D-3DB49DAC69B0}" sibTransId="{BF41727F-4296-4783-8945-CC9C79A70E52}"/>
    <dgm:cxn modelId="{C9D82492-3C1A-4636-94B0-A2CB7FE81322}" srcId="{AD133C68-4A3C-48DE-B5A7-90E1E652F7E6}" destId="{8E5D8D81-E5BC-48F5-A5F0-6CF0EA27DFB3}" srcOrd="0" destOrd="0" parTransId="{366EF80C-F5AE-4C8E-9CF0-0B5E4AD199FC}" sibTransId="{30F21259-73A4-4360-A048-448D829A5A0A}"/>
    <dgm:cxn modelId="{6E7424A6-B20A-4E9C-8836-D9521F1536A1}" type="presOf" srcId="{D5DE9434-C085-463D-924E-D513BF3A69D1}" destId="{8C2873E0-7DE7-47A2-8A9B-254A8D47E08B}" srcOrd="0" destOrd="0" presId="urn:microsoft.com/office/officeart/2005/8/layout/list1"/>
    <dgm:cxn modelId="{4FF25C01-C020-4D56-B214-CB7AE73D70F1}" srcId="{AD133C68-4A3C-48DE-B5A7-90E1E652F7E6}" destId="{53CDBC2E-D686-4BF4-A06D-479DF712B47A}" srcOrd="3" destOrd="0" parTransId="{293FB4CF-9202-42E7-A941-DEDA67F42D98}" sibTransId="{D9862E5C-D7DC-45E8-82AB-E3114968D069}"/>
    <dgm:cxn modelId="{B47AA695-6A46-4363-989A-2D9D6AEBC48B}" srcId="{D5DE9434-C085-463D-924E-D513BF3A69D1}" destId="{AD133C68-4A3C-48DE-B5A7-90E1E652F7E6}" srcOrd="0" destOrd="0" parTransId="{1FC8ECE6-199F-401D-BABF-29E662EC7712}" sibTransId="{BF48BA45-BC76-4482-ABB3-2A835351E83F}"/>
    <dgm:cxn modelId="{8BFDBDA0-B08A-4D62-8D51-A95252363E59}" type="presOf" srcId="{200CA627-C8B3-46E0-B164-888B0B4D9936}" destId="{1D05D079-CAE8-4E10-B841-D4D74CDF5977}" srcOrd="0" destOrd="6" presId="urn:microsoft.com/office/officeart/2005/8/layout/list1"/>
    <dgm:cxn modelId="{07DB7E68-F6B0-4826-8D44-45B9C8A5130A}" type="presOf" srcId="{5FD41711-6A55-40DA-BF3F-38AE8B28FF7F}" destId="{1D05D079-CAE8-4E10-B841-D4D74CDF5977}" srcOrd="0" destOrd="2" presId="urn:microsoft.com/office/officeart/2005/8/layout/list1"/>
    <dgm:cxn modelId="{A9CD22C6-2198-4404-9D1A-FAB6D5F70D7C}" srcId="{AD133C68-4A3C-48DE-B5A7-90E1E652F7E6}" destId="{200CA627-C8B3-46E0-B164-888B0B4D9936}" srcOrd="2" destOrd="0" parTransId="{0734062F-86EA-49AB-AD2F-4E27C815695F}" sibTransId="{19A3CF16-C7D3-4B46-9158-9BDA916BE376}"/>
    <dgm:cxn modelId="{D037D40F-60A4-41E0-B774-A36BD8071983}" type="presOf" srcId="{AD133C68-4A3C-48DE-B5A7-90E1E652F7E6}" destId="{77642E6C-58FC-485F-B068-E5643E27D7DD}" srcOrd="1" destOrd="0" presId="urn:microsoft.com/office/officeart/2005/8/layout/list1"/>
    <dgm:cxn modelId="{007178CB-7590-4938-910A-0FA05D060A61}" type="presParOf" srcId="{8C2873E0-7DE7-47A2-8A9B-254A8D47E08B}" destId="{9AEDE71C-4E36-4C90-8EB7-F578B1B9769B}" srcOrd="0" destOrd="0" presId="urn:microsoft.com/office/officeart/2005/8/layout/list1"/>
    <dgm:cxn modelId="{CEDE1532-ACD4-499A-AC57-29D5E0F3E57D}" type="presParOf" srcId="{9AEDE71C-4E36-4C90-8EB7-F578B1B9769B}" destId="{313B5A61-1FA8-4DAB-B49B-30E7F9EEAFBA}" srcOrd="0" destOrd="0" presId="urn:microsoft.com/office/officeart/2005/8/layout/list1"/>
    <dgm:cxn modelId="{1C3B0FD4-DDD1-44F9-87A6-D0A4277666E2}" type="presParOf" srcId="{9AEDE71C-4E36-4C90-8EB7-F578B1B9769B}" destId="{77642E6C-58FC-485F-B068-E5643E27D7DD}" srcOrd="1" destOrd="0" presId="urn:microsoft.com/office/officeart/2005/8/layout/list1"/>
    <dgm:cxn modelId="{93153D5D-DDB1-4CC8-920C-7B939BE91B65}" type="presParOf" srcId="{8C2873E0-7DE7-47A2-8A9B-254A8D47E08B}" destId="{8DCBA38D-0B41-4F46-B39A-96A5CD3B2F85}" srcOrd="1" destOrd="0" presId="urn:microsoft.com/office/officeart/2005/8/layout/list1"/>
    <dgm:cxn modelId="{6D9D255D-D04F-466B-96A7-C2ECB141C58E}" type="presParOf" srcId="{8C2873E0-7DE7-47A2-8A9B-254A8D47E08B}" destId="{1D05D079-CAE8-4E10-B841-D4D74CDF597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AF58313-D4F5-4FC6-9CD4-B14E5DA0A64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66685343-0806-48F3-8F64-3E6A636D2051}">
      <dgm:prSet/>
      <dgm:spPr/>
      <dgm:t>
        <a:bodyPr/>
        <a:lstStyle/>
        <a:p>
          <a:pPr rtl="0"/>
          <a:r>
            <a:rPr lang="zh-CN" b="1" dirty="0"/>
            <a:t>线性规划</a:t>
          </a:r>
          <a:endParaRPr lang="en-US" b="1" dirty="0"/>
        </a:p>
      </dgm:t>
    </dgm:pt>
    <dgm:pt modelId="{6D60DA5C-52ED-4EA1-AB70-D608A953ECAA}" type="parTrans" cxnId="{70B23788-73B5-47BD-BB19-E5A87759C33B}">
      <dgm:prSet/>
      <dgm:spPr/>
      <dgm:t>
        <a:bodyPr/>
        <a:lstStyle/>
        <a:p>
          <a:endParaRPr lang="zh-CN" altLang="en-US"/>
        </a:p>
      </dgm:t>
    </dgm:pt>
    <dgm:pt modelId="{5F57A1BA-6880-4308-B950-D08CFAB315F0}" type="sibTrans" cxnId="{70B23788-73B5-47BD-BB19-E5A87759C33B}">
      <dgm:prSet/>
      <dgm:spPr/>
      <dgm:t>
        <a:bodyPr/>
        <a:lstStyle/>
        <a:p>
          <a:endParaRPr lang="zh-CN" altLang="en-US"/>
        </a:p>
      </dgm:t>
    </dgm:pt>
    <dgm:pt modelId="{7E348CE0-EED7-4FD1-8921-312684B3514A}">
      <dgm:prSet/>
      <dgm:spPr/>
      <dgm:t>
        <a:bodyPr/>
        <a:lstStyle/>
        <a:p>
          <a:pPr rtl="0"/>
          <a:r>
            <a:rPr lang="zh-CN" b="1" dirty="0"/>
            <a:t>主要研究线性约束条件下线性目标函数的极值问题的数学理论和方法，主要步骤包括：</a:t>
          </a:r>
          <a:endParaRPr lang="en-US" b="1" dirty="0"/>
        </a:p>
      </dgm:t>
    </dgm:pt>
    <dgm:pt modelId="{66D5ABD4-25A9-4BFE-82BC-5A8BDD2620FB}" type="parTrans" cxnId="{160C3FA1-034C-470A-BA26-7135C10A402C}">
      <dgm:prSet/>
      <dgm:spPr/>
      <dgm:t>
        <a:bodyPr/>
        <a:lstStyle/>
        <a:p>
          <a:endParaRPr lang="zh-CN" altLang="en-US"/>
        </a:p>
      </dgm:t>
    </dgm:pt>
    <dgm:pt modelId="{92EDC476-B33F-49D6-B157-496EA9B67E0B}" type="sibTrans" cxnId="{160C3FA1-034C-470A-BA26-7135C10A402C}">
      <dgm:prSet/>
      <dgm:spPr/>
      <dgm:t>
        <a:bodyPr/>
        <a:lstStyle/>
        <a:p>
          <a:endParaRPr lang="zh-CN" altLang="en-US"/>
        </a:p>
      </dgm:t>
    </dgm:pt>
    <dgm:pt modelId="{B448E240-33E7-4D30-9AE3-DADEB972B7C7}">
      <dgm:prSet/>
      <dgm:spPr/>
      <dgm:t>
        <a:bodyPr/>
        <a:lstStyle/>
        <a:p>
          <a:pPr rtl="0"/>
          <a:r>
            <a:rPr lang="zh-CN" b="1" dirty="0"/>
            <a:t>列出约束条件及</a:t>
          </a:r>
          <a:r>
            <a:rPr lang="zh-CN" b="1" u="sng" dirty="0"/>
            <a:t>目标函数</a:t>
          </a:r>
          <a:r>
            <a:rPr lang="zh-CN" b="1" dirty="0"/>
            <a:t>；</a:t>
          </a:r>
          <a:endParaRPr lang="en-US" b="1" dirty="0"/>
        </a:p>
      </dgm:t>
    </dgm:pt>
    <dgm:pt modelId="{AE8F268C-2B5F-43E7-ADC2-5AA46A532E8C}" type="parTrans" cxnId="{8308ABE2-7BC2-44D5-BB5C-DD147973614C}">
      <dgm:prSet/>
      <dgm:spPr/>
      <dgm:t>
        <a:bodyPr/>
        <a:lstStyle/>
        <a:p>
          <a:endParaRPr lang="zh-CN" altLang="en-US"/>
        </a:p>
      </dgm:t>
    </dgm:pt>
    <dgm:pt modelId="{E3489E69-2B9D-4478-AB29-E87D6CECA554}" type="sibTrans" cxnId="{8308ABE2-7BC2-44D5-BB5C-DD147973614C}">
      <dgm:prSet/>
      <dgm:spPr/>
      <dgm:t>
        <a:bodyPr/>
        <a:lstStyle/>
        <a:p>
          <a:endParaRPr lang="zh-CN" altLang="en-US"/>
        </a:p>
      </dgm:t>
    </dgm:pt>
    <dgm:pt modelId="{0DA38B81-0D1B-4B6A-818F-45C7AA83808D}">
      <dgm:prSet/>
      <dgm:spPr/>
      <dgm:t>
        <a:bodyPr/>
        <a:lstStyle/>
        <a:p>
          <a:pPr rtl="0"/>
          <a:r>
            <a:rPr lang="zh-CN" b="1" dirty="0"/>
            <a:t>画出</a:t>
          </a:r>
          <a:r>
            <a:rPr lang="zh-CN" b="1" u="sng" dirty="0"/>
            <a:t>约束条件</a:t>
          </a:r>
          <a:r>
            <a:rPr lang="zh-CN" b="1" dirty="0"/>
            <a:t>所表示的可行域；</a:t>
          </a:r>
          <a:endParaRPr lang="en-US" b="1" dirty="0"/>
        </a:p>
      </dgm:t>
    </dgm:pt>
    <dgm:pt modelId="{295E55F6-C0EC-4396-A844-1860875830D2}" type="parTrans" cxnId="{E9A9276D-B258-426A-B16B-83347E6C9DD3}">
      <dgm:prSet/>
      <dgm:spPr/>
      <dgm:t>
        <a:bodyPr/>
        <a:lstStyle/>
        <a:p>
          <a:endParaRPr lang="zh-CN" altLang="en-US"/>
        </a:p>
      </dgm:t>
    </dgm:pt>
    <dgm:pt modelId="{DCFEBA32-A784-4ECC-B00C-35B2A8350986}" type="sibTrans" cxnId="{E9A9276D-B258-426A-B16B-83347E6C9DD3}">
      <dgm:prSet/>
      <dgm:spPr/>
      <dgm:t>
        <a:bodyPr/>
        <a:lstStyle/>
        <a:p>
          <a:endParaRPr lang="zh-CN" altLang="en-US"/>
        </a:p>
      </dgm:t>
    </dgm:pt>
    <dgm:pt modelId="{7830C518-3EE9-4820-8802-010880B2529E}">
      <dgm:prSet/>
      <dgm:spPr/>
      <dgm:t>
        <a:bodyPr/>
        <a:lstStyle/>
        <a:p>
          <a:pPr rtl="0"/>
          <a:r>
            <a:rPr lang="zh-CN" b="1" dirty="0"/>
            <a:t>在可行域内求目标函数的最优解及最优值。</a:t>
          </a:r>
          <a:endParaRPr lang="zh-CN" dirty="0"/>
        </a:p>
      </dgm:t>
    </dgm:pt>
    <dgm:pt modelId="{1BBD1495-3316-459D-AD93-63D64BD6B9AB}" type="parTrans" cxnId="{2A49A702-437A-4FC2-A2F1-2C4E40CF7AB1}">
      <dgm:prSet/>
      <dgm:spPr/>
      <dgm:t>
        <a:bodyPr/>
        <a:lstStyle/>
        <a:p>
          <a:endParaRPr lang="zh-CN" altLang="en-US"/>
        </a:p>
      </dgm:t>
    </dgm:pt>
    <dgm:pt modelId="{DEC8CB52-037C-452A-9F01-3808E0E4A33D}" type="sibTrans" cxnId="{2A49A702-437A-4FC2-A2F1-2C4E40CF7AB1}">
      <dgm:prSet/>
      <dgm:spPr/>
      <dgm:t>
        <a:bodyPr/>
        <a:lstStyle/>
        <a:p>
          <a:endParaRPr lang="zh-CN" altLang="en-US"/>
        </a:p>
      </dgm:t>
    </dgm:pt>
    <dgm:pt modelId="{5268C9F6-F9CE-4592-A7F4-2AC62DA0B6F1}" type="pres">
      <dgm:prSet presAssocID="{5AF58313-D4F5-4FC6-9CD4-B14E5DA0A647}" presName="linear" presStyleCnt="0">
        <dgm:presLayoutVars>
          <dgm:dir/>
          <dgm:animLvl val="lvl"/>
          <dgm:resizeHandles val="exact"/>
        </dgm:presLayoutVars>
      </dgm:prSet>
      <dgm:spPr/>
      <dgm:t>
        <a:bodyPr/>
        <a:lstStyle/>
        <a:p>
          <a:endParaRPr lang="zh-CN" altLang="en-US"/>
        </a:p>
      </dgm:t>
    </dgm:pt>
    <dgm:pt modelId="{C5CE5E85-C19E-428C-AC79-41E0FD9D047B}" type="pres">
      <dgm:prSet presAssocID="{66685343-0806-48F3-8F64-3E6A636D2051}" presName="parentLin" presStyleCnt="0"/>
      <dgm:spPr/>
    </dgm:pt>
    <dgm:pt modelId="{A5701A9B-A029-4BF7-B972-86F345F679FC}" type="pres">
      <dgm:prSet presAssocID="{66685343-0806-48F3-8F64-3E6A636D2051}" presName="parentLeftMargin" presStyleLbl="node1" presStyleIdx="0" presStyleCnt="1"/>
      <dgm:spPr/>
      <dgm:t>
        <a:bodyPr/>
        <a:lstStyle/>
        <a:p>
          <a:endParaRPr lang="zh-CN" altLang="en-US"/>
        </a:p>
      </dgm:t>
    </dgm:pt>
    <dgm:pt modelId="{839C7536-20C8-4C63-AA87-8AFA9F89CC9E}" type="pres">
      <dgm:prSet presAssocID="{66685343-0806-48F3-8F64-3E6A636D2051}" presName="parentText" presStyleLbl="node1" presStyleIdx="0" presStyleCnt="1">
        <dgm:presLayoutVars>
          <dgm:chMax val="0"/>
          <dgm:bulletEnabled val="1"/>
        </dgm:presLayoutVars>
      </dgm:prSet>
      <dgm:spPr/>
      <dgm:t>
        <a:bodyPr/>
        <a:lstStyle/>
        <a:p>
          <a:endParaRPr lang="zh-CN" altLang="en-US"/>
        </a:p>
      </dgm:t>
    </dgm:pt>
    <dgm:pt modelId="{45CCD9E6-9AC8-4EC4-AA0A-5C502831A937}" type="pres">
      <dgm:prSet presAssocID="{66685343-0806-48F3-8F64-3E6A636D2051}" presName="negativeSpace" presStyleCnt="0"/>
      <dgm:spPr/>
    </dgm:pt>
    <dgm:pt modelId="{CDF641E2-FBD5-45C6-8A81-F3B8E45403E3}" type="pres">
      <dgm:prSet presAssocID="{66685343-0806-48F3-8F64-3E6A636D2051}" presName="childText" presStyleLbl="conFgAcc1" presStyleIdx="0" presStyleCnt="1">
        <dgm:presLayoutVars>
          <dgm:bulletEnabled val="1"/>
        </dgm:presLayoutVars>
      </dgm:prSet>
      <dgm:spPr/>
      <dgm:t>
        <a:bodyPr/>
        <a:lstStyle/>
        <a:p>
          <a:endParaRPr lang="zh-CN" altLang="en-US"/>
        </a:p>
      </dgm:t>
    </dgm:pt>
  </dgm:ptLst>
  <dgm:cxnLst>
    <dgm:cxn modelId="{0DD921C2-21FE-4D71-ACAF-9A19DE3AAABC}" type="presOf" srcId="{66685343-0806-48F3-8F64-3E6A636D2051}" destId="{A5701A9B-A029-4BF7-B972-86F345F679FC}" srcOrd="0" destOrd="0" presId="urn:microsoft.com/office/officeart/2005/8/layout/list1"/>
    <dgm:cxn modelId="{2A49A702-437A-4FC2-A2F1-2C4E40CF7AB1}" srcId="{7E348CE0-EED7-4FD1-8921-312684B3514A}" destId="{7830C518-3EE9-4820-8802-010880B2529E}" srcOrd="2" destOrd="0" parTransId="{1BBD1495-3316-459D-AD93-63D64BD6B9AB}" sibTransId="{DEC8CB52-037C-452A-9F01-3808E0E4A33D}"/>
    <dgm:cxn modelId="{5513D4E0-A497-4C4D-8A29-13EEB4D854AC}" type="presOf" srcId="{0DA38B81-0D1B-4B6A-818F-45C7AA83808D}" destId="{CDF641E2-FBD5-45C6-8A81-F3B8E45403E3}" srcOrd="0" destOrd="2" presId="urn:microsoft.com/office/officeart/2005/8/layout/list1"/>
    <dgm:cxn modelId="{160C3FA1-034C-470A-BA26-7135C10A402C}" srcId="{66685343-0806-48F3-8F64-3E6A636D2051}" destId="{7E348CE0-EED7-4FD1-8921-312684B3514A}" srcOrd="0" destOrd="0" parTransId="{66D5ABD4-25A9-4BFE-82BC-5A8BDD2620FB}" sibTransId="{92EDC476-B33F-49D6-B157-496EA9B67E0B}"/>
    <dgm:cxn modelId="{E9A9276D-B258-426A-B16B-83347E6C9DD3}" srcId="{7E348CE0-EED7-4FD1-8921-312684B3514A}" destId="{0DA38B81-0D1B-4B6A-818F-45C7AA83808D}" srcOrd="1" destOrd="0" parTransId="{295E55F6-C0EC-4396-A844-1860875830D2}" sibTransId="{DCFEBA32-A784-4ECC-B00C-35B2A8350986}"/>
    <dgm:cxn modelId="{6301658B-9090-43AD-8BA4-69DBCF8DDDB0}" type="presOf" srcId="{B448E240-33E7-4D30-9AE3-DADEB972B7C7}" destId="{CDF641E2-FBD5-45C6-8A81-F3B8E45403E3}" srcOrd="0" destOrd="1" presId="urn:microsoft.com/office/officeart/2005/8/layout/list1"/>
    <dgm:cxn modelId="{8308ABE2-7BC2-44D5-BB5C-DD147973614C}" srcId="{7E348CE0-EED7-4FD1-8921-312684B3514A}" destId="{B448E240-33E7-4D30-9AE3-DADEB972B7C7}" srcOrd="0" destOrd="0" parTransId="{AE8F268C-2B5F-43E7-ADC2-5AA46A532E8C}" sibTransId="{E3489E69-2B9D-4478-AB29-E87D6CECA554}"/>
    <dgm:cxn modelId="{8446B23B-F161-4680-8044-50BE41737B73}" type="presOf" srcId="{7E348CE0-EED7-4FD1-8921-312684B3514A}" destId="{CDF641E2-FBD5-45C6-8A81-F3B8E45403E3}" srcOrd="0" destOrd="0" presId="urn:microsoft.com/office/officeart/2005/8/layout/list1"/>
    <dgm:cxn modelId="{3A17E5BD-7013-462C-8FBE-73A37700F810}" type="presOf" srcId="{5AF58313-D4F5-4FC6-9CD4-B14E5DA0A647}" destId="{5268C9F6-F9CE-4592-A7F4-2AC62DA0B6F1}" srcOrd="0" destOrd="0" presId="urn:microsoft.com/office/officeart/2005/8/layout/list1"/>
    <dgm:cxn modelId="{F768C1D0-DC0F-4422-8F60-3DBFED18103B}" type="presOf" srcId="{7830C518-3EE9-4820-8802-010880B2529E}" destId="{CDF641E2-FBD5-45C6-8A81-F3B8E45403E3}" srcOrd="0" destOrd="3" presId="urn:microsoft.com/office/officeart/2005/8/layout/list1"/>
    <dgm:cxn modelId="{70B23788-73B5-47BD-BB19-E5A87759C33B}" srcId="{5AF58313-D4F5-4FC6-9CD4-B14E5DA0A647}" destId="{66685343-0806-48F3-8F64-3E6A636D2051}" srcOrd="0" destOrd="0" parTransId="{6D60DA5C-52ED-4EA1-AB70-D608A953ECAA}" sibTransId="{5F57A1BA-6880-4308-B950-D08CFAB315F0}"/>
    <dgm:cxn modelId="{F512BD93-CD70-4A1C-BF26-D02E94E7D160}" type="presOf" srcId="{66685343-0806-48F3-8F64-3E6A636D2051}" destId="{839C7536-20C8-4C63-AA87-8AFA9F89CC9E}" srcOrd="1" destOrd="0" presId="urn:microsoft.com/office/officeart/2005/8/layout/list1"/>
    <dgm:cxn modelId="{EED83750-9563-4B7B-8699-84F444291C60}" type="presParOf" srcId="{5268C9F6-F9CE-4592-A7F4-2AC62DA0B6F1}" destId="{C5CE5E85-C19E-428C-AC79-41E0FD9D047B}" srcOrd="0" destOrd="0" presId="urn:microsoft.com/office/officeart/2005/8/layout/list1"/>
    <dgm:cxn modelId="{E7141A31-F687-4795-B258-6680D5BCB813}" type="presParOf" srcId="{C5CE5E85-C19E-428C-AC79-41E0FD9D047B}" destId="{A5701A9B-A029-4BF7-B972-86F345F679FC}" srcOrd="0" destOrd="0" presId="urn:microsoft.com/office/officeart/2005/8/layout/list1"/>
    <dgm:cxn modelId="{47448929-9D68-44C5-81E1-D7F362175023}" type="presParOf" srcId="{C5CE5E85-C19E-428C-AC79-41E0FD9D047B}" destId="{839C7536-20C8-4C63-AA87-8AFA9F89CC9E}" srcOrd="1" destOrd="0" presId="urn:microsoft.com/office/officeart/2005/8/layout/list1"/>
    <dgm:cxn modelId="{CEF1E937-26CB-46CB-85D4-3331792CCE39}" type="presParOf" srcId="{5268C9F6-F9CE-4592-A7F4-2AC62DA0B6F1}" destId="{45CCD9E6-9AC8-4EC4-AA0A-5C502831A937}" srcOrd="1" destOrd="0" presId="urn:microsoft.com/office/officeart/2005/8/layout/list1"/>
    <dgm:cxn modelId="{CAB77F6A-1B3C-4202-88DC-A1F96947949D}" type="presParOf" srcId="{5268C9F6-F9CE-4592-A7F4-2AC62DA0B6F1}" destId="{CDF641E2-FBD5-45C6-8A81-F3B8E45403E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B602A-8EAF-4D94-8D23-30FB6DD09CC8}"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9B4FE907-7575-4E6F-8AA7-63CBC1747BDB}">
      <dgm:prSet/>
      <dgm:spPr/>
      <dgm:t>
        <a:bodyPr/>
        <a:lstStyle/>
        <a:p>
          <a:pPr rtl="0"/>
          <a:r>
            <a:rPr lang="zh-CN" b="1" dirty="0"/>
            <a:t>正态分布</a:t>
          </a:r>
          <a:r>
            <a:rPr lang="zh-CN" altLang="en-US" b="1" dirty="0"/>
            <a:t>的</a:t>
          </a:r>
          <a:r>
            <a:rPr lang="zh-CN" b="1" dirty="0"/>
            <a:t>特征</a:t>
          </a:r>
          <a:endParaRPr lang="en-US" b="1" dirty="0"/>
        </a:p>
      </dgm:t>
    </dgm:pt>
    <dgm:pt modelId="{E3846652-5684-4BCC-9B47-FCFF0670F050}" type="parTrans" cxnId="{80CB16D3-29FB-4F42-B10E-44FC013BCBAC}">
      <dgm:prSet/>
      <dgm:spPr/>
      <dgm:t>
        <a:bodyPr/>
        <a:lstStyle/>
        <a:p>
          <a:endParaRPr lang="zh-CN" altLang="en-US"/>
        </a:p>
      </dgm:t>
    </dgm:pt>
    <dgm:pt modelId="{D5ED01F1-A458-4C30-9286-9C886416AF29}" type="sibTrans" cxnId="{80CB16D3-29FB-4F42-B10E-44FC013BCBAC}">
      <dgm:prSet/>
      <dgm:spPr/>
      <dgm:t>
        <a:bodyPr/>
        <a:lstStyle/>
        <a:p>
          <a:endParaRPr lang="zh-CN" altLang="en-US"/>
        </a:p>
      </dgm:t>
    </dgm:pt>
    <dgm:pt modelId="{6F54E74E-3873-4559-B92D-5B8874D778BD}">
      <dgm:prSet/>
      <dgm:spPr/>
      <dgm:t>
        <a:bodyPr/>
        <a:lstStyle/>
        <a:p>
          <a:pPr rtl="0"/>
          <a:r>
            <a:rPr lang="zh-CN" b="1" dirty="0"/>
            <a:t>概率密度曲线图为</a:t>
          </a:r>
          <a:r>
            <a:rPr lang="zh-CN" b="1" u="sng" dirty="0">
              <a:solidFill>
                <a:srgbClr val="FF0000"/>
              </a:solidFill>
            </a:rPr>
            <a:t>钟形曲线</a:t>
          </a:r>
          <a:endParaRPr lang="zh-CN" u="sng" dirty="0">
            <a:solidFill>
              <a:srgbClr val="FF0000"/>
            </a:solidFill>
          </a:endParaRPr>
        </a:p>
      </dgm:t>
    </dgm:pt>
    <dgm:pt modelId="{5D2BD15E-CE3B-41F5-A080-986CFE2BF4EA}" type="parTrans" cxnId="{C19153DB-8E2D-4FE2-ADEF-A62FADFB12FC}">
      <dgm:prSet/>
      <dgm:spPr/>
      <dgm:t>
        <a:bodyPr/>
        <a:lstStyle/>
        <a:p>
          <a:endParaRPr lang="zh-CN" altLang="en-US"/>
        </a:p>
      </dgm:t>
    </dgm:pt>
    <dgm:pt modelId="{232CC9E9-06A8-4922-AD85-FF75C95DA348}" type="sibTrans" cxnId="{C19153DB-8E2D-4FE2-ADEF-A62FADFB12FC}">
      <dgm:prSet/>
      <dgm:spPr/>
      <dgm:t>
        <a:bodyPr/>
        <a:lstStyle/>
        <a:p>
          <a:endParaRPr lang="zh-CN" altLang="en-US"/>
        </a:p>
      </dgm:t>
    </dgm:pt>
    <dgm:pt modelId="{F1A118F3-D60A-4D4D-9E1D-C106EC1DF4F7}">
      <dgm:prSet/>
      <dgm:spPr/>
      <dgm:t>
        <a:bodyPr/>
        <a:lstStyle/>
        <a:p>
          <a:pPr rtl="0"/>
          <a:r>
            <a:rPr lang="zh-CN" b="1" u="sng" dirty="0"/>
            <a:t>参数</a:t>
          </a:r>
          <a:r>
            <a:rPr lang="zh-CN" b="1" u="sng" dirty="0">
              <a:solidFill>
                <a:srgbClr val="FF0000"/>
              </a:solidFill>
            </a:rPr>
            <a:t>方差</a:t>
          </a:r>
          <a:r>
            <a:rPr lang="zh-CN" u="sng" dirty="0">
              <a:solidFill>
                <a:srgbClr val="FF0000"/>
              </a:solidFill>
              <a:sym typeface="Symbol"/>
            </a:rPr>
            <a:t></a:t>
          </a:r>
          <a:r>
            <a:rPr lang="zh-CN" u="sng" baseline="30000" dirty="0">
              <a:solidFill>
                <a:srgbClr val="FF0000"/>
              </a:solidFill>
              <a:sym typeface="Symbol"/>
            </a:rPr>
            <a:t></a:t>
          </a:r>
          <a:r>
            <a:rPr lang="zh-CN" b="1" u="sng" dirty="0"/>
            <a:t>和</a:t>
          </a:r>
          <a:r>
            <a:rPr lang="zh-CN" b="1" u="sng" dirty="0">
              <a:solidFill>
                <a:srgbClr val="FF0000"/>
              </a:solidFill>
            </a:rPr>
            <a:t>均值</a:t>
          </a:r>
          <a:r>
            <a:rPr lang="en-US" u="sng" dirty="0">
              <a:solidFill>
                <a:srgbClr val="FF0000"/>
              </a:solidFill>
              <a:sym typeface="Symbol"/>
            </a:rPr>
            <a:t></a:t>
          </a:r>
          <a:r>
            <a:rPr lang="zh-CN" b="1" dirty="0"/>
            <a:t>是决定</a:t>
          </a:r>
          <a:r>
            <a:rPr lang="zh-CN" b="1" u="sng" dirty="0"/>
            <a:t>一个正态分布的</a:t>
          </a:r>
          <a:r>
            <a:rPr lang="zh-CN" b="1" u="sng" dirty="0">
              <a:solidFill>
                <a:srgbClr val="FF0000"/>
              </a:solidFill>
            </a:rPr>
            <a:t>两个重要因素</a:t>
          </a:r>
          <a:endParaRPr lang="zh-CN" u="sng" dirty="0">
            <a:solidFill>
              <a:srgbClr val="FF0000"/>
            </a:solidFill>
          </a:endParaRPr>
        </a:p>
      </dgm:t>
    </dgm:pt>
    <dgm:pt modelId="{A5E49977-8670-4DF5-B168-E397FF430B06}" type="parTrans" cxnId="{31DFC937-1051-4859-86DF-BA82BE30896A}">
      <dgm:prSet/>
      <dgm:spPr/>
      <dgm:t>
        <a:bodyPr/>
        <a:lstStyle/>
        <a:p>
          <a:endParaRPr lang="zh-CN" altLang="en-US"/>
        </a:p>
      </dgm:t>
    </dgm:pt>
    <dgm:pt modelId="{57E2D260-A21A-4518-84A0-9797953C1AAB}" type="sibTrans" cxnId="{31DFC937-1051-4859-86DF-BA82BE30896A}">
      <dgm:prSet/>
      <dgm:spPr/>
      <dgm:t>
        <a:bodyPr/>
        <a:lstStyle/>
        <a:p>
          <a:endParaRPr lang="zh-CN" altLang="en-US"/>
        </a:p>
      </dgm:t>
    </dgm:pt>
    <dgm:pt modelId="{90A2CF71-62BC-4999-BAA2-747A3F754027}">
      <dgm:prSet/>
      <dgm:spPr/>
      <dgm:t>
        <a:bodyPr/>
        <a:lstStyle/>
        <a:p>
          <a:pPr rtl="0"/>
          <a:r>
            <a:rPr lang="zh-CN" b="1" dirty="0"/>
            <a:t>服从正态分布的随机变量的</a:t>
          </a:r>
          <a:r>
            <a:rPr lang="zh-CN" b="1" dirty="0">
              <a:solidFill>
                <a:srgbClr val="FF0000"/>
              </a:solidFill>
            </a:rPr>
            <a:t>概率规律</a:t>
          </a:r>
          <a:endParaRPr lang="zh-CN" dirty="0">
            <a:solidFill>
              <a:srgbClr val="FF0000"/>
            </a:solidFill>
          </a:endParaRPr>
        </a:p>
      </dgm:t>
    </dgm:pt>
    <dgm:pt modelId="{03ACCBBC-289C-4A12-8F58-722A5301617F}" type="parTrans" cxnId="{DAA9E534-61D3-4384-8ACB-05B7E7B1DAF0}">
      <dgm:prSet/>
      <dgm:spPr/>
      <dgm:t>
        <a:bodyPr/>
        <a:lstStyle/>
        <a:p>
          <a:endParaRPr lang="zh-CN" altLang="en-US"/>
        </a:p>
      </dgm:t>
    </dgm:pt>
    <dgm:pt modelId="{3999D2F3-1C5B-4D3C-A4D7-1B9B3102D825}" type="sibTrans" cxnId="{DAA9E534-61D3-4384-8ACB-05B7E7B1DAF0}">
      <dgm:prSet/>
      <dgm:spPr/>
      <dgm:t>
        <a:bodyPr/>
        <a:lstStyle/>
        <a:p>
          <a:endParaRPr lang="zh-CN" altLang="en-US"/>
        </a:p>
      </dgm:t>
    </dgm:pt>
    <dgm:pt modelId="{B0964FA5-771D-42E6-B7C4-421D21C43276}">
      <dgm:prSet/>
      <dgm:spPr/>
      <dgm:t>
        <a:bodyPr/>
        <a:lstStyle/>
        <a:p>
          <a:pPr rtl="0"/>
          <a:r>
            <a:rPr lang="zh-CN" b="1" dirty="0"/>
            <a:t>曲线</a:t>
          </a:r>
          <a:r>
            <a:rPr lang="en-US" b="1" dirty="0"/>
            <a:t>f(x)</a:t>
          </a:r>
          <a:r>
            <a:rPr lang="zh-CN" b="1" u="sng" dirty="0"/>
            <a:t>相对于均值</a:t>
          </a:r>
          <a:r>
            <a:rPr lang="en-US" u="sng" dirty="0">
              <a:sym typeface="Symbol"/>
            </a:rPr>
            <a:t></a:t>
          </a:r>
          <a:r>
            <a:rPr lang="zh-CN" b="1" u="sng" dirty="0">
              <a:solidFill>
                <a:srgbClr val="FF0000"/>
              </a:solidFill>
            </a:rPr>
            <a:t>对称</a:t>
          </a:r>
          <a:r>
            <a:rPr lang="zh-CN" b="1" dirty="0"/>
            <a:t>，</a:t>
          </a:r>
          <a:r>
            <a:rPr lang="zh-CN" b="1" u="sng" dirty="0">
              <a:solidFill>
                <a:srgbClr val="FF0000"/>
              </a:solidFill>
            </a:rPr>
            <a:t>尾端</a:t>
          </a:r>
          <a:r>
            <a:rPr lang="zh-CN" b="1" u="sng" dirty="0"/>
            <a:t>向两个方向</a:t>
          </a:r>
          <a:r>
            <a:rPr lang="zh-CN" b="1" u="sng" dirty="0">
              <a:solidFill>
                <a:srgbClr val="FF0000"/>
              </a:solidFill>
            </a:rPr>
            <a:t>无限延伸</a:t>
          </a:r>
          <a:r>
            <a:rPr lang="zh-CN" b="1" dirty="0"/>
            <a:t>，且理论上</a:t>
          </a:r>
          <a:r>
            <a:rPr lang="zh-CN" b="1" u="sng" dirty="0">
              <a:solidFill>
                <a:srgbClr val="FF0000"/>
              </a:solidFill>
            </a:rPr>
            <a:t>永远不会与横轴相交</a:t>
          </a:r>
          <a:endParaRPr lang="zh-CN" u="sng" dirty="0">
            <a:solidFill>
              <a:srgbClr val="FF0000"/>
            </a:solidFill>
          </a:endParaRPr>
        </a:p>
      </dgm:t>
    </dgm:pt>
    <dgm:pt modelId="{5C778391-BFCE-47B1-AF9D-BAE5613810D2}" type="parTrans" cxnId="{0263C6FB-F644-425D-BEAB-6B8494C7159E}">
      <dgm:prSet/>
      <dgm:spPr/>
      <dgm:t>
        <a:bodyPr/>
        <a:lstStyle/>
        <a:p>
          <a:endParaRPr lang="zh-CN" altLang="en-US"/>
        </a:p>
      </dgm:t>
    </dgm:pt>
    <dgm:pt modelId="{DFD7B954-2323-499E-B698-9385D22E934D}" type="sibTrans" cxnId="{0263C6FB-F644-425D-BEAB-6B8494C7159E}">
      <dgm:prSet/>
      <dgm:spPr/>
      <dgm:t>
        <a:bodyPr/>
        <a:lstStyle/>
        <a:p>
          <a:endParaRPr lang="zh-CN" altLang="en-US"/>
        </a:p>
      </dgm:t>
    </dgm:pt>
    <dgm:pt modelId="{4615AEBE-F77D-47F3-8BB9-869625F36D2F}">
      <dgm:prSet/>
      <dgm:spPr/>
      <dgm:t>
        <a:bodyPr/>
        <a:lstStyle/>
        <a:p>
          <a:pPr rtl="0"/>
          <a:r>
            <a:rPr lang="zh-CN" b="1" u="sng" dirty="0"/>
            <a:t>正态曲线下的</a:t>
          </a:r>
          <a:r>
            <a:rPr lang="zh-CN" b="1" u="sng" dirty="0">
              <a:solidFill>
                <a:srgbClr val="FF0000"/>
              </a:solidFill>
            </a:rPr>
            <a:t>总面积等于</a:t>
          </a:r>
          <a:r>
            <a:rPr lang="en-US" b="1" u="sng" dirty="0">
              <a:solidFill>
                <a:srgbClr val="FF0000"/>
              </a:solidFill>
            </a:rPr>
            <a:t>1</a:t>
          </a:r>
          <a:endParaRPr lang="zh-CN" u="sng" dirty="0">
            <a:solidFill>
              <a:srgbClr val="FF0000"/>
            </a:solidFill>
          </a:endParaRPr>
        </a:p>
      </dgm:t>
    </dgm:pt>
    <dgm:pt modelId="{B8C1D22C-44AE-4B6A-94FD-3B1F9360E7B8}" type="parTrans" cxnId="{888763F1-95AD-4372-B015-8E57D26D8511}">
      <dgm:prSet/>
      <dgm:spPr/>
      <dgm:t>
        <a:bodyPr/>
        <a:lstStyle/>
        <a:p>
          <a:endParaRPr lang="zh-CN" altLang="en-US"/>
        </a:p>
      </dgm:t>
    </dgm:pt>
    <dgm:pt modelId="{FCA275D6-D2DA-41DE-823B-E353E411BF10}" type="sibTrans" cxnId="{888763F1-95AD-4372-B015-8E57D26D8511}">
      <dgm:prSet/>
      <dgm:spPr/>
      <dgm:t>
        <a:bodyPr/>
        <a:lstStyle/>
        <a:p>
          <a:endParaRPr lang="zh-CN" altLang="en-US"/>
        </a:p>
      </dgm:t>
    </dgm:pt>
    <dgm:pt modelId="{FF2C9CF5-F9B5-4AA7-88F0-6DDD60C76EF6}">
      <dgm:prSet/>
      <dgm:spPr/>
      <dgm:t>
        <a:bodyPr/>
        <a:lstStyle/>
        <a:p>
          <a:pPr rtl="0"/>
          <a:r>
            <a:rPr lang="zh-CN" b="1" dirty="0"/>
            <a:t>取</a:t>
          </a:r>
          <a:r>
            <a:rPr lang="zh-CN" b="1" dirty="0">
              <a:solidFill>
                <a:srgbClr val="FF0000"/>
              </a:solidFill>
            </a:rPr>
            <a:t>与均值</a:t>
          </a:r>
          <a:r>
            <a:rPr lang="en-US" dirty="0">
              <a:solidFill>
                <a:srgbClr val="FF0000"/>
              </a:solidFill>
              <a:sym typeface="Symbol"/>
            </a:rPr>
            <a:t></a:t>
          </a:r>
          <a:r>
            <a:rPr lang="zh-CN" b="1" dirty="0">
              <a:solidFill>
                <a:srgbClr val="FF0000"/>
              </a:solidFill>
            </a:rPr>
            <a:t>临近值的概率最高</a:t>
          </a:r>
          <a:r>
            <a:rPr lang="zh-CN" b="1" dirty="0"/>
            <a:t>，而取</a:t>
          </a:r>
          <a:r>
            <a:rPr lang="zh-CN" b="1" dirty="0">
              <a:solidFill>
                <a:srgbClr val="FF0000"/>
              </a:solidFill>
            </a:rPr>
            <a:t>离均值</a:t>
          </a:r>
          <a:r>
            <a:rPr lang="en-US" dirty="0">
              <a:solidFill>
                <a:srgbClr val="FF0000"/>
              </a:solidFill>
              <a:sym typeface="Symbol"/>
            </a:rPr>
            <a:t></a:t>
          </a:r>
          <a:r>
            <a:rPr lang="zh-CN" b="1" dirty="0">
              <a:solidFill>
                <a:srgbClr val="FF0000"/>
              </a:solidFill>
            </a:rPr>
            <a:t>越远</a:t>
          </a:r>
          <a:r>
            <a:rPr lang="zh-CN" b="1" dirty="0"/>
            <a:t>的值的</a:t>
          </a:r>
          <a:r>
            <a:rPr lang="zh-CN" b="1" dirty="0">
              <a:solidFill>
                <a:srgbClr val="FF0000"/>
              </a:solidFill>
            </a:rPr>
            <a:t>概率越小</a:t>
          </a:r>
          <a:endParaRPr lang="zh-CN" dirty="0">
            <a:solidFill>
              <a:srgbClr val="FF0000"/>
            </a:solidFill>
          </a:endParaRPr>
        </a:p>
      </dgm:t>
    </dgm:pt>
    <dgm:pt modelId="{B7F4D2B2-CCAA-4E85-850B-933C7B3F6CB9}" type="parTrans" cxnId="{C0720840-1AC8-4965-815C-2C0C4BE6125E}">
      <dgm:prSet/>
      <dgm:spPr/>
      <dgm:t>
        <a:bodyPr/>
        <a:lstStyle/>
        <a:p>
          <a:endParaRPr lang="en-US"/>
        </a:p>
      </dgm:t>
    </dgm:pt>
    <dgm:pt modelId="{2928F6F4-3F9A-49E9-94BF-4C43CCAD6DCE}" type="sibTrans" cxnId="{C0720840-1AC8-4965-815C-2C0C4BE6125E}">
      <dgm:prSet/>
      <dgm:spPr/>
      <dgm:t>
        <a:bodyPr/>
        <a:lstStyle/>
        <a:p>
          <a:endParaRPr lang="en-US"/>
        </a:p>
      </dgm:t>
    </dgm:pt>
    <dgm:pt modelId="{C79D9CC1-F593-4D47-84E2-C9E64AB9337D}" type="pres">
      <dgm:prSet presAssocID="{ECEB602A-8EAF-4D94-8D23-30FB6DD09CC8}" presName="linear" presStyleCnt="0">
        <dgm:presLayoutVars>
          <dgm:dir/>
          <dgm:animLvl val="lvl"/>
          <dgm:resizeHandles val="exact"/>
        </dgm:presLayoutVars>
      </dgm:prSet>
      <dgm:spPr/>
      <dgm:t>
        <a:bodyPr/>
        <a:lstStyle/>
        <a:p>
          <a:endParaRPr lang="zh-CN" altLang="en-US"/>
        </a:p>
      </dgm:t>
    </dgm:pt>
    <dgm:pt modelId="{9E748DD0-CC9C-49BF-9128-F0C8D383E012}" type="pres">
      <dgm:prSet presAssocID="{9B4FE907-7575-4E6F-8AA7-63CBC1747BDB}" presName="parentLin" presStyleCnt="0"/>
      <dgm:spPr/>
    </dgm:pt>
    <dgm:pt modelId="{2215E9B9-5D37-474D-8972-2DC46A1BB793}" type="pres">
      <dgm:prSet presAssocID="{9B4FE907-7575-4E6F-8AA7-63CBC1747BDB}" presName="parentLeftMargin" presStyleLbl="node1" presStyleIdx="0" presStyleCnt="1"/>
      <dgm:spPr/>
      <dgm:t>
        <a:bodyPr/>
        <a:lstStyle/>
        <a:p>
          <a:endParaRPr lang="zh-CN" altLang="en-US"/>
        </a:p>
      </dgm:t>
    </dgm:pt>
    <dgm:pt modelId="{014F71B6-7C79-44BB-A526-98A311DF3266}" type="pres">
      <dgm:prSet presAssocID="{9B4FE907-7575-4E6F-8AA7-63CBC1747BDB}" presName="parentText" presStyleLbl="node1" presStyleIdx="0" presStyleCnt="1">
        <dgm:presLayoutVars>
          <dgm:chMax val="0"/>
          <dgm:bulletEnabled val="1"/>
        </dgm:presLayoutVars>
      </dgm:prSet>
      <dgm:spPr/>
      <dgm:t>
        <a:bodyPr/>
        <a:lstStyle/>
        <a:p>
          <a:endParaRPr lang="zh-CN" altLang="en-US"/>
        </a:p>
      </dgm:t>
    </dgm:pt>
    <dgm:pt modelId="{4D2A1CAB-9199-46D7-BA67-356E0916E957}" type="pres">
      <dgm:prSet presAssocID="{9B4FE907-7575-4E6F-8AA7-63CBC1747BDB}" presName="negativeSpace" presStyleCnt="0"/>
      <dgm:spPr/>
    </dgm:pt>
    <dgm:pt modelId="{49FC7BCF-6593-47E1-8156-8B7CB6DFF79A}" type="pres">
      <dgm:prSet presAssocID="{9B4FE907-7575-4E6F-8AA7-63CBC1747BDB}" presName="childText" presStyleLbl="conFgAcc1" presStyleIdx="0" presStyleCnt="1">
        <dgm:presLayoutVars>
          <dgm:bulletEnabled val="1"/>
        </dgm:presLayoutVars>
      </dgm:prSet>
      <dgm:spPr/>
      <dgm:t>
        <a:bodyPr/>
        <a:lstStyle/>
        <a:p>
          <a:endParaRPr lang="zh-CN" altLang="en-US"/>
        </a:p>
      </dgm:t>
    </dgm:pt>
  </dgm:ptLst>
  <dgm:cxnLst>
    <dgm:cxn modelId="{C0720840-1AC8-4965-815C-2C0C4BE6125E}" srcId="{90A2CF71-62BC-4999-BAA2-747A3F754027}" destId="{FF2C9CF5-F9B5-4AA7-88F0-6DDD60C76EF6}" srcOrd="0" destOrd="0" parTransId="{B7F4D2B2-CCAA-4E85-850B-933C7B3F6CB9}" sibTransId="{2928F6F4-3F9A-49E9-94BF-4C43CCAD6DCE}"/>
    <dgm:cxn modelId="{25F7AA7C-896A-409B-A2CB-AD2370BE25FA}" type="presOf" srcId="{4615AEBE-F77D-47F3-8BB9-869625F36D2F}" destId="{49FC7BCF-6593-47E1-8156-8B7CB6DFF79A}" srcOrd="0" destOrd="5" presId="urn:microsoft.com/office/officeart/2005/8/layout/list1"/>
    <dgm:cxn modelId="{F63B1DF7-0B0D-48EE-A7B8-A77CF8082FD9}" type="presOf" srcId="{90A2CF71-62BC-4999-BAA2-747A3F754027}" destId="{49FC7BCF-6593-47E1-8156-8B7CB6DFF79A}" srcOrd="0" destOrd="2" presId="urn:microsoft.com/office/officeart/2005/8/layout/list1"/>
    <dgm:cxn modelId="{888763F1-95AD-4372-B015-8E57D26D8511}" srcId="{9B4FE907-7575-4E6F-8AA7-63CBC1747BDB}" destId="{4615AEBE-F77D-47F3-8BB9-869625F36D2F}" srcOrd="4" destOrd="0" parTransId="{B8C1D22C-44AE-4B6A-94FD-3B1F9360E7B8}" sibTransId="{FCA275D6-D2DA-41DE-823B-E353E411BF10}"/>
    <dgm:cxn modelId="{A223759C-5A1A-4193-8E62-182F6B7752EE}" type="presOf" srcId="{B0964FA5-771D-42E6-B7C4-421D21C43276}" destId="{49FC7BCF-6593-47E1-8156-8B7CB6DFF79A}" srcOrd="0" destOrd="4" presId="urn:microsoft.com/office/officeart/2005/8/layout/list1"/>
    <dgm:cxn modelId="{0263C6FB-F644-425D-BEAB-6B8494C7159E}" srcId="{9B4FE907-7575-4E6F-8AA7-63CBC1747BDB}" destId="{B0964FA5-771D-42E6-B7C4-421D21C43276}" srcOrd="3" destOrd="0" parTransId="{5C778391-BFCE-47B1-AF9D-BAE5613810D2}" sibTransId="{DFD7B954-2323-499E-B698-9385D22E934D}"/>
    <dgm:cxn modelId="{1C961926-86FE-4D5B-8F24-90853F3A0992}" type="presOf" srcId="{9B4FE907-7575-4E6F-8AA7-63CBC1747BDB}" destId="{014F71B6-7C79-44BB-A526-98A311DF3266}" srcOrd="1" destOrd="0" presId="urn:microsoft.com/office/officeart/2005/8/layout/list1"/>
    <dgm:cxn modelId="{014AD777-1F56-4F6F-B697-68C29DE4C7DE}" type="presOf" srcId="{FF2C9CF5-F9B5-4AA7-88F0-6DDD60C76EF6}" destId="{49FC7BCF-6593-47E1-8156-8B7CB6DFF79A}" srcOrd="0" destOrd="3" presId="urn:microsoft.com/office/officeart/2005/8/layout/list1"/>
    <dgm:cxn modelId="{D5FBA99D-D9E4-49B1-9D55-2DA7F24387FB}" type="presOf" srcId="{ECEB602A-8EAF-4D94-8D23-30FB6DD09CC8}" destId="{C79D9CC1-F593-4D47-84E2-C9E64AB9337D}" srcOrd="0" destOrd="0" presId="urn:microsoft.com/office/officeart/2005/8/layout/list1"/>
    <dgm:cxn modelId="{31DFC937-1051-4859-86DF-BA82BE30896A}" srcId="{9B4FE907-7575-4E6F-8AA7-63CBC1747BDB}" destId="{F1A118F3-D60A-4D4D-9E1D-C106EC1DF4F7}" srcOrd="1" destOrd="0" parTransId="{A5E49977-8670-4DF5-B168-E397FF430B06}" sibTransId="{57E2D260-A21A-4518-84A0-9797953C1AAB}"/>
    <dgm:cxn modelId="{AB654285-5AA3-4EFD-9965-15E759199D73}" type="presOf" srcId="{F1A118F3-D60A-4D4D-9E1D-C106EC1DF4F7}" destId="{49FC7BCF-6593-47E1-8156-8B7CB6DFF79A}" srcOrd="0" destOrd="1" presId="urn:microsoft.com/office/officeart/2005/8/layout/list1"/>
    <dgm:cxn modelId="{DAA9E534-61D3-4384-8ACB-05B7E7B1DAF0}" srcId="{9B4FE907-7575-4E6F-8AA7-63CBC1747BDB}" destId="{90A2CF71-62BC-4999-BAA2-747A3F754027}" srcOrd="2" destOrd="0" parTransId="{03ACCBBC-289C-4A12-8F58-722A5301617F}" sibTransId="{3999D2F3-1C5B-4D3C-A4D7-1B9B3102D825}"/>
    <dgm:cxn modelId="{C19153DB-8E2D-4FE2-ADEF-A62FADFB12FC}" srcId="{9B4FE907-7575-4E6F-8AA7-63CBC1747BDB}" destId="{6F54E74E-3873-4559-B92D-5B8874D778BD}" srcOrd="0" destOrd="0" parTransId="{5D2BD15E-CE3B-41F5-A080-986CFE2BF4EA}" sibTransId="{232CC9E9-06A8-4922-AD85-FF75C95DA348}"/>
    <dgm:cxn modelId="{0FB41F3B-0F30-41E0-86CB-D5EE7C113441}" type="presOf" srcId="{9B4FE907-7575-4E6F-8AA7-63CBC1747BDB}" destId="{2215E9B9-5D37-474D-8972-2DC46A1BB793}" srcOrd="0" destOrd="0" presId="urn:microsoft.com/office/officeart/2005/8/layout/list1"/>
    <dgm:cxn modelId="{B463BD00-C42D-40F5-BE79-59FB6BA93655}" type="presOf" srcId="{6F54E74E-3873-4559-B92D-5B8874D778BD}" destId="{49FC7BCF-6593-47E1-8156-8B7CB6DFF79A}" srcOrd="0" destOrd="0" presId="urn:microsoft.com/office/officeart/2005/8/layout/list1"/>
    <dgm:cxn modelId="{80CB16D3-29FB-4F42-B10E-44FC013BCBAC}" srcId="{ECEB602A-8EAF-4D94-8D23-30FB6DD09CC8}" destId="{9B4FE907-7575-4E6F-8AA7-63CBC1747BDB}" srcOrd="0" destOrd="0" parTransId="{E3846652-5684-4BCC-9B47-FCFF0670F050}" sibTransId="{D5ED01F1-A458-4C30-9286-9C886416AF29}"/>
    <dgm:cxn modelId="{23522022-B8FF-4AEE-A4C1-6B42758C6A78}" type="presParOf" srcId="{C79D9CC1-F593-4D47-84E2-C9E64AB9337D}" destId="{9E748DD0-CC9C-49BF-9128-F0C8D383E012}" srcOrd="0" destOrd="0" presId="urn:microsoft.com/office/officeart/2005/8/layout/list1"/>
    <dgm:cxn modelId="{7B94EF54-D052-4455-9115-CADDA9627601}" type="presParOf" srcId="{9E748DD0-CC9C-49BF-9128-F0C8D383E012}" destId="{2215E9B9-5D37-474D-8972-2DC46A1BB793}" srcOrd="0" destOrd="0" presId="urn:microsoft.com/office/officeart/2005/8/layout/list1"/>
    <dgm:cxn modelId="{4A723048-A084-4564-9409-C2EF24820DDB}" type="presParOf" srcId="{9E748DD0-CC9C-49BF-9128-F0C8D383E012}" destId="{014F71B6-7C79-44BB-A526-98A311DF3266}" srcOrd="1" destOrd="0" presId="urn:microsoft.com/office/officeart/2005/8/layout/list1"/>
    <dgm:cxn modelId="{ED87D79F-BEA8-4D88-8845-6760994A25AE}" type="presParOf" srcId="{C79D9CC1-F593-4D47-84E2-C9E64AB9337D}" destId="{4D2A1CAB-9199-46D7-BA67-356E0916E957}" srcOrd="1" destOrd="0" presId="urn:microsoft.com/office/officeart/2005/8/layout/list1"/>
    <dgm:cxn modelId="{EC022C1E-7B2F-4475-AAE8-B41E0F76F8ED}" type="presParOf" srcId="{C79D9CC1-F593-4D47-84E2-C9E64AB9337D}" destId="{49FC7BCF-6593-47E1-8156-8B7CB6DFF79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D3D5E66-D61A-40A8-A86B-71E6BAC28294}"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474B814D-8537-48CD-8E99-E08EC3A66948}">
      <dgm:prSet/>
      <dgm:spPr/>
      <dgm:t>
        <a:bodyPr/>
        <a:lstStyle/>
        <a:p>
          <a:pPr rtl="0"/>
          <a:r>
            <a:rPr lang="zh-CN" b="1" dirty="0"/>
            <a:t>整数规划</a:t>
          </a:r>
          <a:endParaRPr lang="en-US" b="1" dirty="0"/>
        </a:p>
      </dgm:t>
    </dgm:pt>
    <dgm:pt modelId="{F4C4A091-80B8-49BE-8800-182EA032DB2A}" type="parTrans" cxnId="{C3A03B42-5B67-45FF-8B91-21824BFB70D1}">
      <dgm:prSet/>
      <dgm:spPr/>
      <dgm:t>
        <a:bodyPr/>
        <a:lstStyle/>
        <a:p>
          <a:endParaRPr lang="zh-CN" altLang="en-US"/>
        </a:p>
      </dgm:t>
    </dgm:pt>
    <dgm:pt modelId="{B27DE8A1-8E05-451E-A443-AF74C6889112}" type="sibTrans" cxnId="{C3A03B42-5B67-45FF-8B91-21824BFB70D1}">
      <dgm:prSet/>
      <dgm:spPr/>
      <dgm:t>
        <a:bodyPr/>
        <a:lstStyle/>
        <a:p>
          <a:endParaRPr lang="zh-CN" altLang="en-US"/>
        </a:p>
      </dgm:t>
    </dgm:pt>
    <dgm:pt modelId="{52187283-8DA9-44A8-BD6D-6FCCD41C8BF0}">
      <dgm:prSet/>
      <dgm:spPr/>
      <dgm:t>
        <a:bodyPr/>
        <a:lstStyle/>
        <a:p>
          <a:pPr rtl="0"/>
          <a:r>
            <a:rPr lang="zh-CN" b="1" dirty="0"/>
            <a:t>所涉及</a:t>
          </a:r>
          <a:r>
            <a:rPr lang="zh-CN" b="1" u="sng" dirty="0"/>
            <a:t>变量（全部或部分）限制为整数</a:t>
          </a:r>
          <a:r>
            <a:rPr lang="zh-CN" b="1" dirty="0"/>
            <a:t>的规划称为整数规划。在整数规划中，</a:t>
          </a:r>
          <a:endParaRPr lang="zh-CN" dirty="0"/>
        </a:p>
      </dgm:t>
    </dgm:pt>
    <dgm:pt modelId="{39B7E166-785A-40A3-8275-24FD91DDFBC5}" type="parTrans" cxnId="{E71F55D4-7174-470A-9069-D24BAAC10B99}">
      <dgm:prSet/>
      <dgm:spPr/>
      <dgm:t>
        <a:bodyPr/>
        <a:lstStyle/>
        <a:p>
          <a:endParaRPr lang="zh-CN" altLang="en-US"/>
        </a:p>
      </dgm:t>
    </dgm:pt>
    <dgm:pt modelId="{E7177D72-532D-4ECC-AAD5-285E66203E5A}" type="sibTrans" cxnId="{E71F55D4-7174-470A-9069-D24BAAC10B99}">
      <dgm:prSet/>
      <dgm:spPr/>
      <dgm:t>
        <a:bodyPr/>
        <a:lstStyle/>
        <a:p>
          <a:endParaRPr lang="zh-CN" altLang="en-US"/>
        </a:p>
      </dgm:t>
    </dgm:pt>
    <dgm:pt modelId="{7D17BB0D-186A-4447-A8BA-5049093E6D33}">
      <dgm:prSet/>
      <dgm:spPr/>
      <dgm:t>
        <a:bodyPr/>
        <a:lstStyle/>
        <a:p>
          <a:pPr rtl="0"/>
          <a:r>
            <a:rPr lang="zh-CN" b="1" dirty="0"/>
            <a:t>如果</a:t>
          </a:r>
          <a:r>
            <a:rPr lang="zh-CN" b="1" u="sng" dirty="0">
              <a:solidFill>
                <a:srgbClr val="FF0000"/>
              </a:solidFill>
            </a:rPr>
            <a:t>所有变量</a:t>
          </a:r>
          <a:r>
            <a:rPr lang="zh-CN" b="1" u="sng" dirty="0"/>
            <a:t>都限制为整数</a:t>
          </a:r>
          <a:r>
            <a:rPr lang="zh-CN" b="1" dirty="0"/>
            <a:t>，则称为</a:t>
          </a:r>
          <a:r>
            <a:rPr lang="zh-CN" b="1" u="sng" dirty="0"/>
            <a:t>纯整数规划</a:t>
          </a:r>
          <a:r>
            <a:rPr lang="zh-CN" b="1" dirty="0"/>
            <a:t>；</a:t>
          </a:r>
          <a:endParaRPr lang="en-US" b="1" dirty="0"/>
        </a:p>
      </dgm:t>
    </dgm:pt>
    <dgm:pt modelId="{90C5EC69-4B63-44E0-A5EC-B2B0BE7E99EA}" type="parTrans" cxnId="{68E53708-4AB2-45FC-A8E4-17A90E028EB1}">
      <dgm:prSet/>
      <dgm:spPr/>
      <dgm:t>
        <a:bodyPr/>
        <a:lstStyle/>
        <a:p>
          <a:endParaRPr lang="zh-CN" altLang="en-US"/>
        </a:p>
      </dgm:t>
    </dgm:pt>
    <dgm:pt modelId="{7778A361-1938-4D6F-BE21-78300F9E51A2}" type="sibTrans" cxnId="{68E53708-4AB2-45FC-A8E4-17A90E028EB1}">
      <dgm:prSet/>
      <dgm:spPr/>
      <dgm:t>
        <a:bodyPr/>
        <a:lstStyle/>
        <a:p>
          <a:endParaRPr lang="zh-CN" altLang="en-US"/>
        </a:p>
      </dgm:t>
    </dgm:pt>
    <dgm:pt modelId="{8D9301B0-FFB2-4200-AE2F-A2AD1CD38A8D}">
      <dgm:prSet/>
      <dgm:spPr/>
      <dgm:t>
        <a:bodyPr/>
        <a:lstStyle/>
        <a:p>
          <a:pPr rtl="0"/>
          <a:r>
            <a:rPr lang="zh-CN" b="1" dirty="0"/>
            <a:t>如果</a:t>
          </a:r>
          <a:r>
            <a:rPr lang="zh-CN" b="1" u="sng" dirty="0">
              <a:solidFill>
                <a:srgbClr val="FF0000"/>
              </a:solidFill>
            </a:rPr>
            <a:t>仅一部分变量</a:t>
          </a:r>
          <a:r>
            <a:rPr lang="zh-CN" b="1" dirty="0"/>
            <a:t>限制为</a:t>
          </a:r>
          <a:r>
            <a:rPr lang="zh-CN" b="1" u="sng" dirty="0"/>
            <a:t>整数</a:t>
          </a:r>
          <a:r>
            <a:rPr lang="zh-CN" b="1" dirty="0"/>
            <a:t>，则称为</a:t>
          </a:r>
          <a:r>
            <a:rPr lang="zh-CN" b="1" u="sng" dirty="0">
              <a:solidFill>
                <a:srgbClr val="FF0000"/>
              </a:solidFill>
            </a:rPr>
            <a:t>混合整数规划</a:t>
          </a:r>
          <a:r>
            <a:rPr lang="zh-CN" b="1" dirty="0"/>
            <a:t>。</a:t>
          </a:r>
          <a:endParaRPr lang="en-US" b="1" dirty="0"/>
        </a:p>
      </dgm:t>
    </dgm:pt>
    <dgm:pt modelId="{5BA07F3A-7930-4603-A66F-5B87982E4824}" type="parTrans" cxnId="{A8978B19-E319-4D84-A520-B7B6991B1C98}">
      <dgm:prSet/>
      <dgm:spPr/>
      <dgm:t>
        <a:bodyPr/>
        <a:lstStyle/>
        <a:p>
          <a:endParaRPr lang="zh-CN" altLang="en-US"/>
        </a:p>
      </dgm:t>
    </dgm:pt>
    <dgm:pt modelId="{5F39FF96-B827-462D-A0BB-74F0E09580EF}" type="sibTrans" cxnId="{A8978B19-E319-4D84-A520-B7B6991B1C98}">
      <dgm:prSet/>
      <dgm:spPr/>
      <dgm:t>
        <a:bodyPr/>
        <a:lstStyle/>
        <a:p>
          <a:endParaRPr lang="zh-CN" altLang="en-US"/>
        </a:p>
      </dgm:t>
    </dgm:pt>
    <dgm:pt modelId="{2EC81EC9-4B3E-4EE9-8B41-F2A461147EF0}">
      <dgm:prSet/>
      <dgm:spPr/>
      <dgm:t>
        <a:bodyPr/>
        <a:lstStyle/>
        <a:p>
          <a:pPr rtl="0"/>
          <a:r>
            <a:rPr lang="zh-CN" b="1" dirty="0"/>
            <a:t>整数规划的一种</a:t>
          </a:r>
          <a:r>
            <a:rPr lang="zh-CN" b="1" dirty="0">
              <a:solidFill>
                <a:srgbClr val="FF0000"/>
              </a:solidFill>
            </a:rPr>
            <a:t>特殊情形是</a:t>
          </a:r>
          <a:r>
            <a:rPr lang="en-US" b="1" dirty="0">
              <a:solidFill>
                <a:srgbClr val="FF0000"/>
              </a:solidFill>
            </a:rPr>
            <a:t>01</a:t>
          </a:r>
          <a:r>
            <a:rPr lang="zh-CN" b="1" dirty="0">
              <a:solidFill>
                <a:srgbClr val="FF0000"/>
              </a:solidFill>
            </a:rPr>
            <a:t>规划</a:t>
          </a:r>
          <a:r>
            <a:rPr lang="zh-CN" b="1" dirty="0"/>
            <a:t>，它的变数仅限于</a:t>
          </a:r>
          <a:r>
            <a:rPr lang="en-US" b="1" dirty="0"/>
            <a:t>0</a:t>
          </a:r>
          <a:r>
            <a:rPr lang="zh-CN" b="1" dirty="0"/>
            <a:t>或</a:t>
          </a:r>
          <a:r>
            <a:rPr lang="en-US" b="1" dirty="0"/>
            <a:t>1</a:t>
          </a:r>
          <a:r>
            <a:rPr lang="zh-CN" b="1" dirty="0"/>
            <a:t>。不同于线性规划问题，</a:t>
          </a:r>
          <a:r>
            <a:rPr lang="zh-CN" b="1" dirty="0">
              <a:solidFill>
                <a:srgbClr val="FF0000"/>
              </a:solidFill>
            </a:rPr>
            <a:t>整数规划和</a:t>
          </a:r>
          <a:r>
            <a:rPr lang="en-US" b="1" dirty="0">
              <a:solidFill>
                <a:srgbClr val="FF0000"/>
              </a:solidFill>
            </a:rPr>
            <a:t>01</a:t>
          </a:r>
          <a:r>
            <a:rPr lang="zh-CN" b="1" dirty="0">
              <a:solidFill>
                <a:srgbClr val="FF0000"/>
              </a:solidFill>
            </a:rPr>
            <a:t>规划问题至今尚未找到一般的多项式解法</a:t>
          </a:r>
          <a:r>
            <a:rPr lang="zh-CN" b="1" dirty="0"/>
            <a:t>。</a:t>
          </a:r>
          <a:endParaRPr lang="zh-CN" dirty="0"/>
        </a:p>
      </dgm:t>
    </dgm:pt>
    <dgm:pt modelId="{067F248E-6D6C-4E09-A9F5-DBE6C5F688EA}" type="parTrans" cxnId="{89045C57-08E4-43C9-9715-76388E68FA78}">
      <dgm:prSet/>
      <dgm:spPr/>
      <dgm:t>
        <a:bodyPr/>
        <a:lstStyle/>
        <a:p>
          <a:endParaRPr lang="zh-CN" altLang="en-US"/>
        </a:p>
      </dgm:t>
    </dgm:pt>
    <dgm:pt modelId="{38A6EB0A-4630-4D44-8085-714F3328C17E}" type="sibTrans" cxnId="{89045C57-08E4-43C9-9715-76388E68FA78}">
      <dgm:prSet/>
      <dgm:spPr/>
      <dgm:t>
        <a:bodyPr/>
        <a:lstStyle/>
        <a:p>
          <a:endParaRPr lang="zh-CN" altLang="en-US"/>
        </a:p>
      </dgm:t>
    </dgm:pt>
    <dgm:pt modelId="{4876A5E6-55F0-4B71-A7C8-27D8CE4958D9}" type="pres">
      <dgm:prSet presAssocID="{5D3D5E66-D61A-40A8-A86B-71E6BAC28294}" presName="linear" presStyleCnt="0">
        <dgm:presLayoutVars>
          <dgm:dir/>
          <dgm:animLvl val="lvl"/>
          <dgm:resizeHandles val="exact"/>
        </dgm:presLayoutVars>
      </dgm:prSet>
      <dgm:spPr/>
      <dgm:t>
        <a:bodyPr/>
        <a:lstStyle/>
        <a:p>
          <a:endParaRPr lang="zh-CN" altLang="en-US"/>
        </a:p>
      </dgm:t>
    </dgm:pt>
    <dgm:pt modelId="{F6816F4B-10F3-40C0-AFB4-44C97A5F1BCF}" type="pres">
      <dgm:prSet presAssocID="{474B814D-8537-48CD-8E99-E08EC3A66948}" presName="parentLin" presStyleCnt="0"/>
      <dgm:spPr/>
    </dgm:pt>
    <dgm:pt modelId="{5F625627-B5C0-43FA-A8A0-62A2D65F9D2A}" type="pres">
      <dgm:prSet presAssocID="{474B814D-8537-48CD-8E99-E08EC3A66948}" presName="parentLeftMargin" presStyleLbl="node1" presStyleIdx="0" presStyleCnt="1"/>
      <dgm:spPr/>
      <dgm:t>
        <a:bodyPr/>
        <a:lstStyle/>
        <a:p>
          <a:endParaRPr lang="zh-CN" altLang="en-US"/>
        </a:p>
      </dgm:t>
    </dgm:pt>
    <dgm:pt modelId="{54B884E8-3B70-40C6-94AC-1A2AA59BFC9F}" type="pres">
      <dgm:prSet presAssocID="{474B814D-8537-48CD-8E99-E08EC3A66948}" presName="parentText" presStyleLbl="node1" presStyleIdx="0" presStyleCnt="1">
        <dgm:presLayoutVars>
          <dgm:chMax val="0"/>
          <dgm:bulletEnabled val="1"/>
        </dgm:presLayoutVars>
      </dgm:prSet>
      <dgm:spPr/>
      <dgm:t>
        <a:bodyPr/>
        <a:lstStyle/>
        <a:p>
          <a:endParaRPr lang="zh-CN" altLang="en-US"/>
        </a:p>
      </dgm:t>
    </dgm:pt>
    <dgm:pt modelId="{726423F9-EF48-4BDA-87BA-EBD24C76EC57}" type="pres">
      <dgm:prSet presAssocID="{474B814D-8537-48CD-8E99-E08EC3A66948}" presName="negativeSpace" presStyleCnt="0"/>
      <dgm:spPr/>
    </dgm:pt>
    <dgm:pt modelId="{D52BFAA9-126C-4CF8-89A4-BA81C25AFD9F}" type="pres">
      <dgm:prSet presAssocID="{474B814D-8537-48CD-8E99-E08EC3A66948}" presName="childText" presStyleLbl="conFgAcc1" presStyleIdx="0" presStyleCnt="1">
        <dgm:presLayoutVars>
          <dgm:bulletEnabled val="1"/>
        </dgm:presLayoutVars>
      </dgm:prSet>
      <dgm:spPr/>
      <dgm:t>
        <a:bodyPr/>
        <a:lstStyle/>
        <a:p>
          <a:endParaRPr lang="zh-CN" altLang="en-US"/>
        </a:p>
      </dgm:t>
    </dgm:pt>
  </dgm:ptLst>
  <dgm:cxnLst>
    <dgm:cxn modelId="{D2540DFE-70CB-4AAB-A8DD-7B2CA8280FCD}" type="presOf" srcId="{52187283-8DA9-44A8-BD6D-6FCCD41C8BF0}" destId="{D52BFAA9-126C-4CF8-89A4-BA81C25AFD9F}" srcOrd="0" destOrd="0" presId="urn:microsoft.com/office/officeart/2005/8/layout/list1"/>
    <dgm:cxn modelId="{C84C6A32-FD24-4919-8DF8-A3C599EF2210}" type="presOf" srcId="{8D9301B0-FFB2-4200-AE2F-A2AD1CD38A8D}" destId="{D52BFAA9-126C-4CF8-89A4-BA81C25AFD9F}" srcOrd="0" destOrd="2" presId="urn:microsoft.com/office/officeart/2005/8/layout/list1"/>
    <dgm:cxn modelId="{5D4379FB-7976-475E-801A-D98109F764F7}" type="presOf" srcId="{474B814D-8537-48CD-8E99-E08EC3A66948}" destId="{5F625627-B5C0-43FA-A8A0-62A2D65F9D2A}" srcOrd="0" destOrd="0" presId="urn:microsoft.com/office/officeart/2005/8/layout/list1"/>
    <dgm:cxn modelId="{C3A03B42-5B67-45FF-8B91-21824BFB70D1}" srcId="{5D3D5E66-D61A-40A8-A86B-71E6BAC28294}" destId="{474B814D-8537-48CD-8E99-E08EC3A66948}" srcOrd="0" destOrd="0" parTransId="{F4C4A091-80B8-49BE-8800-182EA032DB2A}" sibTransId="{B27DE8A1-8E05-451E-A443-AF74C6889112}"/>
    <dgm:cxn modelId="{763E7403-7CA0-42D8-A043-72CD45625C68}" type="presOf" srcId="{5D3D5E66-D61A-40A8-A86B-71E6BAC28294}" destId="{4876A5E6-55F0-4B71-A7C8-27D8CE4958D9}" srcOrd="0" destOrd="0" presId="urn:microsoft.com/office/officeart/2005/8/layout/list1"/>
    <dgm:cxn modelId="{68E53708-4AB2-45FC-A8E4-17A90E028EB1}" srcId="{52187283-8DA9-44A8-BD6D-6FCCD41C8BF0}" destId="{7D17BB0D-186A-4447-A8BA-5049093E6D33}" srcOrd="0" destOrd="0" parTransId="{90C5EC69-4B63-44E0-A5EC-B2B0BE7E99EA}" sibTransId="{7778A361-1938-4D6F-BE21-78300F9E51A2}"/>
    <dgm:cxn modelId="{89045C57-08E4-43C9-9715-76388E68FA78}" srcId="{52187283-8DA9-44A8-BD6D-6FCCD41C8BF0}" destId="{2EC81EC9-4B3E-4EE9-8B41-F2A461147EF0}" srcOrd="2" destOrd="0" parTransId="{067F248E-6D6C-4E09-A9F5-DBE6C5F688EA}" sibTransId="{38A6EB0A-4630-4D44-8085-714F3328C17E}"/>
    <dgm:cxn modelId="{6A970F31-0DB8-4EBF-9566-E5E9DDE7FD77}" type="presOf" srcId="{2EC81EC9-4B3E-4EE9-8B41-F2A461147EF0}" destId="{D52BFAA9-126C-4CF8-89A4-BA81C25AFD9F}" srcOrd="0" destOrd="3" presId="urn:microsoft.com/office/officeart/2005/8/layout/list1"/>
    <dgm:cxn modelId="{488A33A0-1D0B-4FC1-A919-C2386215F898}" type="presOf" srcId="{7D17BB0D-186A-4447-A8BA-5049093E6D33}" destId="{D52BFAA9-126C-4CF8-89A4-BA81C25AFD9F}" srcOrd="0" destOrd="1" presId="urn:microsoft.com/office/officeart/2005/8/layout/list1"/>
    <dgm:cxn modelId="{283322DD-DE54-46BF-B326-D5A4466E0E23}" type="presOf" srcId="{474B814D-8537-48CD-8E99-E08EC3A66948}" destId="{54B884E8-3B70-40C6-94AC-1A2AA59BFC9F}" srcOrd="1" destOrd="0" presId="urn:microsoft.com/office/officeart/2005/8/layout/list1"/>
    <dgm:cxn modelId="{E71F55D4-7174-470A-9069-D24BAAC10B99}" srcId="{474B814D-8537-48CD-8E99-E08EC3A66948}" destId="{52187283-8DA9-44A8-BD6D-6FCCD41C8BF0}" srcOrd="0" destOrd="0" parTransId="{39B7E166-785A-40A3-8275-24FD91DDFBC5}" sibTransId="{E7177D72-532D-4ECC-AAD5-285E66203E5A}"/>
    <dgm:cxn modelId="{A8978B19-E319-4D84-A520-B7B6991B1C98}" srcId="{52187283-8DA9-44A8-BD6D-6FCCD41C8BF0}" destId="{8D9301B0-FFB2-4200-AE2F-A2AD1CD38A8D}" srcOrd="1" destOrd="0" parTransId="{5BA07F3A-7930-4603-A66F-5B87982E4824}" sibTransId="{5F39FF96-B827-462D-A0BB-74F0E09580EF}"/>
    <dgm:cxn modelId="{A485E09B-3E5D-42F1-B512-00F75B689C97}" type="presParOf" srcId="{4876A5E6-55F0-4B71-A7C8-27D8CE4958D9}" destId="{F6816F4B-10F3-40C0-AFB4-44C97A5F1BCF}" srcOrd="0" destOrd="0" presId="urn:microsoft.com/office/officeart/2005/8/layout/list1"/>
    <dgm:cxn modelId="{72BF48BA-3CD3-46F2-8E83-0575AB39CC5E}" type="presParOf" srcId="{F6816F4B-10F3-40C0-AFB4-44C97A5F1BCF}" destId="{5F625627-B5C0-43FA-A8A0-62A2D65F9D2A}" srcOrd="0" destOrd="0" presId="urn:microsoft.com/office/officeart/2005/8/layout/list1"/>
    <dgm:cxn modelId="{0AA4DDAC-B175-4E2B-B686-DA64E7A17539}" type="presParOf" srcId="{F6816F4B-10F3-40C0-AFB4-44C97A5F1BCF}" destId="{54B884E8-3B70-40C6-94AC-1A2AA59BFC9F}" srcOrd="1" destOrd="0" presId="urn:microsoft.com/office/officeart/2005/8/layout/list1"/>
    <dgm:cxn modelId="{C71E8DE1-B46F-4CFE-99E5-D3A4A0B09E65}" type="presParOf" srcId="{4876A5E6-55F0-4B71-A7C8-27D8CE4958D9}" destId="{726423F9-EF48-4BDA-87BA-EBD24C76EC57}" srcOrd="1" destOrd="0" presId="urn:microsoft.com/office/officeart/2005/8/layout/list1"/>
    <dgm:cxn modelId="{9DC911FC-CC84-4436-8D0B-E9CD9FDC2FA3}" type="presParOf" srcId="{4876A5E6-55F0-4B71-A7C8-27D8CE4958D9}" destId="{D52BFAA9-126C-4CF8-89A4-BA81C25AFD9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65094E8-4447-4437-8758-EA91417437E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D088EACC-28B0-478E-BD17-E334C5E881CD}">
      <dgm:prSet/>
      <dgm:spPr/>
      <dgm:t>
        <a:bodyPr/>
        <a:lstStyle/>
        <a:p>
          <a:pPr rtl="0"/>
          <a:r>
            <a:rPr lang="zh-CN" b="1" dirty="0"/>
            <a:t>多目标规划</a:t>
          </a:r>
          <a:endParaRPr lang="en-US" b="1" dirty="0"/>
        </a:p>
      </dgm:t>
    </dgm:pt>
    <dgm:pt modelId="{09659974-D882-4C10-A8D4-654DB36AAEFC}" type="parTrans" cxnId="{9D41058E-459E-429E-9D38-CF67E943C96D}">
      <dgm:prSet/>
      <dgm:spPr/>
      <dgm:t>
        <a:bodyPr/>
        <a:lstStyle/>
        <a:p>
          <a:endParaRPr lang="zh-CN" altLang="en-US"/>
        </a:p>
      </dgm:t>
    </dgm:pt>
    <dgm:pt modelId="{6FE11CC5-E782-4C0E-82A0-6149A2917EAE}" type="sibTrans" cxnId="{9D41058E-459E-429E-9D38-CF67E943C96D}">
      <dgm:prSet/>
      <dgm:spPr/>
      <dgm:t>
        <a:bodyPr/>
        <a:lstStyle/>
        <a:p>
          <a:endParaRPr lang="zh-CN" altLang="en-US"/>
        </a:p>
      </dgm:t>
    </dgm:pt>
    <dgm:pt modelId="{6823D003-DF4F-4A7C-9049-CB862F48FD1C}">
      <dgm:prSet/>
      <dgm:spPr/>
      <dgm:t>
        <a:bodyPr/>
        <a:lstStyle/>
        <a:p>
          <a:pPr rtl="0"/>
          <a:r>
            <a:rPr lang="zh-CN" b="1" dirty="0"/>
            <a:t>主要研究多于一个的目标函数在给定区域上的最优化。求解多目标规划的方法主要有：</a:t>
          </a:r>
          <a:endParaRPr lang="zh-CN" dirty="0"/>
        </a:p>
      </dgm:t>
    </dgm:pt>
    <dgm:pt modelId="{F882878B-1946-473E-BBDA-097BADD2AE46}" type="parTrans" cxnId="{E8EA70E7-7350-4185-BCE6-3F6AFC322F58}">
      <dgm:prSet/>
      <dgm:spPr/>
      <dgm:t>
        <a:bodyPr/>
        <a:lstStyle/>
        <a:p>
          <a:endParaRPr lang="zh-CN" altLang="en-US"/>
        </a:p>
      </dgm:t>
    </dgm:pt>
    <dgm:pt modelId="{10BAC418-2AF3-4E7D-B101-61F82991EB83}" type="sibTrans" cxnId="{E8EA70E7-7350-4185-BCE6-3F6AFC322F58}">
      <dgm:prSet/>
      <dgm:spPr/>
      <dgm:t>
        <a:bodyPr/>
        <a:lstStyle/>
        <a:p>
          <a:endParaRPr lang="zh-CN" altLang="en-US"/>
        </a:p>
      </dgm:t>
    </dgm:pt>
    <dgm:pt modelId="{C491E622-D8C2-4D2F-BD2A-8FD6E861667A}">
      <dgm:prSet/>
      <dgm:spPr/>
      <dgm:t>
        <a:bodyPr/>
        <a:lstStyle/>
        <a:p>
          <a:pPr rtl="0"/>
          <a:r>
            <a:rPr lang="zh-CN" b="1" dirty="0"/>
            <a:t>化多为少法</a:t>
          </a:r>
          <a:endParaRPr lang="en-US" b="1" dirty="0"/>
        </a:p>
      </dgm:t>
    </dgm:pt>
    <dgm:pt modelId="{F36F2C5A-B96E-48C9-ADAC-4146C52146BB}" type="parTrans" cxnId="{2BFEDAB1-6D69-4A31-A7E7-E2DED8540117}">
      <dgm:prSet/>
      <dgm:spPr/>
      <dgm:t>
        <a:bodyPr/>
        <a:lstStyle/>
        <a:p>
          <a:endParaRPr lang="zh-CN" altLang="en-US"/>
        </a:p>
      </dgm:t>
    </dgm:pt>
    <dgm:pt modelId="{D62FC6D2-8851-4F1E-B10D-B9A31B50CA40}" type="sibTrans" cxnId="{2BFEDAB1-6D69-4A31-A7E7-E2DED8540117}">
      <dgm:prSet/>
      <dgm:spPr/>
      <dgm:t>
        <a:bodyPr/>
        <a:lstStyle/>
        <a:p>
          <a:endParaRPr lang="zh-CN" altLang="en-US"/>
        </a:p>
      </dgm:t>
    </dgm:pt>
    <dgm:pt modelId="{0942EA49-8552-4CA7-AB69-FB6E9302EB89}">
      <dgm:prSet/>
      <dgm:spPr/>
      <dgm:t>
        <a:bodyPr/>
        <a:lstStyle/>
        <a:p>
          <a:pPr rtl="0"/>
          <a:r>
            <a:rPr lang="zh-CN" b="1" dirty="0"/>
            <a:t>分层序列法</a:t>
          </a:r>
          <a:endParaRPr lang="en-US" b="1" dirty="0"/>
        </a:p>
      </dgm:t>
    </dgm:pt>
    <dgm:pt modelId="{A6EBEFE4-FEF0-4DD8-A208-BBA1F2BBF76D}" type="parTrans" cxnId="{05B3C175-6FE0-4DB6-B269-4FC1A7EF0D75}">
      <dgm:prSet/>
      <dgm:spPr/>
      <dgm:t>
        <a:bodyPr/>
        <a:lstStyle/>
        <a:p>
          <a:endParaRPr lang="zh-CN" altLang="en-US"/>
        </a:p>
      </dgm:t>
    </dgm:pt>
    <dgm:pt modelId="{42926346-5840-422B-959A-7B43037F85AD}" type="sibTrans" cxnId="{05B3C175-6FE0-4DB6-B269-4FC1A7EF0D75}">
      <dgm:prSet/>
      <dgm:spPr/>
      <dgm:t>
        <a:bodyPr/>
        <a:lstStyle/>
        <a:p>
          <a:endParaRPr lang="zh-CN" altLang="en-US"/>
        </a:p>
      </dgm:t>
    </dgm:pt>
    <dgm:pt modelId="{ED130F12-D1A3-49B2-8BC9-C48C3A89325E}">
      <dgm:prSet/>
      <dgm:spPr/>
      <dgm:t>
        <a:bodyPr/>
        <a:lstStyle/>
        <a:p>
          <a:pPr rtl="0"/>
          <a:r>
            <a:rPr lang="zh-CN" b="1" dirty="0"/>
            <a:t>层次分析法</a:t>
          </a:r>
        </a:p>
      </dgm:t>
    </dgm:pt>
    <dgm:pt modelId="{3704CFC9-F635-448C-8090-D79C9C8AA94F}" type="parTrans" cxnId="{F2C1F0CF-5D1B-405F-B981-C051A780E5B3}">
      <dgm:prSet/>
      <dgm:spPr/>
      <dgm:t>
        <a:bodyPr/>
        <a:lstStyle/>
        <a:p>
          <a:endParaRPr lang="zh-CN" altLang="en-US"/>
        </a:p>
      </dgm:t>
    </dgm:pt>
    <dgm:pt modelId="{5D9AE504-DB08-4850-8144-3822DCF40AA3}" type="sibTrans" cxnId="{F2C1F0CF-5D1B-405F-B981-C051A780E5B3}">
      <dgm:prSet/>
      <dgm:spPr/>
      <dgm:t>
        <a:bodyPr/>
        <a:lstStyle/>
        <a:p>
          <a:endParaRPr lang="zh-CN" altLang="en-US"/>
        </a:p>
      </dgm:t>
    </dgm:pt>
    <dgm:pt modelId="{119C58D5-E0E1-446A-AA83-44A1E4A466DD}" type="pres">
      <dgm:prSet presAssocID="{265094E8-4447-4437-8758-EA91417437ED}" presName="linear" presStyleCnt="0">
        <dgm:presLayoutVars>
          <dgm:dir/>
          <dgm:animLvl val="lvl"/>
          <dgm:resizeHandles val="exact"/>
        </dgm:presLayoutVars>
      </dgm:prSet>
      <dgm:spPr/>
      <dgm:t>
        <a:bodyPr/>
        <a:lstStyle/>
        <a:p>
          <a:endParaRPr lang="zh-CN" altLang="en-US"/>
        </a:p>
      </dgm:t>
    </dgm:pt>
    <dgm:pt modelId="{C6ED07E6-95A1-46A6-9048-1FF40F9B0A76}" type="pres">
      <dgm:prSet presAssocID="{D088EACC-28B0-478E-BD17-E334C5E881CD}" presName="parentLin" presStyleCnt="0"/>
      <dgm:spPr/>
    </dgm:pt>
    <dgm:pt modelId="{B906DF7D-9983-4DE5-BAEA-5EC5FF7F04AD}" type="pres">
      <dgm:prSet presAssocID="{D088EACC-28B0-478E-BD17-E334C5E881CD}" presName="parentLeftMargin" presStyleLbl="node1" presStyleIdx="0" presStyleCnt="1"/>
      <dgm:spPr/>
      <dgm:t>
        <a:bodyPr/>
        <a:lstStyle/>
        <a:p>
          <a:endParaRPr lang="zh-CN" altLang="en-US"/>
        </a:p>
      </dgm:t>
    </dgm:pt>
    <dgm:pt modelId="{749CEFA9-2B66-42B8-9B90-616053366068}" type="pres">
      <dgm:prSet presAssocID="{D088EACC-28B0-478E-BD17-E334C5E881CD}" presName="parentText" presStyleLbl="node1" presStyleIdx="0" presStyleCnt="1">
        <dgm:presLayoutVars>
          <dgm:chMax val="0"/>
          <dgm:bulletEnabled val="1"/>
        </dgm:presLayoutVars>
      </dgm:prSet>
      <dgm:spPr/>
      <dgm:t>
        <a:bodyPr/>
        <a:lstStyle/>
        <a:p>
          <a:endParaRPr lang="zh-CN" altLang="en-US"/>
        </a:p>
      </dgm:t>
    </dgm:pt>
    <dgm:pt modelId="{5DD5B83F-3040-4FC5-8C2B-ADD29A5E5F7B}" type="pres">
      <dgm:prSet presAssocID="{D088EACC-28B0-478E-BD17-E334C5E881CD}" presName="negativeSpace" presStyleCnt="0"/>
      <dgm:spPr/>
    </dgm:pt>
    <dgm:pt modelId="{7DE8C2AE-9E2C-4CAE-9F63-16671510DA83}" type="pres">
      <dgm:prSet presAssocID="{D088EACC-28B0-478E-BD17-E334C5E881CD}" presName="childText" presStyleLbl="conFgAcc1" presStyleIdx="0" presStyleCnt="1">
        <dgm:presLayoutVars>
          <dgm:bulletEnabled val="1"/>
        </dgm:presLayoutVars>
      </dgm:prSet>
      <dgm:spPr/>
      <dgm:t>
        <a:bodyPr/>
        <a:lstStyle/>
        <a:p>
          <a:endParaRPr lang="zh-CN" altLang="en-US"/>
        </a:p>
      </dgm:t>
    </dgm:pt>
  </dgm:ptLst>
  <dgm:cxnLst>
    <dgm:cxn modelId="{F2C1F0CF-5D1B-405F-B981-C051A780E5B3}" srcId="{6823D003-DF4F-4A7C-9049-CB862F48FD1C}" destId="{ED130F12-D1A3-49B2-8BC9-C48C3A89325E}" srcOrd="2" destOrd="0" parTransId="{3704CFC9-F635-448C-8090-D79C9C8AA94F}" sibTransId="{5D9AE504-DB08-4850-8144-3822DCF40AA3}"/>
    <dgm:cxn modelId="{6D4C8B61-35B5-4C9F-A816-C986CFC6F646}" type="presOf" srcId="{C491E622-D8C2-4D2F-BD2A-8FD6E861667A}" destId="{7DE8C2AE-9E2C-4CAE-9F63-16671510DA83}" srcOrd="0" destOrd="1" presId="urn:microsoft.com/office/officeart/2005/8/layout/list1"/>
    <dgm:cxn modelId="{2BFEDAB1-6D69-4A31-A7E7-E2DED8540117}" srcId="{6823D003-DF4F-4A7C-9049-CB862F48FD1C}" destId="{C491E622-D8C2-4D2F-BD2A-8FD6E861667A}" srcOrd="0" destOrd="0" parTransId="{F36F2C5A-B96E-48C9-ADAC-4146C52146BB}" sibTransId="{D62FC6D2-8851-4F1E-B10D-B9A31B50CA40}"/>
    <dgm:cxn modelId="{49C9A269-8930-496F-B072-1E896D04E8E4}" type="presOf" srcId="{0942EA49-8552-4CA7-AB69-FB6E9302EB89}" destId="{7DE8C2AE-9E2C-4CAE-9F63-16671510DA83}" srcOrd="0" destOrd="2" presId="urn:microsoft.com/office/officeart/2005/8/layout/list1"/>
    <dgm:cxn modelId="{9D41058E-459E-429E-9D38-CF67E943C96D}" srcId="{265094E8-4447-4437-8758-EA91417437ED}" destId="{D088EACC-28B0-478E-BD17-E334C5E881CD}" srcOrd="0" destOrd="0" parTransId="{09659974-D882-4C10-A8D4-654DB36AAEFC}" sibTransId="{6FE11CC5-E782-4C0E-82A0-6149A2917EAE}"/>
    <dgm:cxn modelId="{E8EA70E7-7350-4185-BCE6-3F6AFC322F58}" srcId="{D088EACC-28B0-478E-BD17-E334C5E881CD}" destId="{6823D003-DF4F-4A7C-9049-CB862F48FD1C}" srcOrd="0" destOrd="0" parTransId="{F882878B-1946-473E-BBDA-097BADD2AE46}" sibTransId="{10BAC418-2AF3-4E7D-B101-61F82991EB83}"/>
    <dgm:cxn modelId="{14864882-8162-4D58-B0BF-F7C2A2437577}" type="presOf" srcId="{265094E8-4447-4437-8758-EA91417437ED}" destId="{119C58D5-E0E1-446A-AA83-44A1E4A466DD}" srcOrd="0" destOrd="0" presId="urn:microsoft.com/office/officeart/2005/8/layout/list1"/>
    <dgm:cxn modelId="{05B3C175-6FE0-4DB6-B269-4FC1A7EF0D75}" srcId="{6823D003-DF4F-4A7C-9049-CB862F48FD1C}" destId="{0942EA49-8552-4CA7-AB69-FB6E9302EB89}" srcOrd="1" destOrd="0" parTransId="{A6EBEFE4-FEF0-4DD8-A208-BBA1F2BBF76D}" sibTransId="{42926346-5840-422B-959A-7B43037F85AD}"/>
    <dgm:cxn modelId="{58E66FAB-FDEF-4AD2-9430-2B6D3A099539}" type="presOf" srcId="{D088EACC-28B0-478E-BD17-E334C5E881CD}" destId="{749CEFA9-2B66-42B8-9B90-616053366068}" srcOrd="1" destOrd="0" presId="urn:microsoft.com/office/officeart/2005/8/layout/list1"/>
    <dgm:cxn modelId="{980D37D2-F837-4604-9BC5-4C5129847851}" type="presOf" srcId="{D088EACC-28B0-478E-BD17-E334C5E881CD}" destId="{B906DF7D-9983-4DE5-BAEA-5EC5FF7F04AD}" srcOrd="0" destOrd="0" presId="urn:microsoft.com/office/officeart/2005/8/layout/list1"/>
    <dgm:cxn modelId="{CBA7C1D0-0ECA-4BE3-A83E-68C1E50BB97F}" type="presOf" srcId="{ED130F12-D1A3-49B2-8BC9-C48C3A89325E}" destId="{7DE8C2AE-9E2C-4CAE-9F63-16671510DA83}" srcOrd="0" destOrd="3" presId="urn:microsoft.com/office/officeart/2005/8/layout/list1"/>
    <dgm:cxn modelId="{7D5AB252-71D8-41E5-A4BF-C58C6F1C2CD0}" type="presOf" srcId="{6823D003-DF4F-4A7C-9049-CB862F48FD1C}" destId="{7DE8C2AE-9E2C-4CAE-9F63-16671510DA83}" srcOrd="0" destOrd="0" presId="urn:microsoft.com/office/officeart/2005/8/layout/list1"/>
    <dgm:cxn modelId="{3102765C-0811-4A2F-968E-92B52D5E1072}" type="presParOf" srcId="{119C58D5-E0E1-446A-AA83-44A1E4A466DD}" destId="{C6ED07E6-95A1-46A6-9048-1FF40F9B0A76}" srcOrd="0" destOrd="0" presId="urn:microsoft.com/office/officeart/2005/8/layout/list1"/>
    <dgm:cxn modelId="{5FA70799-52A6-440A-BD58-CF4CAAB444F0}" type="presParOf" srcId="{C6ED07E6-95A1-46A6-9048-1FF40F9B0A76}" destId="{B906DF7D-9983-4DE5-BAEA-5EC5FF7F04AD}" srcOrd="0" destOrd="0" presId="urn:microsoft.com/office/officeart/2005/8/layout/list1"/>
    <dgm:cxn modelId="{900BD91F-0E70-46CE-9F36-60B1FBFFE2B1}" type="presParOf" srcId="{C6ED07E6-95A1-46A6-9048-1FF40F9B0A76}" destId="{749CEFA9-2B66-42B8-9B90-616053366068}" srcOrd="1" destOrd="0" presId="urn:microsoft.com/office/officeart/2005/8/layout/list1"/>
    <dgm:cxn modelId="{F2FFDA2B-2E64-4640-B778-DA512073BC01}" type="presParOf" srcId="{119C58D5-E0E1-446A-AA83-44A1E4A466DD}" destId="{5DD5B83F-3040-4FC5-8C2B-ADD29A5E5F7B}" srcOrd="1" destOrd="0" presId="urn:microsoft.com/office/officeart/2005/8/layout/list1"/>
    <dgm:cxn modelId="{10B2EB83-FEFB-463E-8637-A336457DF9B9}" type="presParOf" srcId="{119C58D5-E0E1-446A-AA83-44A1E4A466DD}" destId="{7DE8C2AE-9E2C-4CAE-9F63-16671510DA8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8D2858D-4A52-4D3D-9F0D-947E703AF1E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166C434F-6B7C-4592-AA56-C44E555DBC84}">
      <dgm:prSet/>
      <dgm:spPr/>
      <dgm:t>
        <a:bodyPr/>
        <a:lstStyle/>
        <a:p>
          <a:pPr rtl="0"/>
          <a:r>
            <a:rPr lang="zh-CN" b="1" dirty="0"/>
            <a:t>动态规划</a:t>
          </a:r>
          <a:endParaRPr lang="en-US" b="1" dirty="0"/>
        </a:p>
      </dgm:t>
    </dgm:pt>
    <dgm:pt modelId="{6701B5D6-DA2F-4395-BE41-CDE5A4718240}" type="parTrans" cxnId="{77922845-5639-482D-8296-37A89BDC1CD8}">
      <dgm:prSet/>
      <dgm:spPr/>
      <dgm:t>
        <a:bodyPr/>
        <a:lstStyle/>
        <a:p>
          <a:endParaRPr lang="zh-CN" altLang="en-US"/>
        </a:p>
      </dgm:t>
    </dgm:pt>
    <dgm:pt modelId="{D490DC0C-B192-48A4-B793-3B7C4C78431F}" type="sibTrans" cxnId="{77922845-5639-482D-8296-37A89BDC1CD8}">
      <dgm:prSet/>
      <dgm:spPr/>
      <dgm:t>
        <a:bodyPr/>
        <a:lstStyle/>
        <a:p>
          <a:endParaRPr lang="zh-CN" altLang="en-US"/>
        </a:p>
      </dgm:t>
    </dgm:pt>
    <dgm:pt modelId="{52E3BF82-32F5-488C-9959-4FEAD052A93D}">
      <dgm:prSet/>
      <dgm:spPr/>
      <dgm:t>
        <a:bodyPr/>
        <a:lstStyle/>
        <a:p>
          <a:pPr rtl="0"/>
          <a:r>
            <a:rPr lang="zh-CN" b="1" dirty="0"/>
            <a:t>求解决策过程最优化的数学方法。</a:t>
          </a:r>
          <a:endParaRPr lang="en-US" b="1" dirty="0"/>
        </a:p>
      </dgm:t>
    </dgm:pt>
    <dgm:pt modelId="{0E817128-6711-4394-80A5-7953CA30E4D5}" type="parTrans" cxnId="{6750BBBA-3306-456B-B695-AB24556E0A4D}">
      <dgm:prSet/>
      <dgm:spPr/>
      <dgm:t>
        <a:bodyPr/>
        <a:lstStyle/>
        <a:p>
          <a:endParaRPr lang="zh-CN" altLang="en-US"/>
        </a:p>
      </dgm:t>
    </dgm:pt>
    <dgm:pt modelId="{533DB29F-B42B-4E21-AF2E-7964DEA704EB}" type="sibTrans" cxnId="{6750BBBA-3306-456B-B695-AB24556E0A4D}">
      <dgm:prSet/>
      <dgm:spPr/>
      <dgm:t>
        <a:bodyPr/>
        <a:lstStyle/>
        <a:p>
          <a:endParaRPr lang="zh-CN" altLang="en-US"/>
        </a:p>
      </dgm:t>
    </dgm:pt>
    <dgm:pt modelId="{0F8C0408-C8DF-46E4-9A2F-2D8ED73E8051}">
      <dgm:prSet/>
      <dgm:spPr/>
      <dgm:t>
        <a:bodyPr/>
        <a:lstStyle/>
        <a:p>
          <a:pPr rtl="0"/>
          <a:r>
            <a:rPr lang="zh-CN" b="1" dirty="0"/>
            <a:t>基本类型：线性，区域，树形和背包动态规划</a:t>
          </a:r>
          <a:endParaRPr lang="en-US" b="1" dirty="0"/>
        </a:p>
      </dgm:t>
    </dgm:pt>
    <dgm:pt modelId="{DE3036D0-9451-4589-A980-1AB415C080C9}" type="parTrans" cxnId="{DDA54BB9-1335-460A-ACAB-2DD5A1463B2E}">
      <dgm:prSet/>
      <dgm:spPr/>
      <dgm:t>
        <a:bodyPr/>
        <a:lstStyle/>
        <a:p>
          <a:endParaRPr lang="zh-CN" altLang="en-US"/>
        </a:p>
      </dgm:t>
    </dgm:pt>
    <dgm:pt modelId="{8341A149-356E-4E64-B17D-3CE60C2E66C9}" type="sibTrans" cxnId="{DDA54BB9-1335-460A-ACAB-2DD5A1463B2E}">
      <dgm:prSet/>
      <dgm:spPr/>
      <dgm:t>
        <a:bodyPr/>
        <a:lstStyle/>
        <a:p>
          <a:endParaRPr lang="zh-CN" altLang="en-US"/>
        </a:p>
      </dgm:t>
    </dgm:pt>
    <dgm:pt modelId="{F6D2CD52-22C5-4CB9-9AEB-44E8AED9FB4A}">
      <dgm:prSet/>
      <dgm:spPr/>
      <dgm:t>
        <a:bodyPr/>
        <a:lstStyle/>
        <a:p>
          <a:pPr rtl="0"/>
          <a:r>
            <a:rPr lang="zh-CN" b="1" dirty="0"/>
            <a:t>基本步骤：</a:t>
          </a:r>
        </a:p>
      </dgm:t>
    </dgm:pt>
    <dgm:pt modelId="{BC239284-7D35-4D80-B67C-6490B375F3A7}" type="parTrans" cxnId="{0FA72F03-0805-4ADA-BD14-10B1321EBC84}">
      <dgm:prSet/>
      <dgm:spPr/>
      <dgm:t>
        <a:bodyPr/>
        <a:lstStyle/>
        <a:p>
          <a:endParaRPr lang="zh-CN" altLang="en-US"/>
        </a:p>
      </dgm:t>
    </dgm:pt>
    <dgm:pt modelId="{6AA72531-8E3B-4A3C-81EE-D2C34C834543}" type="sibTrans" cxnId="{0FA72F03-0805-4ADA-BD14-10B1321EBC84}">
      <dgm:prSet/>
      <dgm:spPr/>
      <dgm:t>
        <a:bodyPr/>
        <a:lstStyle/>
        <a:p>
          <a:endParaRPr lang="zh-CN" altLang="en-US"/>
        </a:p>
      </dgm:t>
    </dgm:pt>
    <dgm:pt modelId="{AEEC946A-C580-4840-A247-7E6D849C33E0}">
      <dgm:prSet/>
      <dgm:spPr/>
      <dgm:t>
        <a:bodyPr/>
        <a:lstStyle/>
        <a:p>
          <a:pPr rtl="0"/>
          <a:r>
            <a:rPr lang="zh-CN" b="1" dirty="0"/>
            <a:t>确定问题的决策对象</a:t>
          </a:r>
        </a:p>
      </dgm:t>
    </dgm:pt>
    <dgm:pt modelId="{D37C2E86-C059-4659-892D-52C119FA4289}" type="parTrans" cxnId="{C5F2253F-03D2-4D94-A755-8B9519B86320}">
      <dgm:prSet/>
      <dgm:spPr/>
      <dgm:t>
        <a:bodyPr/>
        <a:lstStyle/>
        <a:p>
          <a:endParaRPr lang="zh-CN" altLang="en-US"/>
        </a:p>
      </dgm:t>
    </dgm:pt>
    <dgm:pt modelId="{F3F7B903-C05E-4868-885F-621E50899FD8}" type="sibTrans" cxnId="{C5F2253F-03D2-4D94-A755-8B9519B86320}">
      <dgm:prSet/>
      <dgm:spPr/>
      <dgm:t>
        <a:bodyPr/>
        <a:lstStyle/>
        <a:p>
          <a:endParaRPr lang="zh-CN" altLang="en-US"/>
        </a:p>
      </dgm:t>
    </dgm:pt>
    <dgm:pt modelId="{3827C945-28EC-4C18-9D22-F3E53320CC04}">
      <dgm:prSet/>
      <dgm:spPr/>
      <dgm:t>
        <a:bodyPr/>
        <a:lstStyle/>
        <a:p>
          <a:pPr rtl="0"/>
          <a:r>
            <a:rPr lang="zh-CN" b="1" dirty="0"/>
            <a:t>对决策过程划分阶段</a:t>
          </a:r>
          <a:endParaRPr lang="zh-CN" dirty="0"/>
        </a:p>
      </dgm:t>
    </dgm:pt>
    <dgm:pt modelId="{95EC3D2F-B298-4F4A-9A7A-587A941486B9}" type="parTrans" cxnId="{0EC9C06A-D638-403C-B7FB-355540CA9819}">
      <dgm:prSet/>
      <dgm:spPr/>
      <dgm:t>
        <a:bodyPr/>
        <a:lstStyle/>
        <a:p>
          <a:endParaRPr lang="zh-CN" altLang="en-US"/>
        </a:p>
      </dgm:t>
    </dgm:pt>
    <dgm:pt modelId="{2FB059E4-E84F-41EA-B919-6DAA2D5246C9}" type="sibTrans" cxnId="{0EC9C06A-D638-403C-B7FB-355540CA9819}">
      <dgm:prSet/>
      <dgm:spPr/>
      <dgm:t>
        <a:bodyPr/>
        <a:lstStyle/>
        <a:p>
          <a:endParaRPr lang="zh-CN" altLang="en-US"/>
        </a:p>
      </dgm:t>
    </dgm:pt>
    <dgm:pt modelId="{986E8241-A825-4A29-94B8-8F17BA94A795}">
      <dgm:prSet/>
      <dgm:spPr/>
      <dgm:t>
        <a:bodyPr/>
        <a:lstStyle/>
        <a:p>
          <a:pPr rtl="0"/>
          <a:r>
            <a:rPr lang="zh-CN" b="1" dirty="0"/>
            <a:t>对各阶段确定状态变量</a:t>
          </a:r>
          <a:endParaRPr lang="zh-CN" dirty="0"/>
        </a:p>
      </dgm:t>
    </dgm:pt>
    <dgm:pt modelId="{9B63676B-C2BE-4680-AE34-21EB60DE2893}" type="parTrans" cxnId="{92EE7C5F-DE75-435F-B9AF-CB691AB46A8E}">
      <dgm:prSet/>
      <dgm:spPr/>
      <dgm:t>
        <a:bodyPr/>
        <a:lstStyle/>
        <a:p>
          <a:endParaRPr lang="zh-CN" altLang="en-US"/>
        </a:p>
      </dgm:t>
    </dgm:pt>
    <dgm:pt modelId="{D716934A-5F26-4C35-8C8C-AF973112AE2C}" type="sibTrans" cxnId="{92EE7C5F-DE75-435F-B9AF-CB691AB46A8E}">
      <dgm:prSet/>
      <dgm:spPr/>
      <dgm:t>
        <a:bodyPr/>
        <a:lstStyle/>
        <a:p>
          <a:endParaRPr lang="zh-CN" altLang="en-US"/>
        </a:p>
      </dgm:t>
    </dgm:pt>
    <dgm:pt modelId="{BA9DFD8B-271E-4A5A-A287-184F27F6F0DB}">
      <dgm:prSet/>
      <dgm:spPr/>
      <dgm:t>
        <a:bodyPr/>
        <a:lstStyle/>
        <a:p>
          <a:pPr rtl="0"/>
          <a:r>
            <a:rPr lang="zh-CN" b="1" dirty="0"/>
            <a:t>根据状态变量确定</a:t>
          </a:r>
          <a:r>
            <a:rPr lang="zh-CN" b="1" u="sng" dirty="0"/>
            <a:t>费用函数和目标函数</a:t>
          </a:r>
          <a:endParaRPr lang="zh-CN" u="sng" dirty="0"/>
        </a:p>
      </dgm:t>
    </dgm:pt>
    <dgm:pt modelId="{EAE58A75-FC7B-4B3D-A384-DFAB4B61C933}" type="parTrans" cxnId="{C9161B61-E426-4E29-AC3D-EC0D9C62C467}">
      <dgm:prSet/>
      <dgm:spPr/>
      <dgm:t>
        <a:bodyPr/>
        <a:lstStyle/>
        <a:p>
          <a:endParaRPr lang="zh-CN" altLang="en-US"/>
        </a:p>
      </dgm:t>
    </dgm:pt>
    <dgm:pt modelId="{87243F5C-2660-4915-8741-A46151907FF8}" type="sibTrans" cxnId="{C9161B61-E426-4E29-AC3D-EC0D9C62C467}">
      <dgm:prSet/>
      <dgm:spPr/>
      <dgm:t>
        <a:bodyPr/>
        <a:lstStyle/>
        <a:p>
          <a:endParaRPr lang="zh-CN" altLang="en-US"/>
        </a:p>
      </dgm:t>
    </dgm:pt>
    <dgm:pt modelId="{528CCE7B-7703-47A9-953F-D636EA00C86F}">
      <dgm:prSet/>
      <dgm:spPr/>
      <dgm:t>
        <a:bodyPr/>
        <a:lstStyle/>
        <a:p>
          <a:pPr rtl="0"/>
          <a:r>
            <a:rPr lang="zh-CN" b="1" dirty="0"/>
            <a:t>建立各阶段状态变量的转移过程，确定状态转移方程</a:t>
          </a:r>
        </a:p>
      </dgm:t>
    </dgm:pt>
    <dgm:pt modelId="{CB7F6E3F-1E9D-4514-B872-B4AD2AA1B285}" type="parTrans" cxnId="{9E73DD42-7A85-4294-9AE6-DD3FD98142C1}">
      <dgm:prSet/>
      <dgm:spPr/>
      <dgm:t>
        <a:bodyPr/>
        <a:lstStyle/>
        <a:p>
          <a:endParaRPr lang="zh-CN" altLang="en-US"/>
        </a:p>
      </dgm:t>
    </dgm:pt>
    <dgm:pt modelId="{8879BB61-4E03-45AA-90AF-EE2552D02DD0}" type="sibTrans" cxnId="{9E73DD42-7A85-4294-9AE6-DD3FD98142C1}">
      <dgm:prSet/>
      <dgm:spPr/>
      <dgm:t>
        <a:bodyPr/>
        <a:lstStyle/>
        <a:p>
          <a:endParaRPr lang="zh-CN" altLang="en-US"/>
        </a:p>
      </dgm:t>
    </dgm:pt>
    <dgm:pt modelId="{0CA2E0BD-1C78-49EA-8647-FC438421C8E1}" type="pres">
      <dgm:prSet presAssocID="{88D2858D-4A52-4D3D-9F0D-947E703AF1E9}" presName="linear" presStyleCnt="0">
        <dgm:presLayoutVars>
          <dgm:dir/>
          <dgm:animLvl val="lvl"/>
          <dgm:resizeHandles val="exact"/>
        </dgm:presLayoutVars>
      </dgm:prSet>
      <dgm:spPr/>
      <dgm:t>
        <a:bodyPr/>
        <a:lstStyle/>
        <a:p>
          <a:endParaRPr lang="zh-CN" altLang="en-US"/>
        </a:p>
      </dgm:t>
    </dgm:pt>
    <dgm:pt modelId="{BF335B91-A869-4716-9E91-8145C1206BCE}" type="pres">
      <dgm:prSet presAssocID="{166C434F-6B7C-4592-AA56-C44E555DBC84}" presName="parentLin" presStyleCnt="0"/>
      <dgm:spPr/>
    </dgm:pt>
    <dgm:pt modelId="{8ED1FFF1-FB25-4094-99DD-8F8AE8D23B33}" type="pres">
      <dgm:prSet presAssocID="{166C434F-6B7C-4592-AA56-C44E555DBC84}" presName="parentLeftMargin" presStyleLbl="node1" presStyleIdx="0" presStyleCnt="1"/>
      <dgm:spPr/>
      <dgm:t>
        <a:bodyPr/>
        <a:lstStyle/>
        <a:p>
          <a:endParaRPr lang="zh-CN" altLang="en-US"/>
        </a:p>
      </dgm:t>
    </dgm:pt>
    <dgm:pt modelId="{4E440520-F69D-47F5-A5D4-7C6AAF71B94C}" type="pres">
      <dgm:prSet presAssocID="{166C434F-6B7C-4592-AA56-C44E555DBC84}" presName="parentText" presStyleLbl="node1" presStyleIdx="0" presStyleCnt="1">
        <dgm:presLayoutVars>
          <dgm:chMax val="0"/>
          <dgm:bulletEnabled val="1"/>
        </dgm:presLayoutVars>
      </dgm:prSet>
      <dgm:spPr/>
      <dgm:t>
        <a:bodyPr/>
        <a:lstStyle/>
        <a:p>
          <a:endParaRPr lang="zh-CN" altLang="en-US"/>
        </a:p>
      </dgm:t>
    </dgm:pt>
    <dgm:pt modelId="{6A2ED64D-D224-40CB-9F31-CB37115A0C80}" type="pres">
      <dgm:prSet presAssocID="{166C434F-6B7C-4592-AA56-C44E555DBC84}" presName="negativeSpace" presStyleCnt="0"/>
      <dgm:spPr/>
    </dgm:pt>
    <dgm:pt modelId="{47FD5672-2B57-4BAB-834D-D76B7070604F}" type="pres">
      <dgm:prSet presAssocID="{166C434F-6B7C-4592-AA56-C44E555DBC84}" presName="childText" presStyleLbl="conFgAcc1" presStyleIdx="0" presStyleCnt="1">
        <dgm:presLayoutVars>
          <dgm:bulletEnabled val="1"/>
        </dgm:presLayoutVars>
      </dgm:prSet>
      <dgm:spPr/>
      <dgm:t>
        <a:bodyPr/>
        <a:lstStyle/>
        <a:p>
          <a:endParaRPr lang="zh-CN" altLang="en-US"/>
        </a:p>
      </dgm:t>
    </dgm:pt>
  </dgm:ptLst>
  <dgm:cxnLst>
    <dgm:cxn modelId="{9B64E7C3-209B-4A29-B1E0-F225D20A0C83}" type="presOf" srcId="{166C434F-6B7C-4592-AA56-C44E555DBC84}" destId="{4E440520-F69D-47F5-A5D4-7C6AAF71B94C}" srcOrd="1" destOrd="0" presId="urn:microsoft.com/office/officeart/2005/8/layout/list1"/>
    <dgm:cxn modelId="{A074EC9D-E209-42B6-ACDE-5FC237A396C4}" type="presOf" srcId="{528CCE7B-7703-47A9-953F-D636EA00C86F}" destId="{47FD5672-2B57-4BAB-834D-D76B7070604F}" srcOrd="0" destOrd="7" presId="urn:microsoft.com/office/officeart/2005/8/layout/list1"/>
    <dgm:cxn modelId="{DDA54BB9-1335-460A-ACAB-2DD5A1463B2E}" srcId="{166C434F-6B7C-4592-AA56-C44E555DBC84}" destId="{0F8C0408-C8DF-46E4-9A2F-2D8ED73E8051}" srcOrd="1" destOrd="0" parTransId="{DE3036D0-9451-4589-A980-1AB415C080C9}" sibTransId="{8341A149-356E-4E64-B17D-3CE60C2E66C9}"/>
    <dgm:cxn modelId="{6750BBBA-3306-456B-B695-AB24556E0A4D}" srcId="{166C434F-6B7C-4592-AA56-C44E555DBC84}" destId="{52E3BF82-32F5-488C-9959-4FEAD052A93D}" srcOrd="0" destOrd="0" parTransId="{0E817128-6711-4394-80A5-7953CA30E4D5}" sibTransId="{533DB29F-B42B-4E21-AF2E-7964DEA704EB}"/>
    <dgm:cxn modelId="{9E73DD42-7A85-4294-9AE6-DD3FD98142C1}" srcId="{F6D2CD52-22C5-4CB9-9AEB-44E8AED9FB4A}" destId="{528CCE7B-7703-47A9-953F-D636EA00C86F}" srcOrd="4" destOrd="0" parTransId="{CB7F6E3F-1E9D-4514-B872-B4AD2AA1B285}" sibTransId="{8879BB61-4E03-45AA-90AF-EE2552D02DD0}"/>
    <dgm:cxn modelId="{C9161B61-E426-4E29-AC3D-EC0D9C62C467}" srcId="{F6D2CD52-22C5-4CB9-9AEB-44E8AED9FB4A}" destId="{BA9DFD8B-271E-4A5A-A287-184F27F6F0DB}" srcOrd="3" destOrd="0" parTransId="{EAE58A75-FC7B-4B3D-A384-DFAB4B61C933}" sibTransId="{87243F5C-2660-4915-8741-A46151907FF8}"/>
    <dgm:cxn modelId="{C5F2253F-03D2-4D94-A755-8B9519B86320}" srcId="{F6D2CD52-22C5-4CB9-9AEB-44E8AED9FB4A}" destId="{AEEC946A-C580-4840-A247-7E6D849C33E0}" srcOrd="0" destOrd="0" parTransId="{D37C2E86-C059-4659-892D-52C119FA4289}" sibTransId="{F3F7B903-C05E-4868-885F-621E50899FD8}"/>
    <dgm:cxn modelId="{0FA72F03-0805-4ADA-BD14-10B1321EBC84}" srcId="{166C434F-6B7C-4592-AA56-C44E555DBC84}" destId="{F6D2CD52-22C5-4CB9-9AEB-44E8AED9FB4A}" srcOrd="2" destOrd="0" parTransId="{BC239284-7D35-4D80-B67C-6490B375F3A7}" sibTransId="{6AA72531-8E3B-4A3C-81EE-D2C34C834543}"/>
    <dgm:cxn modelId="{77922845-5639-482D-8296-37A89BDC1CD8}" srcId="{88D2858D-4A52-4D3D-9F0D-947E703AF1E9}" destId="{166C434F-6B7C-4592-AA56-C44E555DBC84}" srcOrd="0" destOrd="0" parTransId="{6701B5D6-DA2F-4395-BE41-CDE5A4718240}" sibTransId="{D490DC0C-B192-48A4-B793-3B7C4C78431F}"/>
    <dgm:cxn modelId="{24A18B17-F982-45A4-8B82-AC04B9E200F6}" type="presOf" srcId="{166C434F-6B7C-4592-AA56-C44E555DBC84}" destId="{8ED1FFF1-FB25-4094-99DD-8F8AE8D23B33}" srcOrd="0" destOrd="0" presId="urn:microsoft.com/office/officeart/2005/8/layout/list1"/>
    <dgm:cxn modelId="{0EC9C06A-D638-403C-B7FB-355540CA9819}" srcId="{F6D2CD52-22C5-4CB9-9AEB-44E8AED9FB4A}" destId="{3827C945-28EC-4C18-9D22-F3E53320CC04}" srcOrd="1" destOrd="0" parTransId="{95EC3D2F-B298-4F4A-9A7A-587A941486B9}" sibTransId="{2FB059E4-E84F-41EA-B919-6DAA2D5246C9}"/>
    <dgm:cxn modelId="{F11681A1-030B-4F2C-AE28-62027FF5BE89}" type="presOf" srcId="{F6D2CD52-22C5-4CB9-9AEB-44E8AED9FB4A}" destId="{47FD5672-2B57-4BAB-834D-D76B7070604F}" srcOrd="0" destOrd="2" presId="urn:microsoft.com/office/officeart/2005/8/layout/list1"/>
    <dgm:cxn modelId="{E397DD1B-995F-4021-8496-8365EF8000F7}" type="presOf" srcId="{BA9DFD8B-271E-4A5A-A287-184F27F6F0DB}" destId="{47FD5672-2B57-4BAB-834D-D76B7070604F}" srcOrd="0" destOrd="6" presId="urn:microsoft.com/office/officeart/2005/8/layout/list1"/>
    <dgm:cxn modelId="{2B9A3BF2-BAF4-4A2B-A800-BBF78CD9052B}" type="presOf" srcId="{3827C945-28EC-4C18-9D22-F3E53320CC04}" destId="{47FD5672-2B57-4BAB-834D-D76B7070604F}" srcOrd="0" destOrd="4" presId="urn:microsoft.com/office/officeart/2005/8/layout/list1"/>
    <dgm:cxn modelId="{8479DD49-96ED-4C12-BE10-264CA999B4BB}" type="presOf" srcId="{AEEC946A-C580-4840-A247-7E6D849C33E0}" destId="{47FD5672-2B57-4BAB-834D-D76B7070604F}" srcOrd="0" destOrd="3" presId="urn:microsoft.com/office/officeart/2005/8/layout/list1"/>
    <dgm:cxn modelId="{92EE7C5F-DE75-435F-B9AF-CB691AB46A8E}" srcId="{F6D2CD52-22C5-4CB9-9AEB-44E8AED9FB4A}" destId="{986E8241-A825-4A29-94B8-8F17BA94A795}" srcOrd="2" destOrd="0" parTransId="{9B63676B-C2BE-4680-AE34-21EB60DE2893}" sibTransId="{D716934A-5F26-4C35-8C8C-AF973112AE2C}"/>
    <dgm:cxn modelId="{0928B4CF-60A2-40BB-9A1D-EE34DE9FA151}" type="presOf" srcId="{88D2858D-4A52-4D3D-9F0D-947E703AF1E9}" destId="{0CA2E0BD-1C78-49EA-8647-FC438421C8E1}" srcOrd="0" destOrd="0" presId="urn:microsoft.com/office/officeart/2005/8/layout/list1"/>
    <dgm:cxn modelId="{C6F2FE63-045A-43A9-AC5D-31DAE5F2FACB}" type="presOf" srcId="{986E8241-A825-4A29-94B8-8F17BA94A795}" destId="{47FD5672-2B57-4BAB-834D-D76B7070604F}" srcOrd="0" destOrd="5" presId="urn:microsoft.com/office/officeart/2005/8/layout/list1"/>
    <dgm:cxn modelId="{CC335B38-7665-428D-B28C-8288D5A00B62}" type="presOf" srcId="{52E3BF82-32F5-488C-9959-4FEAD052A93D}" destId="{47FD5672-2B57-4BAB-834D-D76B7070604F}" srcOrd="0" destOrd="0" presId="urn:microsoft.com/office/officeart/2005/8/layout/list1"/>
    <dgm:cxn modelId="{612B89DC-84C2-4790-941F-886B30B8246D}" type="presOf" srcId="{0F8C0408-C8DF-46E4-9A2F-2D8ED73E8051}" destId="{47FD5672-2B57-4BAB-834D-D76B7070604F}" srcOrd="0" destOrd="1" presId="urn:microsoft.com/office/officeart/2005/8/layout/list1"/>
    <dgm:cxn modelId="{1A52535D-BABE-4755-8439-58A673175DB7}" type="presParOf" srcId="{0CA2E0BD-1C78-49EA-8647-FC438421C8E1}" destId="{BF335B91-A869-4716-9E91-8145C1206BCE}" srcOrd="0" destOrd="0" presId="urn:microsoft.com/office/officeart/2005/8/layout/list1"/>
    <dgm:cxn modelId="{D18D4CAA-29B9-4489-9FC3-66F1E6BB32C4}" type="presParOf" srcId="{BF335B91-A869-4716-9E91-8145C1206BCE}" destId="{8ED1FFF1-FB25-4094-99DD-8F8AE8D23B33}" srcOrd="0" destOrd="0" presId="urn:microsoft.com/office/officeart/2005/8/layout/list1"/>
    <dgm:cxn modelId="{78C00E7C-E4CA-4DD0-9CE3-D4D8154239D1}" type="presParOf" srcId="{BF335B91-A869-4716-9E91-8145C1206BCE}" destId="{4E440520-F69D-47F5-A5D4-7C6AAF71B94C}" srcOrd="1" destOrd="0" presId="urn:microsoft.com/office/officeart/2005/8/layout/list1"/>
    <dgm:cxn modelId="{F5072171-B6D1-4BFC-B79A-2BC1DC404C4C}" type="presParOf" srcId="{0CA2E0BD-1C78-49EA-8647-FC438421C8E1}" destId="{6A2ED64D-D224-40CB-9F31-CB37115A0C80}" srcOrd="1" destOrd="0" presId="urn:microsoft.com/office/officeart/2005/8/layout/list1"/>
    <dgm:cxn modelId="{110233BF-D479-4612-A4D8-1B7E257B298A}" type="presParOf" srcId="{0CA2E0BD-1C78-49EA-8647-FC438421C8E1}" destId="{47FD5672-2B57-4BAB-834D-D76B7070604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BD5EA5-C418-4D52-AC35-FEE1C3A8E5D8}" type="doc">
      <dgm:prSet loTypeId="urn:microsoft.com/office/officeart/2005/8/layout/orgChart1" loCatId="hierarchy" qsTypeId="urn:microsoft.com/office/officeart/2005/8/quickstyle/simple5" qsCatId="simple" csTypeId="urn:microsoft.com/office/officeart/2005/8/colors/accent0_3" csCatId="mainScheme"/>
      <dgm:spPr/>
      <dgm:t>
        <a:bodyPr/>
        <a:lstStyle/>
        <a:p>
          <a:endParaRPr lang="zh-CN" altLang="en-US"/>
        </a:p>
      </dgm:t>
    </dgm:pt>
    <dgm:pt modelId="{3AE93AF3-DFDC-439B-973A-CEB305238BC2}">
      <dgm:prSet/>
      <dgm:spPr/>
      <dgm:t>
        <a:bodyPr/>
        <a:lstStyle/>
        <a:p>
          <a:pPr rtl="0"/>
          <a:r>
            <a:rPr lang="zh-CN" b="1" dirty="0"/>
            <a:t>参数估计</a:t>
          </a:r>
          <a:endParaRPr lang="en-US" b="1" dirty="0"/>
        </a:p>
      </dgm:t>
    </dgm:pt>
    <dgm:pt modelId="{D1FD958A-5672-4E89-907E-2FB6045BCF20}" type="parTrans" cxnId="{FDAC005F-5F7F-4177-87AF-426CC3EE3FC8}">
      <dgm:prSet/>
      <dgm:spPr/>
      <dgm:t>
        <a:bodyPr/>
        <a:lstStyle/>
        <a:p>
          <a:endParaRPr lang="zh-CN" altLang="en-US"/>
        </a:p>
      </dgm:t>
    </dgm:pt>
    <dgm:pt modelId="{CF051E64-AFF8-4D24-A0F4-B7CE55556463}" type="sibTrans" cxnId="{FDAC005F-5F7F-4177-87AF-426CC3EE3FC8}">
      <dgm:prSet/>
      <dgm:spPr/>
      <dgm:t>
        <a:bodyPr/>
        <a:lstStyle/>
        <a:p>
          <a:endParaRPr lang="zh-CN" altLang="en-US"/>
        </a:p>
      </dgm:t>
    </dgm:pt>
    <dgm:pt modelId="{DCF8E9BE-C7F6-4D91-B5E7-5192027738CF}">
      <dgm:prSet/>
      <dgm:spPr/>
      <dgm:t>
        <a:bodyPr/>
        <a:lstStyle/>
        <a:p>
          <a:pPr rtl="0"/>
          <a:r>
            <a:rPr lang="zh-CN" b="1" dirty="0"/>
            <a:t>点估计</a:t>
          </a:r>
          <a:endParaRPr lang="en-US" b="1" dirty="0"/>
        </a:p>
      </dgm:t>
    </dgm:pt>
    <dgm:pt modelId="{1648E715-43BF-473B-9EE6-FD4FFC633ACB}" type="parTrans" cxnId="{3BB4CE9F-293C-45C3-A45B-6E26E3D3175D}">
      <dgm:prSet/>
      <dgm:spPr/>
      <dgm:t>
        <a:bodyPr/>
        <a:lstStyle/>
        <a:p>
          <a:endParaRPr lang="zh-CN" altLang="en-US"/>
        </a:p>
      </dgm:t>
    </dgm:pt>
    <dgm:pt modelId="{89DD8E50-C721-4E16-9A03-7F248B5D28FD}" type="sibTrans" cxnId="{3BB4CE9F-293C-45C3-A45B-6E26E3D3175D}">
      <dgm:prSet/>
      <dgm:spPr/>
      <dgm:t>
        <a:bodyPr/>
        <a:lstStyle/>
        <a:p>
          <a:endParaRPr lang="zh-CN" altLang="en-US"/>
        </a:p>
      </dgm:t>
    </dgm:pt>
    <dgm:pt modelId="{25A839DE-81CC-4D16-BC4E-1C052002F3C9}">
      <dgm:prSet/>
      <dgm:spPr/>
      <dgm:t>
        <a:bodyPr/>
        <a:lstStyle/>
        <a:p>
          <a:pPr rtl="0"/>
          <a:r>
            <a:rPr lang="zh-CN" b="1" dirty="0"/>
            <a:t>区间估计</a:t>
          </a:r>
          <a:endParaRPr lang="en-US" b="1" dirty="0"/>
        </a:p>
      </dgm:t>
    </dgm:pt>
    <dgm:pt modelId="{771D4472-CD2F-491D-8043-9BBAA58AFE9D}" type="parTrans" cxnId="{B436E410-6D83-4198-85C0-3835E304A7D9}">
      <dgm:prSet/>
      <dgm:spPr/>
      <dgm:t>
        <a:bodyPr/>
        <a:lstStyle/>
        <a:p>
          <a:endParaRPr lang="zh-CN" altLang="en-US"/>
        </a:p>
      </dgm:t>
    </dgm:pt>
    <dgm:pt modelId="{C512AD86-FFF7-4C44-96D4-387D17508E7D}" type="sibTrans" cxnId="{B436E410-6D83-4198-85C0-3835E304A7D9}">
      <dgm:prSet/>
      <dgm:spPr/>
      <dgm:t>
        <a:bodyPr/>
        <a:lstStyle/>
        <a:p>
          <a:endParaRPr lang="zh-CN" altLang="en-US"/>
        </a:p>
      </dgm:t>
    </dgm:pt>
    <dgm:pt modelId="{9AD97FB6-DEF9-4513-86AA-ACAA155E482A}" type="pres">
      <dgm:prSet presAssocID="{25BD5EA5-C418-4D52-AC35-FEE1C3A8E5D8}" presName="hierChild1" presStyleCnt="0">
        <dgm:presLayoutVars>
          <dgm:orgChart val="1"/>
          <dgm:chPref val="1"/>
          <dgm:dir/>
          <dgm:animOne val="branch"/>
          <dgm:animLvl val="lvl"/>
          <dgm:resizeHandles/>
        </dgm:presLayoutVars>
      </dgm:prSet>
      <dgm:spPr/>
      <dgm:t>
        <a:bodyPr/>
        <a:lstStyle/>
        <a:p>
          <a:endParaRPr lang="zh-CN" altLang="en-US"/>
        </a:p>
      </dgm:t>
    </dgm:pt>
    <dgm:pt modelId="{1B28C9FD-AD27-47D7-B7FA-80D751D8013E}" type="pres">
      <dgm:prSet presAssocID="{3AE93AF3-DFDC-439B-973A-CEB305238BC2}" presName="hierRoot1" presStyleCnt="0">
        <dgm:presLayoutVars>
          <dgm:hierBranch val="init"/>
        </dgm:presLayoutVars>
      </dgm:prSet>
      <dgm:spPr/>
    </dgm:pt>
    <dgm:pt modelId="{1825F8D1-823D-4368-ADAD-A3D1A351235C}" type="pres">
      <dgm:prSet presAssocID="{3AE93AF3-DFDC-439B-973A-CEB305238BC2}" presName="rootComposite1" presStyleCnt="0"/>
      <dgm:spPr/>
    </dgm:pt>
    <dgm:pt modelId="{37604AE8-E9AE-44AA-96FD-00E37CB37ECC}" type="pres">
      <dgm:prSet presAssocID="{3AE93AF3-DFDC-439B-973A-CEB305238BC2}" presName="rootText1" presStyleLbl="node0" presStyleIdx="0" presStyleCnt="1">
        <dgm:presLayoutVars>
          <dgm:chPref val="3"/>
        </dgm:presLayoutVars>
      </dgm:prSet>
      <dgm:spPr/>
      <dgm:t>
        <a:bodyPr/>
        <a:lstStyle/>
        <a:p>
          <a:endParaRPr lang="zh-CN" altLang="en-US"/>
        </a:p>
      </dgm:t>
    </dgm:pt>
    <dgm:pt modelId="{5DDBBDAB-09B9-4B37-AF17-308C0D10B9DA}" type="pres">
      <dgm:prSet presAssocID="{3AE93AF3-DFDC-439B-973A-CEB305238BC2}" presName="rootConnector1" presStyleLbl="node1" presStyleIdx="0" presStyleCnt="0"/>
      <dgm:spPr/>
      <dgm:t>
        <a:bodyPr/>
        <a:lstStyle/>
        <a:p>
          <a:endParaRPr lang="zh-CN" altLang="en-US"/>
        </a:p>
      </dgm:t>
    </dgm:pt>
    <dgm:pt modelId="{0DF6D690-EC6B-4CE0-9788-50467A85DB11}" type="pres">
      <dgm:prSet presAssocID="{3AE93AF3-DFDC-439B-973A-CEB305238BC2}" presName="hierChild2" presStyleCnt="0"/>
      <dgm:spPr/>
    </dgm:pt>
    <dgm:pt modelId="{2A7F8E90-33FC-44AF-94A9-68175AEB7945}" type="pres">
      <dgm:prSet presAssocID="{1648E715-43BF-473B-9EE6-FD4FFC633ACB}" presName="Name37" presStyleLbl="parChTrans1D2" presStyleIdx="0" presStyleCnt="2"/>
      <dgm:spPr/>
      <dgm:t>
        <a:bodyPr/>
        <a:lstStyle/>
        <a:p>
          <a:endParaRPr lang="zh-CN" altLang="en-US"/>
        </a:p>
      </dgm:t>
    </dgm:pt>
    <dgm:pt modelId="{A3386117-2968-4C42-9737-F72D3A6D3604}" type="pres">
      <dgm:prSet presAssocID="{DCF8E9BE-C7F6-4D91-B5E7-5192027738CF}" presName="hierRoot2" presStyleCnt="0">
        <dgm:presLayoutVars>
          <dgm:hierBranch val="init"/>
        </dgm:presLayoutVars>
      </dgm:prSet>
      <dgm:spPr/>
    </dgm:pt>
    <dgm:pt modelId="{B4B88515-B493-4BDD-BD54-B95C953FF08D}" type="pres">
      <dgm:prSet presAssocID="{DCF8E9BE-C7F6-4D91-B5E7-5192027738CF}" presName="rootComposite" presStyleCnt="0"/>
      <dgm:spPr/>
    </dgm:pt>
    <dgm:pt modelId="{C0DD0880-D1BF-472F-8259-21ACA0F728A9}" type="pres">
      <dgm:prSet presAssocID="{DCF8E9BE-C7F6-4D91-B5E7-5192027738CF}" presName="rootText" presStyleLbl="node2" presStyleIdx="0" presStyleCnt="2">
        <dgm:presLayoutVars>
          <dgm:chPref val="3"/>
        </dgm:presLayoutVars>
      </dgm:prSet>
      <dgm:spPr/>
      <dgm:t>
        <a:bodyPr/>
        <a:lstStyle/>
        <a:p>
          <a:endParaRPr lang="zh-CN" altLang="en-US"/>
        </a:p>
      </dgm:t>
    </dgm:pt>
    <dgm:pt modelId="{4A293471-A853-4076-BF13-950AB7E8390F}" type="pres">
      <dgm:prSet presAssocID="{DCF8E9BE-C7F6-4D91-B5E7-5192027738CF}" presName="rootConnector" presStyleLbl="node2" presStyleIdx="0" presStyleCnt="2"/>
      <dgm:spPr/>
      <dgm:t>
        <a:bodyPr/>
        <a:lstStyle/>
        <a:p>
          <a:endParaRPr lang="zh-CN" altLang="en-US"/>
        </a:p>
      </dgm:t>
    </dgm:pt>
    <dgm:pt modelId="{18673F71-F020-4313-B725-673EDFDD4B45}" type="pres">
      <dgm:prSet presAssocID="{DCF8E9BE-C7F6-4D91-B5E7-5192027738CF}" presName="hierChild4" presStyleCnt="0"/>
      <dgm:spPr/>
    </dgm:pt>
    <dgm:pt modelId="{4B61A72D-B1F1-4643-BD72-3C4205260BBC}" type="pres">
      <dgm:prSet presAssocID="{DCF8E9BE-C7F6-4D91-B5E7-5192027738CF}" presName="hierChild5" presStyleCnt="0"/>
      <dgm:spPr/>
    </dgm:pt>
    <dgm:pt modelId="{62AE3E0E-A925-4423-ACBF-9AC117638ED4}" type="pres">
      <dgm:prSet presAssocID="{771D4472-CD2F-491D-8043-9BBAA58AFE9D}" presName="Name37" presStyleLbl="parChTrans1D2" presStyleIdx="1" presStyleCnt="2"/>
      <dgm:spPr/>
      <dgm:t>
        <a:bodyPr/>
        <a:lstStyle/>
        <a:p>
          <a:endParaRPr lang="zh-CN" altLang="en-US"/>
        </a:p>
      </dgm:t>
    </dgm:pt>
    <dgm:pt modelId="{9EDE7F1F-5173-48DD-83C8-9F38A42811A5}" type="pres">
      <dgm:prSet presAssocID="{25A839DE-81CC-4D16-BC4E-1C052002F3C9}" presName="hierRoot2" presStyleCnt="0">
        <dgm:presLayoutVars>
          <dgm:hierBranch val="init"/>
        </dgm:presLayoutVars>
      </dgm:prSet>
      <dgm:spPr/>
    </dgm:pt>
    <dgm:pt modelId="{6F1745A1-D564-4AB8-9C5A-4AEA9B46FD7A}" type="pres">
      <dgm:prSet presAssocID="{25A839DE-81CC-4D16-BC4E-1C052002F3C9}" presName="rootComposite" presStyleCnt="0"/>
      <dgm:spPr/>
    </dgm:pt>
    <dgm:pt modelId="{F19D60C8-962C-4861-9CFC-A983B7AC35FD}" type="pres">
      <dgm:prSet presAssocID="{25A839DE-81CC-4D16-BC4E-1C052002F3C9}" presName="rootText" presStyleLbl="node2" presStyleIdx="1" presStyleCnt="2">
        <dgm:presLayoutVars>
          <dgm:chPref val="3"/>
        </dgm:presLayoutVars>
      </dgm:prSet>
      <dgm:spPr/>
      <dgm:t>
        <a:bodyPr/>
        <a:lstStyle/>
        <a:p>
          <a:endParaRPr lang="zh-CN" altLang="en-US"/>
        </a:p>
      </dgm:t>
    </dgm:pt>
    <dgm:pt modelId="{D9EF3B09-EB32-4BA7-8F4C-E10883CE1203}" type="pres">
      <dgm:prSet presAssocID="{25A839DE-81CC-4D16-BC4E-1C052002F3C9}" presName="rootConnector" presStyleLbl="node2" presStyleIdx="1" presStyleCnt="2"/>
      <dgm:spPr/>
      <dgm:t>
        <a:bodyPr/>
        <a:lstStyle/>
        <a:p>
          <a:endParaRPr lang="zh-CN" altLang="en-US"/>
        </a:p>
      </dgm:t>
    </dgm:pt>
    <dgm:pt modelId="{679E5AC8-6011-442E-AA3C-8E40DF8EC1F4}" type="pres">
      <dgm:prSet presAssocID="{25A839DE-81CC-4D16-BC4E-1C052002F3C9}" presName="hierChild4" presStyleCnt="0"/>
      <dgm:spPr/>
    </dgm:pt>
    <dgm:pt modelId="{37E83D9F-5556-455B-97E7-4A5F7C9B5F96}" type="pres">
      <dgm:prSet presAssocID="{25A839DE-81CC-4D16-BC4E-1C052002F3C9}" presName="hierChild5" presStyleCnt="0"/>
      <dgm:spPr/>
    </dgm:pt>
    <dgm:pt modelId="{B411D8AD-DDE5-4A33-A721-6CB6897B1D82}" type="pres">
      <dgm:prSet presAssocID="{3AE93AF3-DFDC-439B-973A-CEB305238BC2}" presName="hierChild3" presStyleCnt="0"/>
      <dgm:spPr/>
    </dgm:pt>
  </dgm:ptLst>
  <dgm:cxnLst>
    <dgm:cxn modelId="{6A0FED92-5494-4418-9CED-E2840B39B85C}" type="presOf" srcId="{3AE93AF3-DFDC-439B-973A-CEB305238BC2}" destId="{37604AE8-E9AE-44AA-96FD-00E37CB37ECC}" srcOrd="0" destOrd="0" presId="urn:microsoft.com/office/officeart/2005/8/layout/orgChart1"/>
    <dgm:cxn modelId="{FDAC005F-5F7F-4177-87AF-426CC3EE3FC8}" srcId="{25BD5EA5-C418-4D52-AC35-FEE1C3A8E5D8}" destId="{3AE93AF3-DFDC-439B-973A-CEB305238BC2}" srcOrd="0" destOrd="0" parTransId="{D1FD958A-5672-4E89-907E-2FB6045BCF20}" sibTransId="{CF051E64-AFF8-4D24-A0F4-B7CE55556463}"/>
    <dgm:cxn modelId="{D5618C61-CE26-4C62-BAA4-33BC7798EEA3}" type="presOf" srcId="{DCF8E9BE-C7F6-4D91-B5E7-5192027738CF}" destId="{C0DD0880-D1BF-472F-8259-21ACA0F728A9}" srcOrd="0" destOrd="0" presId="urn:microsoft.com/office/officeart/2005/8/layout/orgChart1"/>
    <dgm:cxn modelId="{EF996D9B-D4BC-4F08-8D88-8B6AE6E19E58}" type="presOf" srcId="{1648E715-43BF-473B-9EE6-FD4FFC633ACB}" destId="{2A7F8E90-33FC-44AF-94A9-68175AEB7945}" srcOrd="0" destOrd="0" presId="urn:microsoft.com/office/officeart/2005/8/layout/orgChart1"/>
    <dgm:cxn modelId="{B436E410-6D83-4198-85C0-3835E304A7D9}" srcId="{3AE93AF3-DFDC-439B-973A-CEB305238BC2}" destId="{25A839DE-81CC-4D16-BC4E-1C052002F3C9}" srcOrd="1" destOrd="0" parTransId="{771D4472-CD2F-491D-8043-9BBAA58AFE9D}" sibTransId="{C512AD86-FFF7-4C44-96D4-387D17508E7D}"/>
    <dgm:cxn modelId="{7897DB77-9618-46E1-805F-4CD3A511A0F4}" type="presOf" srcId="{DCF8E9BE-C7F6-4D91-B5E7-5192027738CF}" destId="{4A293471-A853-4076-BF13-950AB7E8390F}" srcOrd="1" destOrd="0" presId="urn:microsoft.com/office/officeart/2005/8/layout/orgChart1"/>
    <dgm:cxn modelId="{EC5BF893-5CC7-4E0F-AB6F-358B69823610}" type="presOf" srcId="{25A839DE-81CC-4D16-BC4E-1C052002F3C9}" destId="{D9EF3B09-EB32-4BA7-8F4C-E10883CE1203}" srcOrd="1" destOrd="0" presId="urn:microsoft.com/office/officeart/2005/8/layout/orgChart1"/>
    <dgm:cxn modelId="{F8E77C5A-8A57-44BF-8346-8CE418B782B3}" type="presOf" srcId="{3AE93AF3-DFDC-439B-973A-CEB305238BC2}" destId="{5DDBBDAB-09B9-4B37-AF17-308C0D10B9DA}" srcOrd="1" destOrd="0" presId="urn:microsoft.com/office/officeart/2005/8/layout/orgChart1"/>
    <dgm:cxn modelId="{3F2EA4A7-38B0-4523-93DD-DAB477D98862}" type="presOf" srcId="{25A839DE-81CC-4D16-BC4E-1C052002F3C9}" destId="{F19D60C8-962C-4861-9CFC-A983B7AC35FD}" srcOrd="0" destOrd="0" presId="urn:microsoft.com/office/officeart/2005/8/layout/orgChart1"/>
    <dgm:cxn modelId="{3BB4CE9F-293C-45C3-A45B-6E26E3D3175D}" srcId="{3AE93AF3-DFDC-439B-973A-CEB305238BC2}" destId="{DCF8E9BE-C7F6-4D91-B5E7-5192027738CF}" srcOrd="0" destOrd="0" parTransId="{1648E715-43BF-473B-9EE6-FD4FFC633ACB}" sibTransId="{89DD8E50-C721-4E16-9A03-7F248B5D28FD}"/>
    <dgm:cxn modelId="{B0F13243-170A-4FD6-ADD8-3F8FFE4B78BB}" type="presOf" srcId="{771D4472-CD2F-491D-8043-9BBAA58AFE9D}" destId="{62AE3E0E-A925-4423-ACBF-9AC117638ED4}" srcOrd="0" destOrd="0" presId="urn:microsoft.com/office/officeart/2005/8/layout/orgChart1"/>
    <dgm:cxn modelId="{14DF2342-AA78-492F-82D2-C9DF9A278631}" type="presOf" srcId="{25BD5EA5-C418-4D52-AC35-FEE1C3A8E5D8}" destId="{9AD97FB6-DEF9-4513-86AA-ACAA155E482A}" srcOrd="0" destOrd="0" presId="urn:microsoft.com/office/officeart/2005/8/layout/orgChart1"/>
    <dgm:cxn modelId="{A0049C64-056D-4923-97C9-5CEA41663FC5}" type="presParOf" srcId="{9AD97FB6-DEF9-4513-86AA-ACAA155E482A}" destId="{1B28C9FD-AD27-47D7-B7FA-80D751D8013E}" srcOrd="0" destOrd="0" presId="urn:microsoft.com/office/officeart/2005/8/layout/orgChart1"/>
    <dgm:cxn modelId="{1A1B4EDB-9EE1-4009-BBC6-36EA61150202}" type="presParOf" srcId="{1B28C9FD-AD27-47D7-B7FA-80D751D8013E}" destId="{1825F8D1-823D-4368-ADAD-A3D1A351235C}" srcOrd="0" destOrd="0" presId="urn:microsoft.com/office/officeart/2005/8/layout/orgChart1"/>
    <dgm:cxn modelId="{58637A57-F969-4DFD-B501-71EA254A0749}" type="presParOf" srcId="{1825F8D1-823D-4368-ADAD-A3D1A351235C}" destId="{37604AE8-E9AE-44AA-96FD-00E37CB37ECC}" srcOrd="0" destOrd="0" presId="urn:microsoft.com/office/officeart/2005/8/layout/orgChart1"/>
    <dgm:cxn modelId="{9887AB99-407F-41BF-9B83-5C8996CF5135}" type="presParOf" srcId="{1825F8D1-823D-4368-ADAD-A3D1A351235C}" destId="{5DDBBDAB-09B9-4B37-AF17-308C0D10B9DA}" srcOrd="1" destOrd="0" presId="urn:microsoft.com/office/officeart/2005/8/layout/orgChart1"/>
    <dgm:cxn modelId="{CC12D64C-D7EB-4F73-A140-248D742EE7A7}" type="presParOf" srcId="{1B28C9FD-AD27-47D7-B7FA-80D751D8013E}" destId="{0DF6D690-EC6B-4CE0-9788-50467A85DB11}" srcOrd="1" destOrd="0" presId="urn:microsoft.com/office/officeart/2005/8/layout/orgChart1"/>
    <dgm:cxn modelId="{421FE664-0D24-4886-8E17-DF44ADD19174}" type="presParOf" srcId="{0DF6D690-EC6B-4CE0-9788-50467A85DB11}" destId="{2A7F8E90-33FC-44AF-94A9-68175AEB7945}" srcOrd="0" destOrd="0" presId="urn:microsoft.com/office/officeart/2005/8/layout/orgChart1"/>
    <dgm:cxn modelId="{2BFB51F0-27B9-4F91-8508-306528639352}" type="presParOf" srcId="{0DF6D690-EC6B-4CE0-9788-50467A85DB11}" destId="{A3386117-2968-4C42-9737-F72D3A6D3604}" srcOrd="1" destOrd="0" presId="urn:microsoft.com/office/officeart/2005/8/layout/orgChart1"/>
    <dgm:cxn modelId="{680C5AC8-EABF-46F6-B514-82A400141253}" type="presParOf" srcId="{A3386117-2968-4C42-9737-F72D3A6D3604}" destId="{B4B88515-B493-4BDD-BD54-B95C953FF08D}" srcOrd="0" destOrd="0" presId="urn:microsoft.com/office/officeart/2005/8/layout/orgChart1"/>
    <dgm:cxn modelId="{DFFACBFD-F1C8-408F-9F62-9DBD8F533AD4}" type="presParOf" srcId="{B4B88515-B493-4BDD-BD54-B95C953FF08D}" destId="{C0DD0880-D1BF-472F-8259-21ACA0F728A9}" srcOrd="0" destOrd="0" presId="urn:microsoft.com/office/officeart/2005/8/layout/orgChart1"/>
    <dgm:cxn modelId="{FBA9D843-59C9-4AFF-A878-158F259394B2}" type="presParOf" srcId="{B4B88515-B493-4BDD-BD54-B95C953FF08D}" destId="{4A293471-A853-4076-BF13-950AB7E8390F}" srcOrd="1" destOrd="0" presId="urn:microsoft.com/office/officeart/2005/8/layout/orgChart1"/>
    <dgm:cxn modelId="{5D5EB2AC-CFDE-4140-B3AE-C239E23E1F16}" type="presParOf" srcId="{A3386117-2968-4C42-9737-F72D3A6D3604}" destId="{18673F71-F020-4313-B725-673EDFDD4B45}" srcOrd="1" destOrd="0" presId="urn:microsoft.com/office/officeart/2005/8/layout/orgChart1"/>
    <dgm:cxn modelId="{107711AC-158E-4429-9C5A-A00981002E80}" type="presParOf" srcId="{A3386117-2968-4C42-9737-F72D3A6D3604}" destId="{4B61A72D-B1F1-4643-BD72-3C4205260BBC}" srcOrd="2" destOrd="0" presId="urn:microsoft.com/office/officeart/2005/8/layout/orgChart1"/>
    <dgm:cxn modelId="{08E672AD-CABA-4309-844A-BC2EFD00464D}" type="presParOf" srcId="{0DF6D690-EC6B-4CE0-9788-50467A85DB11}" destId="{62AE3E0E-A925-4423-ACBF-9AC117638ED4}" srcOrd="2" destOrd="0" presId="urn:microsoft.com/office/officeart/2005/8/layout/orgChart1"/>
    <dgm:cxn modelId="{01465E9D-A4D9-4D67-99F9-641322523CC2}" type="presParOf" srcId="{0DF6D690-EC6B-4CE0-9788-50467A85DB11}" destId="{9EDE7F1F-5173-48DD-83C8-9F38A42811A5}" srcOrd="3" destOrd="0" presId="urn:microsoft.com/office/officeart/2005/8/layout/orgChart1"/>
    <dgm:cxn modelId="{3A614333-6F47-477F-AF7D-4AC0B7A64276}" type="presParOf" srcId="{9EDE7F1F-5173-48DD-83C8-9F38A42811A5}" destId="{6F1745A1-D564-4AB8-9C5A-4AEA9B46FD7A}" srcOrd="0" destOrd="0" presId="urn:microsoft.com/office/officeart/2005/8/layout/orgChart1"/>
    <dgm:cxn modelId="{EDAF26B3-ECA8-4605-9E85-247AD56ADF7E}" type="presParOf" srcId="{6F1745A1-D564-4AB8-9C5A-4AEA9B46FD7A}" destId="{F19D60C8-962C-4861-9CFC-A983B7AC35FD}" srcOrd="0" destOrd="0" presId="urn:microsoft.com/office/officeart/2005/8/layout/orgChart1"/>
    <dgm:cxn modelId="{0CF26268-2702-42A1-A685-855AECDCB138}" type="presParOf" srcId="{6F1745A1-D564-4AB8-9C5A-4AEA9B46FD7A}" destId="{D9EF3B09-EB32-4BA7-8F4C-E10883CE1203}" srcOrd="1" destOrd="0" presId="urn:microsoft.com/office/officeart/2005/8/layout/orgChart1"/>
    <dgm:cxn modelId="{73C50BBD-9522-4C8F-AC57-2BC310037947}" type="presParOf" srcId="{9EDE7F1F-5173-48DD-83C8-9F38A42811A5}" destId="{679E5AC8-6011-442E-AA3C-8E40DF8EC1F4}" srcOrd="1" destOrd="0" presId="urn:microsoft.com/office/officeart/2005/8/layout/orgChart1"/>
    <dgm:cxn modelId="{BC13D55B-08EF-4E67-9C31-BC7F48B0DD7F}" type="presParOf" srcId="{9EDE7F1F-5173-48DD-83C8-9F38A42811A5}" destId="{37E83D9F-5556-455B-97E7-4A5F7C9B5F96}" srcOrd="2" destOrd="0" presId="urn:microsoft.com/office/officeart/2005/8/layout/orgChart1"/>
    <dgm:cxn modelId="{D095D7FD-CF9B-41B0-AAB4-DE99B7848D23}" type="presParOf" srcId="{1B28C9FD-AD27-47D7-B7FA-80D751D8013E}" destId="{B411D8AD-DDE5-4A33-A721-6CB6897B1D8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DA9BDF-5E2F-4B02-96A1-EA7A218B49DA}"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143F4F2C-F892-4D65-9253-9E54E2E0E344}">
      <dgm:prSet/>
      <dgm:spPr/>
      <dgm:t>
        <a:bodyPr/>
        <a:lstStyle/>
        <a:p>
          <a:pPr rtl="0"/>
          <a:r>
            <a:rPr lang="zh-CN" b="1" dirty="0"/>
            <a:t>假设检验中的两类错误</a:t>
          </a:r>
          <a:endParaRPr lang="en-US" b="1" dirty="0"/>
        </a:p>
      </dgm:t>
    </dgm:pt>
    <dgm:pt modelId="{0A6D5989-3FC0-460E-8C9F-FE2954E026E3}" type="parTrans" cxnId="{2C8207F8-9A20-40EC-B941-277354014560}">
      <dgm:prSet/>
      <dgm:spPr/>
      <dgm:t>
        <a:bodyPr/>
        <a:lstStyle/>
        <a:p>
          <a:endParaRPr lang="zh-CN" altLang="en-US"/>
        </a:p>
      </dgm:t>
    </dgm:pt>
    <dgm:pt modelId="{4F5A23D6-4D45-4A83-96AE-B4E829B00841}" type="sibTrans" cxnId="{2C8207F8-9A20-40EC-B941-277354014560}">
      <dgm:prSet/>
      <dgm:spPr/>
      <dgm:t>
        <a:bodyPr/>
        <a:lstStyle/>
        <a:p>
          <a:endParaRPr lang="zh-CN" altLang="en-US"/>
        </a:p>
      </dgm:t>
    </dgm:pt>
    <dgm:pt modelId="{B3F992FA-835B-474B-971B-A9B956D78C7E}">
      <dgm:prSet custT="1"/>
      <dgm:spPr/>
      <dgm:t>
        <a:bodyPr/>
        <a:lstStyle/>
        <a:p>
          <a:pPr rtl="0"/>
          <a:r>
            <a:rPr lang="zh-CN" sz="3200" b="1" dirty="0"/>
            <a:t>弃真错误：</a:t>
          </a:r>
          <a:r>
            <a:rPr lang="en-US" sz="3200" b="1" dirty="0"/>
            <a:t>α</a:t>
          </a:r>
          <a:r>
            <a:rPr lang="zh-CN" sz="3200" b="1" dirty="0"/>
            <a:t>错误</a:t>
          </a:r>
          <a:r>
            <a:rPr lang="en-US" altLang="zh-CN" sz="3200" b="1" dirty="0"/>
            <a:t> </a:t>
          </a:r>
          <a:r>
            <a:rPr lang="zh-CN" altLang="en-US" sz="3200" b="1" dirty="0"/>
            <a:t>（把真的当假的）</a:t>
          </a:r>
          <a:endParaRPr lang="en-US" sz="3200" b="1" dirty="0"/>
        </a:p>
      </dgm:t>
    </dgm:pt>
    <dgm:pt modelId="{91B50F79-67DB-47D3-A051-7B05AEB34B06}" type="parTrans" cxnId="{65DE5B24-209E-4E03-8710-1FD1BBC6C913}">
      <dgm:prSet/>
      <dgm:spPr/>
      <dgm:t>
        <a:bodyPr/>
        <a:lstStyle/>
        <a:p>
          <a:endParaRPr lang="zh-CN" altLang="en-US"/>
        </a:p>
      </dgm:t>
    </dgm:pt>
    <dgm:pt modelId="{D8823945-C58C-4678-870C-1B453A89FBD4}" type="sibTrans" cxnId="{65DE5B24-209E-4E03-8710-1FD1BBC6C913}">
      <dgm:prSet/>
      <dgm:spPr/>
      <dgm:t>
        <a:bodyPr/>
        <a:lstStyle/>
        <a:p>
          <a:endParaRPr lang="zh-CN" altLang="en-US"/>
        </a:p>
      </dgm:t>
    </dgm:pt>
    <dgm:pt modelId="{4CAF3017-C3A3-41C9-AA5B-14B3A5CB7885}">
      <dgm:prSet custT="1"/>
      <dgm:spPr/>
      <dgm:t>
        <a:bodyPr/>
        <a:lstStyle/>
        <a:p>
          <a:pPr rtl="0"/>
          <a:r>
            <a:rPr lang="zh-CN" sz="3200" b="1" dirty="0"/>
            <a:t>显著性水平：</a:t>
          </a:r>
          <a:r>
            <a:rPr lang="en-US" sz="3200" b="1" dirty="0"/>
            <a:t>α</a:t>
          </a:r>
          <a:r>
            <a:rPr lang="zh-CN" sz="3200" b="1" dirty="0"/>
            <a:t>错误的出现概率</a:t>
          </a:r>
          <a:endParaRPr lang="en-US" sz="3200" b="1" dirty="0"/>
        </a:p>
      </dgm:t>
    </dgm:pt>
    <dgm:pt modelId="{96911347-0C39-477D-8246-3B6481363B7C}" type="parTrans" cxnId="{CB1D4A01-C810-4F28-9858-FA072B198C34}">
      <dgm:prSet/>
      <dgm:spPr/>
      <dgm:t>
        <a:bodyPr/>
        <a:lstStyle/>
        <a:p>
          <a:endParaRPr lang="zh-CN" altLang="en-US"/>
        </a:p>
      </dgm:t>
    </dgm:pt>
    <dgm:pt modelId="{1970DD59-DCBA-4DBE-93B9-16EA820199C6}" type="sibTrans" cxnId="{CB1D4A01-C810-4F28-9858-FA072B198C34}">
      <dgm:prSet/>
      <dgm:spPr/>
      <dgm:t>
        <a:bodyPr/>
        <a:lstStyle/>
        <a:p>
          <a:endParaRPr lang="zh-CN" altLang="en-US"/>
        </a:p>
      </dgm:t>
    </dgm:pt>
    <dgm:pt modelId="{7B3477E2-8F42-4151-AEF2-A421943EC1DA}">
      <dgm:prSet custT="1"/>
      <dgm:spPr/>
      <dgm:t>
        <a:bodyPr/>
        <a:lstStyle/>
        <a:p>
          <a:pPr rtl="0"/>
          <a:r>
            <a:rPr lang="zh-CN" sz="3200" b="1" dirty="0"/>
            <a:t>常用的</a:t>
          </a:r>
          <a:r>
            <a:rPr lang="en-US" sz="3200" b="1" dirty="0"/>
            <a:t>α</a:t>
          </a:r>
          <a:r>
            <a:rPr lang="zh-CN" sz="3200" b="1" dirty="0"/>
            <a:t>值有</a:t>
          </a:r>
          <a:r>
            <a:rPr lang="en-US" sz="3200" b="1" dirty="0"/>
            <a:t>0.01, 0.05, 0.10</a:t>
          </a:r>
          <a:endParaRPr lang="zh-CN" sz="3200" dirty="0"/>
        </a:p>
      </dgm:t>
    </dgm:pt>
    <dgm:pt modelId="{7CD25352-BB74-4A14-937C-249EA4F88588}" type="parTrans" cxnId="{45B958F7-0843-4EC7-A6C9-0E667250D9F9}">
      <dgm:prSet/>
      <dgm:spPr/>
      <dgm:t>
        <a:bodyPr/>
        <a:lstStyle/>
        <a:p>
          <a:endParaRPr lang="zh-CN" altLang="en-US"/>
        </a:p>
      </dgm:t>
    </dgm:pt>
    <dgm:pt modelId="{DC9B7AE4-B234-4518-A439-8C209B35A3A5}" type="sibTrans" cxnId="{45B958F7-0843-4EC7-A6C9-0E667250D9F9}">
      <dgm:prSet/>
      <dgm:spPr/>
      <dgm:t>
        <a:bodyPr/>
        <a:lstStyle/>
        <a:p>
          <a:endParaRPr lang="zh-CN" altLang="en-US"/>
        </a:p>
      </dgm:t>
    </dgm:pt>
    <dgm:pt modelId="{6B3EFE73-7E69-4ACC-AE4C-C254E0E601BC}">
      <dgm:prSet custT="1"/>
      <dgm:spPr/>
      <dgm:t>
        <a:bodyPr/>
        <a:lstStyle/>
        <a:p>
          <a:pPr rtl="0"/>
          <a:r>
            <a:rPr lang="zh-CN" sz="3200" b="1" dirty="0"/>
            <a:t>取伪错误：</a:t>
          </a:r>
          <a:r>
            <a:rPr lang="en-US" sz="3200" b="1" dirty="0"/>
            <a:t>β</a:t>
          </a:r>
          <a:r>
            <a:rPr lang="zh-CN" sz="3200" b="1" dirty="0"/>
            <a:t>错误</a:t>
          </a:r>
          <a:r>
            <a:rPr lang="en-US" altLang="zh-CN" sz="3200" b="1" dirty="0"/>
            <a:t>   (</a:t>
          </a:r>
          <a:r>
            <a:rPr lang="zh-CN" altLang="en-US" sz="3200" b="1" dirty="0"/>
            <a:t>把假的当真的</a:t>
          </a:r>
          <a:r>
            <a:rPr lang="en-US" altLang="zh-CN" sz="3200" b="1" dirty="0"/>
            <a:t>)</a:t>
          </a:r>
          <a:endParaRPr lang="zh-CN" sz="3200" b="1" dirty="0"/>
        </a:p>
      </dgm:t>
    </dgm:pt>
    <dgm:pt modelId="{B06BE67D-69F5-4BC2-83A7-7470190F5473}" type="parTrans" cxnId="{5F7A001A-B9B2-4698-A69A-B8B64DBEDA59}">
      <dgm:prSet/>
      <dgm:spPr/>
      <dgm:t>
        <a:bodyPr/>
        <a:lstStyle/>
        <a:p>
          <a:endParaRPr lang="zh-CN" altLang="en-US"/>
        </a:p>
      </dgm:t>
    </dgm:pt>
    <dgm:pt modelId="{CD59617A-4906-48BB-A6E3-DD5458F4BEBA}" type="sibTrans" cxnId="{5F7A001A-B9B2-4698-A69A-B8B64DBEDA59}">
      <dgm:prSet/>
      <dgm:spPr/>
      <dgm:t>
        <a:bodyPr/>
        <a:lstStyle/>
        <a:p>
          <a:endParaRPr lang="zh-CN" altLang="en-US"/>
        </a:p>
      </dgm:t>
    </dgm:pt>
    <dgm:pt modelId="{3917BDF0-5744-426C-841A-CC9F9116D121}">
      <dgm:prSet custT="1"/>
      <dgm:spPr/>
      <dgm:t>
        <a:bodyPr/>
        <a:lstStyle/>
        <a:p>
          <a:pPr rtl="0"/>
          <a:endParaRPr lang="zh-CN" altLang="en-US" sz="3200" dirty="0"/>
        </a:p>
      </dgm:t>
    </dgm:pt>
    <dgm:pt modelId="{E1B8599C-931D-4B7E-BBD7-D81069178155}" type="parTrans" cxnId="{BCA2991C-A555-4A98-AF77-58795BF434BD}">
      <dgm:prSet/>
      <dgm:spPr/>
      <dgm:t>
        <a:bodyPr/>
        <a:lstStyle/>
        <a:p>
          <a:endParaRPr lang="zh-CN" altLang="en-US"/>
        </a:p>
      </dgm:t>
    </dgm:pt>
    <dgm:pt modelId="{7A569DD1-32D6-4579-AAEB-96849DC800D8}" type="sibTrans" cxnId="{BCA2991C-A555-4A98-AF77-58795BF434BD}">
      <dgm:prSet/>
      <dgm:spPr/>
      <dgm:t>
        <a:bodyPr/>
        <a:lstStyle/>
        <a:p>
          <a:endParaRPr lang="zh-CN" altLang="en-US"/>
        </a:p>
      </dgm:t>
    </dgm:pt>
    <dgm:pt modelId="{D85C9A81-D4C5-4784-9653-64AFA570893C}">
      <dgm:prSet custT="1"/>
      <dgm:spPr/>
      <dgm:t>
        <a:bodyPr/>
        <a:lstStyle/>
        <a:p>
          <a:pPr rtl="0"/>
          <a:r>
            <a:rPr lang="en-US" altLang="zh-CN" sz="3200" b="1" dirty="0"/>
            <a:t>  </a:t>
          </a:r>
          <a:r>
            <a:rPr lang="zh-CN" altLang="en-US" sz="3200" b="1" u="sng" dirty="0"/>
            <a:t>假的当真的</a:t>
          </a:r>
          <a:r>
            <a:rPr lang="zh-CN" altLang="en-US" sz="3200" b="1" dirty="0"/>
            <a:t>。</a:t>
          </a:r>
          <a:endParaRPr lang="zh-CN" sz="3200" b="1" dirty="0"/>
        </a:p>
      </dgm:t>
    </dgm:pt>
    <dgm:pt modelId="{C25B4081-22DA-4685-949E-CBF78BC2E946}" type="parTrans" cxnId="{34EFB6BE-FC62-4D66-8BD3-2456F7104AAC}">
      <dgm:prSet/>
      <dgm:spPr/>
      <dgm:t>
        <a:bodyPr/>
        <a:lstStyle/>
        <a:p>
          <a:endParaRPr lang="en-US"/>
        </a:p>
      </dgm:t>
    </dgm:pt>
    <dgm:pt modelId="{0CEED53B-D936-44E7-B03A-2BD82A624DCD}" type="sibTrans" cxnId="{34EFB6BE-FC62-4D66-8BD3-2456F7104AAC}">
      <dgm:prSet/>
      <dgm:spPr/>
      <dgm:t>
        <a:bodyPr/>
        <a:lstStyle/>
        <a:p>
          <a:endParaRPr lang="en-US"/>
        </a:p>
      </dgm:t>
    </dgm:pt>
    <dgm:pt modelId="{B771A794-A2B4-4BDF-AF91-79CC5C79DBF6}" type="pres">
      <dgm:prSet presAssocID="{6BDA9BDF-5E2F-4B02-96A1-EA7A218B49DA}" presName="linear" presStyleCnt="0">
        <dgm:presLayoutVars>
          <dgm:dir/>
          <dgm:animLvl val="lvl"/>
          <dgm:resizeHandles val="exact"/>
        </dgm:presLayoutVars>
      </dgm:prSet>
      <dgm:spPr/>
      <dgm:t>
        <a:bodyPr/>
        <a:lstStyle/>
        <a:p>
          <a:endParaRPr lang="zh-CN" altLang="en-US"/>
        </a:p>
      </dgm:t>
    </dgm:pt>
    <dgm:pt modelId="{DAF9289E-8388-447E-A562-B95B4E246C26}" type="pres">
      <dgm:prSet presAssocID="{143F4F2C-F892-4D65-9253-9E54E2E0E344}" presName="parentLin" presStyleCnt="0"/>
      <dgm:spPr/>
    </dgm:pt>
    <dgm:pt modelId="{75286A18-26FA-4C12-B5E1-F70DA7823C17}" type="pres">
      <dgm:prSet presAssocID="{143F4F2C-F892-4D65-9253-9E54E2E0E344}" presName="parentLeftMargin" presStyleLbl="node1" presStyleIdx="0" presStyleCnt="1"/>
      <dgm:spPr/>
      <dgm:t>
        <a:bodyPr/>
        <a:lstStyle/>
        <a:p>
          <a:endParaRPr lang="zh-CN" altLang="en-US"/>
        </a:p>
      </dgm:t>
    </dgm:pt>
    <dgm:pt modelId="{F4F4CCB4-7762-4075-A382-F5D1FA29DBB9}" type="pres">
      <dgm:prSet presAssocID="{143F4F2C-F892-4D65-9253-9E54E2E0E344}" presName="parentText" presStyleLbl="node1" presStyleIdx="0" presStyleCnt="1">
        <dgm:presLayoutVars>
          <dgm:chMax val="0"/>
          <dgm:bulletEnabled val="1"/>
        </dgm:presLayoutVars>
      </dgm:prSet>
      <dgm:spPr/>
      <dgm:t>
        <a:bodyPr/>
        <a:lstStyle/>
        <a:p>
          <a:endParaRPr lang="zh-CN" altLang="en-US"/>
        </a:p>
      </dgm:t>
    </dgm:pt>
    <dgm:pt modelId="{2F50C52F-A3FF-4F69-8B64-26CC185906E0}" type="pres">
      <dgm:prSet presAssocID="{143F4F2C-F892-4D65-9253-9E54E2E0E344}" presName="negativeSpace" presStyleCnt="0"/>
      <dgm:spPr/>
    </dgm:pt>
    <dgm:pt modelId="{D11EF718-D36D-46F8-A9EB-A7F69D9DC359}" type="pres">
      <dgm:prSet presAssocID="{143F4F2C-F892-4D65-9253-9E54E2E0E344}" presName="childText" presStyleLbl="conFgAcc1" presStyleIdx="0" presStyleCnt="1" custLinFactNeighborX="-876">
        <dgm:presLayoutVars>
          <dgm:bulletEnabled val="1"/>
        </dgm:presLayoutVars>
      </dgm:prSet>
      <dgm:spPr/>
      <dgm:t>
        <a:bodyPr/>
        <a:lstStyle/>
        <a:p>
          <a:endParaRPr lang="zh-CN" altLang="en-US"/>
        </a:p>
      </dgm:t>
    </dgm:pt>
  </dgm:ptLst>
  <dgm:cxnLst>
    <dgm:cxn modelId="{45B958F7-0843-4EC7-A6C9-0E667250D9F9}" srcId="{B3F992FA-835B-474B-971B-A9B956D78C7E}" destId="{7B3477E2-8F42-4151-AEF2-A421943EC1DA}" srcOrd="1" destOrd="0" parTransId="{7CD25352-BB74-4A14-937C-249EA4F88588}" sibTransId="{DC9B7AE4-B234-4518-A439-8C209B35A3A5}"/>
    <dgm:cxn modelId="{94E389A7-3B62-449C-9EB5-37FDE0758705}" type="presOf" srcId="{7B3477E2-8F42-4151-AEF2-A421943EC1DA}" destId="{D11EF718-D36D-46F8-A9EB-A7F69D9DC359}" srcOrd="0" destOrd="2" presId="urn:microsoft.com/office/officeart/2005/8/layout/list1"/>
    <dgm:cxn modelId="{DF0DA634-57BD-4125-9F3A-486D0F924FD5}" type="presOf" srcId="{4CAF3017-C3A3-41C9-AA5B-14B3A5CB7885}" destId="{D11EF718-D36D-46F8-A9EB-A7F69D9DC359}" srcOrd="0" destOrd="1" presId="urn:microsoft.com/office/officeart/2005/8/layout/list1"/>
    <dgm:cxn modelId="{5F7A001A-B9B2-4698-A69A-B8B64DBEDA59}" srcId="{143F4F2C-F892-4D65-9253-9E54E2E0E344}" destId="{6B3EFE73-7E69-4ACC-AE4C-C254E0E601BC}" srcOrd="1" destOrd="0" parTransId="{B06BE67D-69F5-4BC2-83A7-7470190F5473}" sibTransId="{CD59617A-4906-48BB-A6E3-DD5458F4BEBA}"/>
    <dgm:cxn modelId="{2C8207F8-9A20-40EC-B941-277354014560}" srcId="{6BDA9BDF-5E2F-4B02-96A1-EA7A218B49DA}" destId="{143F4F2C-F892-4D65-9253-9E54E2E0E344}" srcOrd="0" destOrd="0" parTransId="{0A6D5989-3FC0-460E-8C9F-FE2954E026E3}" sibTransId="{4F5A23D6-4D45-4A83-96AE-B4E829B00841}"/>
    <dgm:cxn modelId="{5AC9403D-784C-4884-A445-D91F26D6B26E}" type="presOf" srcId="{143F4F2C-F892-4D65-9253-9E54E2E0E344}" destId="{75286A18-26FA-4C12-B5E1-F70DA7823C17}" srcOrd="0" destOrd="0" presId="urn:microsoft.com/office/officeart/2005/8/layout/list1"/>
    <dgm:cxn modelId="{24FD5268-EB74-44F5-B815-B1F3F83BA325}" type="presOf" srcId="{6BDA9BDF-5E2F-4B02-96A1-EA7A218B49DA}" destId="{B771A794-A2B4-4BDF-AF91-79CC5C79DBF6}" srcOrd="0" destOrd="0" presId="urn:microsoft.com/office/officeart/2005/8/layout/list1"/>
    <dgm:cxn modelId="{65DE5B24-209E-4E03-8710-1FD1BBC6C913}" srcId="{143F4F2C-F892-4D65-9253-9E54E2E0E344}" destId="{B3F992FA-835B-474B-971B-A9B956D78C7E}" srcOrd="0" destOrd="0" parTransId="{91B50F79-67DB-47D3-A051-7B05AEB34B06}" sibTransId="{D8823945-C58C-4678-870C-1B453A89FBD4}"/>
    <dgm:cxn modelId="{34EFB6BE-FC62-4D66-8BD3-2456F7104AAC}" srcId="{6B3EFE73-7E69-4ACC-AE4C-C254E0E601BC}" destId="{D85C9A81-D4C5-4784-9653-64AFA570893C}" srcOrd="0" destOrd="0" parTransId="{C25B4081-22DA-4685-949E-CBF78BC2E946}" sibTransId="{0CEED53B-D936-44E7-B03A-2BD82A624DCD}"/>
    <dgm:cxn modelId="{CB1D4A01-C810-4F28-9858-FA072B198C34}" srcId="{B3F992FA-835B-474B-971B-A9B956D78C7E}" destId="{4CAF3017-C3A3-41C9-AA5B-14B3A5CB7885}" srcOrd="0" destOrd="0" parTransId="{96911347-0C39-477D-8246-3B6481363B7C}" sibTransId="{1970DD59-DCBA-4DBE-93B9-16EA820199C6}"/>
    <dgm:cxn modelId="{24C194B7-A445-467B-A617-24BD55312437}" type="presOf" srcId="{3917BDF0-5744-426C-841A-CC9F9116D121}" destId="{D11EF718-D36D-46F8-A9EB-A7F69D9DC359}" srcOrd="0" destOrd="3" presId="urn:microsoft.com/office/officeart/2005/8/layout/list1"/>
    <dgm:cxn modelId="{BCA2991C-A555-4A98-AF77-58795BF434BD}" srcId="{B3F992FA-835B-474B-971B-A9B956D78C7E}" destId="{3917BDF0-5744-426C-841A-CC9F9116D121}" srcOrd="2" destOrd="0" parTransId="{E1B8599C-931D-4B7E-BBD7-D81069178155}" sibTransId="{7A569DD1-32D6-4579-AAEB-96849DC800D8}"/>
    <dgm:cxn modelId="{42B85852-B128-48A3-A896-1C62D5D82911}" type="presOf" srcId="{B3F992FA-835B-474B-971B-A9B956D78C7E}" destId="{D11EF718-D36D-46F8-A9EB-A7F69D9DC359}" srcOrd="0" destOrd="0" presId="urn:microsoft.com/office/officeart/2005/8/layout/list1"/>
    <dgm:cxn modelId="{E6DA63D4-2278-4CF8-996B-3441F5DF61C5}" type="presOf" srcId="{143F4F2C-F892-4D65-9253-9E54E2E0E344}" destId="{F4F4CCB4-7762-4075-A382-F5D1FA29DBB9}" srcOrd="1" destOrd="0" presId="urn:microsoft.com/office/officeart/2005/8/layout/list1"/>
    <dgm:cxn modelId="{EC1D9C11-342C-4926-92FE-6B78058EDD66}" type="presOf" srcId="{D85C9A81-D4C5-4784-9653-64AFA570893C}" destId="{D11EF718-D36D-46F8-A9EB-A7F69D9DC359}" srcOrd="0" destOrd="5" presId="urn:microsoft.com/office/officeart/2005/8/layout/list1"/>
    <dgm:cxn modelId="{52F4ED17-8982-4854-9F40-5C39348E33F3}" type="presOf" srcId="{6B3EFE73-7E69-4ACC-AE4C-C254E0E601BC}" destId="{D11EF718-D36D-46F8-A9EB-A7F69D9DC359}" srcOrd="0" destOrd="4" presId="urn:microsoft.com/office/officeart/2005/8/layout/list1"/>
    <dgm:cxn modelId="{DAEFC166-5116-489C-83D2-920290217F16}" type="presParOf" srcId="{B771A794-A2B4-4BDF-AF91-79CC5C79DBF6}" destId="{DAF9289E-8388-447E-A562-B95B4E246C26}" srcOrd="0" destOrd="0" presId="urn:microsoft.com/office/officeart/2005/8/layout/list1"/>
    <dgm:cxn modelId="{D8EADCD2-BDA9-4E45-A69D-ADC9A1A6D47D}" type="presParOf" srcId="{DAF9289E-8388-447E-A562-B95B4E246C26}" destId="{75286A18-26FA-4C12-B5E1-F70DA7823C17}" srcOrd="0" destOrd="0" presId="urn:microsoft.com/office/officeart/2005/8/layout/list1"/>
    <dgm:cxn modelId="{7DAA39ED-8D3C-4FBB-92FA-1BFAC697E374}" type="presParOf" srcId="{DAF9289E-8388-447E-A562-B95B4E246C26}" destId="{F4F4CCB4-7762-4075-A382-F5D1FA29DBB9}" srcOrd="1" destOrd="0" presId="urn:microsoft.com/office/officeart/2005/8/layout/list1"/>
    <dgm:cxn modelId="{3CE57D5F-E3B1-41D1-ADF2-448042CC4B19}" type="presParOf" srcId="{B771A794-A2B4-4BDF-AF91-79CC5C79DBF6}" destId="{2F50C52F-A3FF-4F69-8B64-26CC185906E0}" srcOrd="1" destOrd="0" presId="urn:microsoft.com/office/officeart/2005/8/layout/list1"/>
    <dgm:cxn modelId="{C2CD8D41-100B-43B1-B3C7-A1E936A201DD}" type="presParOf" srcId="{B771A794-A2B4-4BDF-AF91-79CC5C79DBF6}" destId="{D11EF718-D36D-46F8-A9EB-A7F69D9DC35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4AF801-6892-45A7-9F2F-4F43BD9E7E28}"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zh-CN" altLang="en-US"/>
        </a:p>
      </dgm:t>
    </dgm:pt>
    <dgm:pt modelId="{B2725935-818D-4E07-903F-6C96FAC13415}">
      <dgm:prSet/>
      <dgm:spPr/>
      <dgm:t>
        <a:bodyPr/>
        <a:lstStyle/>
        <a:p>
          <a:pPr rtl="0"/>
          <a:r>
            <a:rPr lang="zh-CN" b="1" dirty="0"/>
            <a:t>非参数检验的优点</a:t>
          </a:r>
          <a:endParaRPr lang="en-US" b="1" dirty="0"/>
        </a:p>
      </dgm:t>
    </dgm:pt>
    <dgm:pt modelId="{445E6303-6A2E-45E4-AC31-205CA68275B2}" type="parTrans" cxnId="{804D64E6-A48B-4812-B053-388F76EB69A3}">
      <dgm:prSet/>
      <dgm:spPr/>
      <dgm:t>
        <a:bodyPr/>
        <a:lstStyle/>
        <a:p>
          <a:endParaRPr lang="zh-CN" altLang="en-US"/>
        </a:p>
      </dgm:t>
    </dgm:pt>
    <dgm:pt modelId="{03FA2FAF-FCA1-4E17-A4BE-C82B5858A3A7}" type="sibTrans" cxnId="{804D64E6-A48B-4812-B053-388F76EB69A3}">
      <dgm:prSet/>
      <dgm:spPr/>
      <dgm:t>
        <a:bodyPr/>
        <a:lstStyle/>
        <a:p>
          <a:endParaRPr lang="zh-CN" altLang="en-US"/>
        </a:p>
      </dgm:t>
    </dgm:pt>
    <dgm:pt modelId="{DE64F986-13A8-4612-BD80-F37CE5F7288C}">
      <dgm:prSet/>
      <dgm:spPr/>
      <dgm:t>
        <a:bodyPr/>
        <a:lstStyle/>
        <a:p>
          <a:pPr rtl="0"/>
          <a:r>
            <a:rPr lang="zh-CN" b="1" dirty="0"/>
            <a:t>应用范围的广泛性，</a:t>
          </a:r>
          <a:r>
            <a:rPr lang="zh-CN" b="1" dirty="0">
              <a:solidFill>
                <a:srgbClr val="FF0000"/>
              </a:solidFill>
            </a:rPr>
            <a:t>可用于非正态的、方差不等</a:t>
          </a:r>
          <a:r>
            <a:rPr lang="zh-CN" b="1" dirty="0"/>
            <a:t>的、</a:t>
          </a:r>
          <a:r>
            <a:rPr lang="zh-CN" b="1" dirty="0">
              <a:solidFill>
                <a:srgbClr val="FF0000"/>
              </a:solidFill>
            </a:rPr>
            <a:t>分布规律未知的数据</a:t>
          </a:r>
          <a:r>
            <a:rPr lang="zh-CN" b="1" dirty="0"/>
            <a:t>分析工作中。</a:t>
          </a:r>
        </a:p>
      </dgm:t>
    </dgm:pt>
    <dgm:pt modelId="{842ED51B-1932-4660-BC84-FCA340A5032E}" type="parTrans" cxnId="{EC67847A-84EF-427C-93F1-24F822C53C81}">
      <dgm:prSet/>
      <dgm:spPr/>
      <dgm:t>
        <a:bodyPr/>
        <a:lstStyle/>
        <a:p>
          <a:endParaRPr lang="zh-CN" altLang="en-US"/>
        </a:p>
      </dgm:t>
    </dgm:pt>
    <dgm:pt modelId="{7DA4755F-83A2-447E-8B57-F57387C1BB31}" type="sibTrans" cxnId="{EC67847A-84EF-427C-93F1-24F822C53C81}">
      <dgm:prSet/>
      <dgm:spPr/>
      <dgm:t>
        <a:bodyPr/>
        <a:lstStyle/>
        <a:p>
          <a:endParaRPr lang="zh-CN" altLang="en-US"/>
        </a:p>
      </dgm:t>
    </dgm:pt>
    <dgm:pt modelId="{919E9766-1E23-47F1-AE84-51D619015AF2}">
      <dgm:prSet/>
      <dgm:spPr/>
      <dgm:t>
        <a:bodyPr/>
        <a:lstStyle/>
        <a:p>
          <a:pPr rtl="0"/>
          <a:r>
            <a:rPr lang="zh-CN" b="1" dirty="0"/>
            <a:t>非参数检验方法</a:t>
          </a:r>
          <a:endParaRPr lang="en-US" b="1" dirty="0"/>
        </a:p>
      </dgm:t>
    </dgm:pt>
    <dgm:pt modelId="{E6899355-AE7D-49E2-B33F-7845D8CBEB30}" type="parTrans" cxnId="{1A4BC08B-D3D5-4212-A7A4-49F0FF18F188}">
      <dgm:prSet/>
      <dgm:spPr/>
      <dgm:t>
        <a:bodyPr/>
        <a:lstStyle/>
        <a:p>
          <a:endParaRPr lang="zh-CN" altLang="en-US"/>
        </a:p>
      </dgm:t>
    </dgm:pt>
    <dgm:pt modelId="{489D265B-6F68-42DB-BF4C-63DC650A76C6}" type="sibTrans" cxnId="{1A4BC08B-D3D5-4212-A7A4-49F0FF18F188}">
      <dgm:prSet/>
      <dgm:spPr/>
      <dgm:t>
        <a:bodyPr/>
        <a:lstStyle/>
        <a:p>
          <a:endParaRPr lang="zh-CN" altLang="en-US"/>
        </a:p>
      </dgm:t>
    </dgm:pt>
    <dgm:pt modelId="{B764A74D-A39E-47C2-A441-5CF249CB8476}">
      <dgm:prSet/>
      <dgm:spPr/>
      <dgm:t>
        <a:bodyPr/>
        <a:lstStyle/>
        <a:p>
          <a:pPr rtl="0"/>
          <a:r>
            <a:rPr lang="zh-CN" b="1" dirty="0"/>
            <a:t>卡方检验：统计样本的</a:t>
          </a:r>
          <a:r>
            <a:rPr lang="zh-CN" b="1" dirty="0">
              <a:solidFill>
                <a:srgbClr val="FF0000"/>
              </a:solidFill>
            </a:rPr>
            <a:t>实际观测与理论推断值</a:t>
          </a:r>
          <a:r>
            <a:rPr lang="zh-CN" b="1" dirty="0"/>
            <a:t>之间的</a:t>
          </a:r>
          <a:r>
            <a:rPr lang="zh-CN" b="1" dirty="0">
              <a:solidFill>
                <a:srgbClr val="FF0000"/>
              </a:solidFill>
            </a:rPr>
            <a:t>偏离程度</a:t>
          </a:r>
          <a:r>
            <a:rPr lang="zh-CN" b="1" dirty="0"/>
            <a:t>：</a:t>
          </a:r>
          <a:endParaRPr lang="zh-CN" dirty="0"/>
        </a:p>
      </dgm:t>
    </dgm:pt>
    <dgm:pt modelId="{927DB120-C5DF-4EB0-AC6B-CCE1EAC92C45}" type="parTrans" cxnId="{5BE1B182-4025-4215-B55E-915952940616}">
      <dgm:prSet/>
      <dgm:spPr/>
      <dgm:t>
        <a:bodyPr/>
        <a:lstStyle/>
        <a:p>
          <a:endParaRPr lang="zh-CN" altLang="en-US"/>
        </a:p>
      </dgm:t>
    </dgm:pt>
    <dgm:pt modelId="{60AE7D89-B461-465D-9590-B5499C49C971}" type="sibTrans" cxnId="{5BE1B182-4025-4215-B55E-915952940616}">
      <dgm:prSet/>
      <dgm:spPr/>
      <dgm:t>
        <a:bodyPr/>
        <a:lstStyle/>
        <a:p>
          <a:endParaRPr lang="zh-CN" altLang="en-US"/>
        </a:p>
      </dgm:t>
    </dgm:pt>
    <dgm:pt modelId="{6559648F-61E0-4E24-8342-441266EE71FA}">
      <dgm:prSet/>
      <dgm:spPr/>
      <dgm:t>
        <a:bodyPr/>
        <a:lstStyle/>
        <a:p>
          <a:pPr rtl="0"/>
          <a:r>
            <a:rPr lang="zh-CN" b="1" dirty="0">
              <a:solidFill>
                <a:srgbClr val="FF0000"/>
              </a:solidFill>
            </a:rPr>
            <a:t>卡方值越大</a:t>
          </a:r>
          <a:r>
            <a:rPr lang="zh-CN" b="1" dirty="0"/>
            <a:t>，实际观测值与理论推断值之间的</a:t>
          </a:r>
          <a:r>
            <a:rPr lang="zh-CN" b="1" dirty="0">
              <a:solidFill>
                <a:srgbClr val="FF0000"/>
              </a:solidFill>
            </a:rPr>
            <a:t>偏离程度越大</a:t>
          </a:r>
          <a:r>
            <a:rPr lang="zh-CN" b="1" dirty="0"/>
            <a:t>；</a:t>
          </a:r>
          <a:endParaRPr lang="zh-CN" dirty="0"/>
        </a:p>
      </dgm:t>
    </dgm:pt>
    <dgm:pt modelId="{E18069C7-C11E-4012-8F74-B97707EB23A0}" type="parTrans" cxnId="{1E433ADA-1EE8-43C1-ACB3-009D62BE34D0}">
      <dgm:prSet/>
      <dgm:spPr/>
      <dgm:t>
        <a:bodyPr/>
        <a:lstStyle/>
        <a:p>
          <a:endParaRPr lang="zh-CN" altLang="en-US"/>
        </a:p>
      </dgm:t>
    </dgm:pt>
    <dgm:pt modelId="{DB7ABD04-C8DF-4F05-B1FE-0DD67799AA0A}" type="sibTrans" cxnId="{1E433ADA-1EE8-43C1-ACB3-009D62BE34D0}">
      <dgm:prSet/>
      <dgm:spPr/>
      <dgm:t>
        <a:bodyPr/>
        <a:lstStyle/>
        <a:p>
          <a:endParaRPr lang="zh-CN" altLang="en-US"/>
        </a:p>
      </dgm:t>
    </dgm:pt>
    <dgm:pt modelId="{3844301D-BF00-4888-B60D-D1D54A3D4CED}">
      <dgm:prSet/>
      <dgm:spPr/>
      <dgm:t>
        <a:bodyPr/>
        <a:lstStyle/>
        <a:p>
          <a:pPr rtl="0"/>
          <a:r>
            <a:rPr lang="zh-CN" b="1" dirty="0">
              <a:solidFill>
                <a:srgbClr val="FF0000"/>
              </a:solidFill>
            </a:rPr>
            <a:t>卡方值越小，区域符合</a:t>
          </a:r>
          <a:r>
            <a:rPr lang="zh-CN" b="1" dirty="0"/>
            <a:t>，当卡方值为</a:t>
          </a:r>
          <a:r>
            <a:rPr lang="en-US" b="1" dirty="0"/>
            <a:t>0</a:t>
          </a:r>
          <a:r>
            <a:rPr lang="zh-CN" b="1" dirty="0"/>
            <a:t>时，量值完全不符合。</a:t>
          </a:r>
          <a:endParaRPr lang="zh-CN" dirty="0"/>
        </a:p>
      </dgm:t>
    </dgm:pt>
    <dgm:pt modelId="{5F016961-AE77-43CC-B57F-F962AED449B3}" type="parTrans" cxnId="{38ACF8E8-6716-4309-9C5E-B33428C4157D}">
      <dgm:prSet/>
      <dgm:spPr/>
      <dgm:t>
        <a:bodyPr/>
        <a:lstStyle/>
        <a:p>
          <a:endParaRPr lang="zh-CN" altLang="en-US"/>
        </a:p>
      </dgm:t>
    </dgm:pt>
    <dgm:pt modelId="{FF274918-09F2-4F77-B9E7-C653707AA7CD}" type="sibTrans" cxnId="{38ACF8E8-6716-4309-9C5E-B33428C4157D}">
      <dgm:prSet/>
      <dgm:spPr/>
      <dgm:t>
        <a:bodyPr/>
        <a:lstStyle/>
        <a:p>
          <a:endParaRPr lang="zh-CN" altLang="en-US"/>
        </a:p>
      </dgm:t>
    </dgm:pt>
    <dgm:pt modelId="{399FAE08-9966-4243-B579-FB77E0E66022}" type="pres">
      <dgm:prSet presAssocID="{CD4AF801-6892-45A7-9F2F-4F43BD9E7E28}" presName="Name0" presStyleCnt="0">
        <dgm:presLayoutVars>
          <dgm:dir/>
          <dgm:animLvl val="lvl"/>
          <dgm:resizeHandles val="exact"/>
        </dgm:presLayoutVars>
      </dgm:prSet>
      <dgm:spPr/>
      <dgm:t>
        <a:bodyPr/>
        <a:lstStyle/>
        <a:p>
          <a:endParaRPr lang="zh-CN" altLang="en-US"/>
        </a:p>
      </dgm:t>
    </dgm:pt>
    <dgm:pt modelId="{EDE3B687-0E6E-43F0-9BA8-F1CAAA1D5458}" type="pres">
      <dgm:prSet presAssocID="{B2725935-818D-4E07-903F-6C96FAC13415}" presName="composite" presStyleCnt="0"/>
      <dgm:spPr/>
    </dgm:pt>
    <dgm:pt modelId="{8E68E328-18EA-4E4C-A73B-3E022E1A94F7}" type="pres">
      <dgm:prSet presAssocID="{B2725935-818D-4E07-903F-6C96FAC13415}" presName="parTx" presStyleLbl="alignNode1" presStyleIdx="0" presStyleCnt="2">
        <dgm:presLayoutVars>
          <dgm:chMax val="0"/>
          <dgm:chPref val="0"/>
          <dgm:bulletEnabled val="1"/>
        </dgm:presLayoutVars>
      </dgm:prSet>
      <dgm:spPr/>
      <dgm:t>
        <a:bodyPr/>
        <a:lstStyle/>
        <a:p>
          <a:endParaRPr lang="zh-CN" altLang="en-US"/>
        </a:p>
      </dgm:t>
    </dgm:pt>
    <dgm:pt modelId="{5BA5FDA3-6BA0-4155-AC9A-8A4DEDBAB865}" type="pres">
      <dgm:prSet presAssocID="{B2725935-818D-4E07-903F-6C96FAC13415}" presName="desTx" presStyleLbl="alignAccFollowNode1" presStyleIdx="0" presStyleCnt="2">
        <dgm:presLayoutVars>
          <dgm:bulletEnabled val="1"/>
        </dgm:presLayoutVars>
      </dgm:prSet>
      <dgm:spPr/>
      <dgm:t>
        <a:bodyPr/>
        <a:lstStyle/>
        <a:p>
          <a:endParaRPr lang="zh-CN" altLang="en-US"/>
        </a:p>
      </dgm:t>
    </dgm:pt>
    <dgm:pt modelId="{BB7416B1-ED4F-4A43-B1BA-23D8DA39C53B}" type="pres">
      <dgm:prSet presAssocID="{03FA2FAF-FCA1-4E17-A4BE-C82B5858A3A7}" presName="space" presStyleCnt="0"/>
      <dgm:spPr/>
    </dgm:pt>
    <dgm:pt modelId="{39E425AB-CA3E-49CA-BCAA-6FE56E4E5AA9}" type="pres">
      <dgm:prSet presAssocID="{919E9766-1E23-47F1-AE84-51D619015AF2}" presName="composite" presStyleCnt="0"/>
      <dgm:spPr/>
    </dgm:pt>
    <dgm:pt modelId="{EDFA2E64-94EA-4180-995A-0864E516BF37}" type="pres">
      <dgm:prSet presAssocID="{919E9766-1E23-47F1-AE84-51D619015AF2}" presName="parTx" presStyleLbl="alignNode1" presStyleIdx="1" presStyleCnt="2">
        <dgm:presLayoutVars>
          <dgm:chMax val="0"/>
          <dgm:chPref val="0"/>
          <dgm:bulletEnabled val="1"/>
        </dgm:presLayoutVars>
      </dgm:prSet>
      <dgm:spPr/>
      <dgm:t>
        <a:bodyPr/>
        <a:lstStyle/>
        <a:p>
          <a:endParaRPr lang="zh-CN" altLang="en-US"/>
        </a:p>
      </dgm:t>
    </dgm:pt>
    <dgm:pt modelId="{7502B0AA-A206-4A75-8EE5-509514D373DD}" type="pres">
      <dgm:prSet presAssocID="{919E9766-1E23-47F1-AE84-51D619015AF2}" presName="desTx" presStyleLbl="alignAccFollowNode1" presStyleIdx="1" presStyleCnt="2">
        <dgm:presLayoutVars>
          <dgm:bulletEnabled val="1"/>
        </dgm:presLayoutVars>
      </dgm:prSet>
      <dgm:spPr/>
      <dgm:t>
        <a:bodyPr/>
        <a:lstStyle/>
        <a:p>
          <a:endParaRPr lang="zh-CN" altLang="en-US"/>
        </a:p>
      </dgm:t>
    </dgm:pt>
  </dgm:ptLst>
  <dgm:cxnLst>
    <dgm:cxn modelId="{1E433ADA-1EE8-43C1-ACB3-009D62BE34D0}" srcId="{919E9766-1E23-47F1-AE84-51D619015AF2}" destId="{6559648F-61E0-4E24-8342-441266EE71FA}" srcOrd="1" destOrd="0" parTransId="{E18069C7-C11E-4012-8F74-B97707EB23A0}" sibTransId="{DB7ABD04-C8DF-4F05-B1FE-0DD67799AA0A}"/>
    <dgm:cxn modelId="{804D64E6-A48B-4812-B053-388F76EB69A3}" srcId="{CD4AF801-6892-45A7-9F2F-4F43BD9E7E28}" destId="{B2725935-818D-4E07-903F-6C96FAC13415}" srcOrd="0" destOrd="0" parTransId="{445E6303-6A2E-45E4-AC31-205CA68275B2}" sibTransId="{03FA2FAF-FCA1-4E17-A4BE-C82B5858A3A7}"/>
    <dgm:cxn modelId="{236F069A-94EC-4BC7-967E-EAF15909B31A}" type="presOf" srcId="{6559648F-61E0-4E24-8342-441266EE71FA}" destId="{7502B0AA-A206-4A75-8EE5-509514D373DD}" srcOrd="0" destOrd="1" presId="urn:microsoft.com/office/officeart/2005/8/layout/hList1"/>
    <dgm:cxn modelId="{EC67847A-84EF-427C-93F1-24F822C53C81}" srcId="{B2725935-818D-4E07-903F-6C96FAC13415}" destId="{DE64F986-13A8-4612-BD80-F37CE5F7288C}" srcOrd="0" destOrd="0" parTransId="{842ED51B-1932-4660-BC84-FCA340A5032E}" sibTransId="{7DA4755F-83A2-447E-8B57-F57387C1BB31}"/>
    <dgm:cxn modelId="{38ACF8E8-6716-4309-9C5E-B33428C4157D}" srcId="{919E9766-1E23-47F1-AE84-51D619015AF2}" destId="{3844301D-BF00-4888-B60D-D1D54A3D4CED}" srcOrd="2" destOrd="0" parTransId="{5F016961-AE77-43CC-B57F-F962AED449B3}" sibTransId="{FF274918-09F2-4F77-B9E7-C653707AA7CD}"/>
    <dgm:cxn modelId="{1A4BC08B-D3D5-4212-A7A4-49F0FF18F188}" srcId="{CD4AF801-6892-45A7-9F2F-4F43BD9E7E28}" destId="{919E9766-1E23-47F1-AE84-51D619015AF2}" srcOrd="1" destOrd="0" parTransId="{E6899355-AE7D-49E2-B33F-7845D8CBEB30}" sibTransId="{489D265B-6F68-42DB-BF4C-63DC650A76C6}"/>
    <dgm:cxn modelId="{7068C06E-EEEE-460D-8BFF-EFC18F8EB182}" type="presOf" srcId="{CD4AF801-6892-45A7-9F2F-4F43BD9E7E28}" destId="{399FAE08-9966-4243-B579-FB77E0E66022}" srcOrd="0" destOrd="0" presId="urn:microsoft.com/office/officeart/2005/8/layout/hList1"/>
    <dgm:cxn modelId="{94D0B32E-3B82-4575-8BC3-E968B885B67F}" type="presOf" srcId="{919E9766-1E23-47F1-AE84-51D619015AF2}" destId="{EDFA2E64-94EA-4180-995A-0864E516BF37}" srcOrd="0" destOrd="0" presId="urn:microsoft.com/office/officeart/2005/8/layout/hList1"/>
    <dgm:cxn modelId="{831BD30B-FC6D-467F-999D-8B7FA57393F2}" type="presOf" srcId="{B764A74D-A39E-47C2-A441-5CF249CB8476}" destId="{7502B0AA-A206-4A75-8EE5-509514D373DD}" srcOrd="0" destOrd="0" presId="urn:microsoft.com/office/officeart/2005/8/layout/hList1"/>
    <dgm:cxn modelId="{A41928A0-2FA4-4776-BAA3-28F538E4111A}" type="presOf" srcId="{DE64F986-13A8-4612-BD80-F37CE5F7288C}" destId="{5BA5FDA3-6BA0-4155-AC9A-8A4DEDBAB865}" srcOrd="0" destOrd="0" presId="urn:microsoft.com/office/officeart/2005/8/layout/hList1"/>
    <dgm:cxn modelId="{5BE1B182-4025-4215-B55E-915952940616}" srcId="{919E9766-1E23-47F1-AE84-51D619015AF2}" destId="{B764A74D-A39E-47C2-A441-5CF249CB8476}" srcOrd="0" destOrd="0" parTransId="{927DB120-C5DF-4EB0-AC6B-CCE1EAC92C45}" sibTransId="{60AE7D89-B461-465D-9590-B5499C49C971}"/>
    <dgm:cxn modelId="{AA8EE2F7-AF1A-4DF0-9E2D-5A5D174A29EB}" type="presOf" srcId="{3844301D-BF00-4888-B60D-D1D54A3D4CED}" destId="{7502B0AA-A206-4A75-8EE5-509514D373DD}" srcOrd="0" destOrd="2" presId="urn:microsoft.com/office/officeart/2005/8/layout/hList1"/>
    <dgm:cxn modelId="{6A209B22-848A-4829-B065-2F69F5425BB6}" type="presOf" srcId="{B2725935-818D-4E07-903F-6C96FAC13415}" destId="{8E68E328-18EA-4E4C-A73B-3E022E1A94F7}" srcOrd="0" destOrd="0" presId="urn:microsoft.com/office/officeart/2005/8/layout/hList1"/>
    <dgm:cxn modelId="{556DDC17-E527-4CB4-A3F2-2875EDF8E5DC}" type="presParOf" srcId="{399FAE08-9966-4243-B579-FB77E0E66022}" destId="{EDE3B687-0E6E-43F0-9BA8-F1CAAA1D5458}" srcOrd="0" destOrd="0" presId="urn:microsoft.com/office/officeart/2005/8/layout/hList1"/>
    <dgm:cxn modelId="{210AF3E4-A012-4214-BB31-AF7C2905D2BE}" type="presParOf" srcId="{EDE3B687-0E6E-43F0-9BA8-F1CAAA1D5458}" destId="{8E68E328-18EA-4E4C-A73B-3E022E1A94F7}" srcOrd="0" destOrd="0" presId="urn:microsoft.com/office/officeart/2005/8/layout/hList1"/>
    <dgm:cxn modelId="{13DAAE8E-5365-410D-8349-B5E674CA93CF}" type="presParOf" srcId="{EDE3B687-0E6E-43F0-9BA8-F1CAAA1D5458}" destId="{5BA5FDA3-6BA0-4155-AC9A-8A4DEDBAB865}" srcOrd="1" destOrd="0" presId="urn:microsoft.com/office/officeart/2005/8/layout/hList1"/>
    <dgm:cxn modelId="{DF69806A-2FCB-4F8F-A2A1-8747547357EF}" type="presParOf" srcId="{399FAE08-9966-4243-B579-FB77E0E66022}" destId="{BB7416B1-ED4F-4A43-B1BA-23D8DA39C53B}" srcOrd="1" destOrd="0" presId="urn:microsoft.com/office/officeart/2005/8/layout/hList1"/>
    <dgm:cxn modelId="{37415C17-4EB1-4845-8953-8B480065BEB9}" type="presParOf" srcId="{399FAE08-9966-4243-B579-FB77E0E66022}" destId="{39E425AB-CA3E-49CA-BCAA-6FE56E4E5AA9}" srcOrd="2" destOrd="0" presId="urn:microsoft.com/office/officeart/2005/8/layout/hList1"/>
    <dgm:cxn modelId="{AE208D58-00BD-4682-87E3-83664F1831E3}" type="presParOf" srcId="{39E425AB-CA3E-49CA-BCAA-6FE56E4E5AA9}" destId="{EDFA2E64-94EA-4180-995A-0864E516BF37}" srcOrd="0" destOrd="0" presId="urn:microsoft.com/office/officeart/2005/8/layout/hList1"/>
    <dgm:cxn modelId="{AB1C6B73-FFA7-44EB-8323-09D85ECE6460}" type="presParOf" srcId="{39E425AB-CA3E-49CA-BCAA-6FE56E4E5AA9}" destId="{7502B0AA-A206-4A75-8EE5-509514D373D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8F7559-921B-4439-8365-F256248152BD}"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320661CA-B121-4A27-9C7A-22AC44B0A3C3}">
      <dgm:prSet/>
      <dgm:spPr/>
      <dgm:t>
        <a:bodyPr/>
        <a:lstStyle/>
        <a:p>
          <a:pPr rtl="0"/>
          <a:r>
            <a:rPr lang="zh-CN" b="1" dirty="0"/>
            <a:t>相关分析</a:t>
          </a:r>
          <a:endParaRPr lang="en-US" b="1" dirty="0"/>
        </a:p>
      </dgm:t>
    </dgm:pt>
    <dgm:pt modelId="{3BD4A9D8-E7E4-4A62-A7C5-2A54EBF5FBD0}" type="parTrans" cxnId="{4D3F75BC-50B7-42AA-8373-0331FD6A5557}">
      <dgm:prSet/>
      <dgm:spPr/>
      <dgm:t>
        <a:bodyPr/>
        <a:lstStyle/>
        <a:p>
          <a:endParaRPr lang="zh-CN" altLang="en-US"/>
        </a:p>
      </dgm:t>
    </dgm:pt>
    <dgm:pt modelId="{9E573F82-4D5B-48F4-8F5A-36FD220C8398}" type="sibTrans" cxnId="{4D3F75BC-50B7-42AA-8373-0331FD6A5557}">
      <dgm:prSet/>
      <dgm:spPr/>
      <dgm:t>
        <a:bodyPr/>
        <a:lstStyle/>
        <a:p>
          <a:endParaRPr lang="zh-CN" altLang="en-US"/>
        </a:p>
      </dgm:t>
    </dgm:pt>
    <dgm:pt modelId="{05D78A87-BAE1-408D-9DC5-9E108DC39E54}">
      <dgm:prSet/>
      <dgm:spPr/>
      <dgm:t>
        <a:bodyPr/>
        <a:lstStyle/>
        <a:p>
          <a:pPr rtl="0"/>
          <a:r>
            <a:rPr lang="zh-CN" b="1" u="sng" dirty="0">
              <a:solidFill>
                <a:srgbClr val="FF0000"/>
              </a:solidFill>
            </a:rPr>
            <a:t>对变量之间关系密切程度的度量</a:t>
          </a:r>
          <a:r>
            <a:rPr lang="en-US" b="1" dirty="0"/>
            <a:t>——</a:t>
          </a:r>
          <a:r>
            <a:rPr lang="zh-CN" b="1" dirty="0"/>
            <a:t>相关系数的分析方法。</a:t>
          </a:r>
          <a:endParaRPr lang="en-US" b="1" dirty="0"/>
        </a:p>
      </dgm:t>
    </dgm:pt>
    <dgm:pt modelId="{6B4B17B6-34A7-4300-B9E9-8D0FBF0141EC}" type="parTrans" cxnId="{AC9519E6-74AB-407E-A6CD-32549CC67B67}">
      <dgm:prSet/>
      <dgm:spPr/>
      <dgm:t>
        <a:bodyPr/>
        <a:lstStyle/>
        <a:p>
          <a:endParaRPr lang="zh-CN" altLang="en-US"/>
        </a:p>
      </dgm:t>
    </dgm:pt>
    <dgm:pt modelId="{319E207A-8ADE-4F1C-A96B-3C3CE094C92C}" type="sibTrans" cxnId="{AC9519E6-74AB-407E-A6CD-32549CC67B67}">
      <dgm:prSet/>
      <dgm:spPr/>
      <dgm:t>
        <a:bodyPr/>
        <a:lstStyle/>
        <a:p>
          <a:endParaRPr lang="zh-CN" altLang="en-US"/>
        </a:p>
      </dgm:t>
    </dgm:pt>
    <dgm:pt modelId="{E13F5BE4-6D3F-433C-A92B-43A7B4C20FA3}">
      <dgm:prSet/>
      <dgm:spPr/>
      <dgm:t>
        <a:bodyPr/>
        <a:lstStyle/>
        <a:p>
          <a:pPr rtl="0"/>
          <a:r>
            <a:rPr lang="zh-CN" b="1" dirty="0"/>
            <a:t>相关系数有</a:t>
          </a:r>
          <a:r>
            <a:rPr lang="zh-CN" b="1" dirty="0">
              <a:solidFill>
                <a:srgbClr val="FF0000"/>
              </a:solidFill>
            </a:rPr>
            <a:t>两种</a:t>
          </a:r>
          <a:r>
            <a:rPr lang="zh-CN" b="1" dirty="0"/>
            <a:t>：</a:t>
          </a:r>
          <a:r>
            <a:rPr lang="zh-CN" b="1" u="sng" dirty="0">
              <a:solidFill>
                <a:srgbClr val="FF0000"/>
              </a:solidFill>
            </a:rPr>
            <a:t>总体</a:t>
          </a:r>
          <a:r>
            <a:rPr lang="zh-CN" b="1" u="sng" dirty="0"/>
            <a:t>相关系数（</a:t>
          </a:r>
          <a:r>
            <a:rPr lang="en-US" b="1" u="sng" dirty="0"/>
            <a:t>ρ</a:t>
          </a:r>
          <a:r>
            <a:rPr lang="zh-CN" b="1" u="sng" dirty="0"/>
            <a:t>）</a:t>
          </a:r>
          <a:r>
            <a:rPr lang="zh-CN" b="1" dirty="0"/>
            <a:t>和</a:t>
          </a:r>
          <a:r>
            <a:rPr lang="zh-CN" b="1" u="sng" dirty="0">
              <a:solidFill>
                <a:srgbClr val="FF0000"/>
              </a:solidFill>
            </a:rPr>
            <a:t>样本</a:t>
          </a:r>
          <a:r>
            <a:rPr lang="zh-CN" b="1" u="sng" dirty="0"/>
            <a:t>相关系数（</a:t>
          </a:r>
          <a:r>
            <a:rPr lang="en-US" b="1" u="sng" dirty="0"/>
            <a:t>r</a:t>
          </a:r>
          <a:r>
            <a:rPr lang="zh-CN" b="1" u="sng" dirty="0"/>
            <a:t>）</a:t>
          </a:r>
          <a:r>
            <a:rPr lang="zh-CN" b="1" dirty="0"/>
            <a:t>。</a:t>
          </a:r>
          <a:endParaRPr lang="en-US" b="1" dirty="0"/>
        </a:p>
      </dgm:t>
    </dgm:pt>
    <dgm:pt modelId="{D1950238-C05E-4B66-91AD-1656246FDB98}" type="parTrans" cxnId="{EEC51D1C-6D1D-414B-9828-92DF22DA2265}">
      <dgm:prSet/>
      <dgm:spPr/>
      <dgm:t>
        <a:bodyPr/>
        <a:lstStyle/>
        <a:p>
          <a:endParaRPr lang="zh-CN" altLang="en-US"/>
        </a:p>
      </dgm:t>
    </dgm:pt>
    <dgm:pt modelId="{F27D24D7-7813-4467-80A9-F60626BC21B1}" type="sibTrans" cxnId="{EEC51D1C-6D1D-414B-9828-92DF22DA2265}">
      <dgm:prSet/>
      <dgm:spPr/>
      <dgm:t>
        <a:bodyPr/>
        <a:lstStyle/>
        <a:p>
          <a:endParaRPr lang="zh-CN" altLang="en-US"/>
        </a:p>
      </dgm:t>
    </dgm:pt>
    <dgm:pt modelId="{B89532D4-3784-43B0-9421-105C51358FD0}">
      <dgm:prSet/>
      <dgm:spPr/>
      <dgm:t>
        <a:bodyPr/>
        <a:lstStyle/>
        <a:p>
          <a:pPr rtl="0"/>
          <a:r>
            <a:rPr lang="zh-CN" b="1" dirty="0"/>
            <a:t>通常，由于</a:t>
          </a:r>
          <a:r>
            <a:rPr lang="zh-CN" b="1" u="sng" dirty="0"/>
            <a:t>总体相关系数（</a:t>
          </a:r>
          <a:r>
            <a:rPr lang="en-US" b="1" u="sng" dirty="0"/>
            <a:t>ρ</a:t>
          </a:r>
          <a:r>
            <a:rPr lang="zh-CN" b="1" u="sng" dirty="0"/>
            <a:t>）是</a:t>
          </a:r>
          <a:r>
            <a:rPr lang="zh-CN" b="1" u="sng" dirty="0">
              <a:solidFill>
                <a:srgbClr val="FF0000"/>
              </a:solidFill>
            </a:rPr>
            <a:t>未知数</a:t>
          </a:r>
          <a:r>
            <a:rPr lang="zh-CN" b="1" dirty="0"/>
            <a:t>，我们</a:t>
          </a:r>
          <a:r>
            <a:rPr lang="zh-CN" b="1" u="sng" dirty="0">
              <a:solidFill>
                <a:srgbClr val="FF0000"/>
              </a:solidFill>
            </a:rPr>
            <a:t>一般采用样本相关系数（</a:t>
          </a:r>
          <a:r>
            <a:rPr lang="en-US" b="1" u="sng" dirty="0">
              <a:solidFill>
                <a:srgbClr val="FF0000"/>
              </a:solidFill>
            </a:rPr>
            <a:t>r</a:t>
          </a:r>
          <a:r>
            <a:rPr lang="zh-CN" b="1" u="sng" dirty="0">
              <a:solidFill>
                <a:srgbClr val="FF0000"/>
              </a:solidFill>
            </a:rPr>
            <a:t>）</a:t>
          </a:r>
          <a:r>
            <a:rPr lang="zh-CN" b="1" dirty="0"/>
            <a:t>进行相关性分析。</a:t>
          </a:r>
          <a:endParaRPr lang="zh-CN" dirty="0"/>
        </a:p>
      </dgm:t>
    </dgm:pt>
    <dgm:pt modelId="{F6EAF10D-EB53-4D27-BA0B-8BB2E6F9C682}" type="parTrans" cxnId="{0B58C731-4694-480F-8D86-94F5A3085119}">
      <dgm:prSet/>
      <dgm:spPr/>
      <dgm:t>
        <a:bodyPr/>
        <a:lstStyle/>
        <a:p>
          <a:endParaRPr lang="zh-CN" altLang="en-US"/>
        </a:p>
      </dgm:t>
    </dgm:pt>
    <dgm:pt modelId="{5CCF63A4-ED99-4CA6-B69E-E5716652159A}" type="sibTrans" cxnId="{0B58C731-4694-480F-8D86-94F5A3085119}">
      <dgm:prSet/>
      <dgm:spPr/>
      <dgm:t>
        <a:bodyPr/>
        <a:lstStyle/>
        <a:p>
          <a:endParaRPr lang="zh-CN" altLang="en-US"/>
        </a:p>
      </dgm:t>
    </dgm:pt>
    <dgm:pt modelId="{CEA8B630-D81A-4A3E-88C4-ED334E6C9ED8}">
      <dgm:prSet/>
      <dgm:spPr/>
      <dgm:t>
        <a:bodyPr/>
        <a:lstStyle/>
        <a:p>
          <a:pPr rtl="0"/>
          <a:r>
            <a:rPr lang="zh-CN" b="1" u="sng" dirty="0"/>
            <a:t>样本相关系数（</a:t>
          </a:r>
          <a:r>
            <a:rPr lang="en-US" b="1" u="sng" dirty="0"/>
            <a:t>r</a:t>
          </a:r>
          <a:r>
            <a:rPr lang="zh-CN" b="1" u="sng" dirty="0"/>
            <a:t>）是相对于总体相关系数（</a:t>
          </a:r>
          <a:r>
            <a:rPr lang="en-US" b="1" u="sng" dirty="0"/>
            <a:t>ρ</a:t>
          </a:r>
          <a:r>
            <a:rPr lang="zh-CN" b="1" u="sng" dirty="0"/>
            <a:t>）的提法</a:t>
          </a:r>
          <a:r>
            <a:rPr lang="zh-CN" b="1" dirty="0"/>
            <a:t>。若相关系数是根据样本数据计算计算的，称为样本相关系数。</a:t>
          </a:r>
          <a:endParaRPr lang="zh-CN" dirty="0"/>
        </a:p>
      </dgm:t>
    </dgm:pt>
    <dgm:pt modelId="{33459D47-B04B-4FFA-A4B5-E0891975467D}" type="parTrans" cxnId="{FECCC328-0B81-40FA-9BFA-75E223192D1E}">
      <dgm:prSet/>
      <dgm:spPr/>
      <dgm:t>
        <a:bodyPr/>
        <a:lstStyle/>
        <a:p>
          <a:endParaRPr lang="zh-CN" altLang="en-US"/>
        </a:p>
      </dgm:t>
    </dgm:pt>
    <dgm:pt modelId="{F7F6D488-81A0-46F1-8D02-B8DD8FD8D895}" type="sibTrans" cxnId="{FECCC328-0B81-40FA-9BFA-75E223192D1E}">
      <dgm:prSet/>
      <dgm:spPr/>
      <dgm:t>
        <a:bodyPr/>
        <a:lstStyle/>
        <a:p>
          <a:endParaRPr lang="zh-CN" altLang="en-US"/>
        </a:p>
      </dgm:t>
    </dgm:pt>
    <dgm:pt modelId="{E81C49C4-4682-4920-9E02-D2E7D85C3B0B}">
      <dgm:prSet/>
      <dgm:spPr/>
      <dgm:t>
        <a:bodyPr/>
        <a:lstStyle/>
        <a:p>
          <a:pPr rtl="0"/>
          <a:r>
            <a:rPr lang="zh-CN" altLang="en-US" u="sng" dirty="0">
              <a:solidFill>
                <a:srgbClr val="FF0000"/>
              </a:solidFill>
            </a:rPr>
            <a:t>相关系数（</a:t>
          </a:r>
          <a:r>
            <a:rPr lang="en-US" altLang="zh-CN" u="sng" dirty="0">
              <a:solidFill>
                <a:srgbClr val="FF0000"/>
              </a:solidFill>
            </a:rPr>
            <a:t>r</a:t>
          </a:r>
          <a:r>
            <a:rPr lang="zh-CN" altLang="en-US" u="sng" dirty="0">
              <a:solidFill>
                <a:srgbClr val="FF0000"/>
              </a:solidFill>
            </a:rPr>
            <a:t>）不代表具体关系</a:t>
          </a:r>
          <a:r>
            <a:rPr lang="zh-CN" altLang="en-US" dirty="0"/>
            <a:t>（如线性关系等）</a:t>
          </a:r>
          <a:endParaRPr lang="zh-CN" dirty="0"/>
        </a:p>
      </dgm:t>
    </dgm:pt>
    <dgm:pt modelId="{A2AF0AE5-A052-46B6-9235-03FA5706B580}" type="parTrans" cxnId="{276CA74C-FB42-401E-B68F-2B65480D55D7}">
      <dgm:prSet/>
      <dgm:spPr/>
      <dgm:t>
        <a:bodyPr/>
        <a:lstStyle/>
        <a:p>
          <a:endParaRPr lang="en-US"/>
        </a:p>
      </dgm:t>
    </dgm:pt>
    <dgm:pt modelId="{3A1EC07C-CBBB-4F78-95BD-131E847627AD}" type="sibTrans" cxnId="{276CA74C-FB42-401E-B68F-2B65480D55D7}">
      <dgm:prSet/>
      <dgm:spPr/>
      <dgm:t>
        <a:bodyPr/>
        <a:lstStyle/>
        <a:p>
          <a:endParaRPr lang="en-US"/>
        </a:p>
      </dgm:t>
    </dgm:pt>
    <dgm:pt modelId="{1A482DCD-2511-4666-A3A5-79AE2074029F}" type="pres">
      <dgm:prSet presAssocID="{F38F7559-921B-4439-8365-F256248152BD}" presName="linear" presStyleCnt="0">
        <dgm:presLayoutVars>
          <dgm:animLvl val="lvl"/>
          <dgm:resizeHandles val="exact"/>
        </dgm:presLayoutVars>
      </dgm:prSet>
      <dgm:spPr/>
      <dgm:t>
        <a:bodyPr/>
        <a:lstStyle/>
        <a:p>
          <a:endParaRPr lang="zh-CN" altLang="en-US"/>
        </a:p>
      </dgm:t>
    </dgm:pt>
    <dgm:pt modelId="{EBB88DA1-8C82-465B-8A5F-58524F12D27A}" type="pres">
      <dgm:prSet presAssocID="{320661CA-B121-4A27-9C7A-22AC44B0A3C3}" presName="parentText" presStyleLbl="node1" presStyleIdx="0" presStyleCnt="1">
        <dgm:presLayoutVars>
          <dgm:chMax val="0"/>
          <dgm:bulletEnabled val="1"/>
        </dgm:presLayoutVars>
      </dgm:prSet>
      <dgm:spPr/>
      <dgm:t>
        <a:bodyPr/>
        <a:lstStyle/>
        <a:p>
          <a:endParaRPr lang="zh-CN" altLang="en-US"/>
        </a:p>
      </dgm:t>
    </dgm:pt>
    <dgm:pt modelId="{7DA20BD0-5B8B-4146-B18E-F9A9DA25D271}" type="pres">
      <dgm:prSet presAssocID="{320661CA-B121-4A27-9C7A-22AC44B0A3C3}" presName="childText" presStyleLbl="revTx" presStyleIdx="0" presStyleCnt="1">
        <dgm:presLayoutVars>
          <dgm:bulletEnabled val="1"/>
        </dgm:presLayoutVars>
      </dgm:prSet>
      <dgm:spPr/>
      <dgm:t>
        <a:bodyPr/>
        <a:lstStyle/>
        <a:p>
          <a:endParaRPr lang="zh-CN" altLang="en-US"/>
        </a:p>
      </dgm:t>
    </dgm:pt>
  </dgm:ptLst>
  <dgm:cxnLst>
    <dgm:cxn modelId="{954E6AD5-6DCB-4FBF-B729-A3DAF860C52B}" type="presOf" srcId="{E81C49C4-4682-4920-9E02-D2E7D85C3B0B}" destId="{7DA20BD0-5B8B-4146-B18E-F9A9DA25D271}" srcOrd="0" destOrd="4" presId="urn:microsoft.com/office/officeart/2005/8/layout/vList2"/>
    <dgm:cxn modelId="{13049422-81C9-4AD0-BCB8-06073E590A9B}" type="presOf" srcId="{B89532D4-3784-43B0-9421-105C51358FD0}" destId="{7DA20BD0-5B8B-4146-B18E-F9A9DA25D271}" srcOrd="0" destOrd="2" presId="urn:microsoft.com/office/officeart/2005/8/layout/vList2"/>
    <dgm:cxn modelId="{6D1C4C01-8648-447C-B74C-41CE894246FD}" type="presOf" srcId="{320661CA-B121-4A27-9C7A-22AC44B0A3C3}" destId="{EBB88DA1-8C82-465B-8A5F-58524F12D27A}" srcOrd="0" destOrd="0" presId="urn:microsoft.com/office/officeart/2005/8/layout/vList2"/>
    <dgm:cxn modelId="{FE2101AA-DA98-457F-A674-16C0FADAE3A2}" type="presOf" srcId="{F38F7559-921B-4439-8365-F256248152BD}" destId="{1A482DCD-2511-4666-A3A5-79AE2074029F}" srcOrd="0" destOrd="0" presId="urn:microsoft.com/office/officeart/2005/8/layout/vList2"/>
    <dgm:cxn modelId="{AD5813BB-F04D-4D07-AEFF-A7A0F3310ADE}" type="presOf" srcId="{E13F5BE4-6D3F-433C-A92B-43A7B4C20FA3}" destId="{7DA20BD0-5B8B-4146-B18E-F9A9DA25D271}" srcOrd="0" destOrd="1" presId="urn:microsoft.com/office/officeart/2005/8/layout/vList2"/>
    <dgm:cxn modelId="{BA6D4FAB-50EB-469B-BA86-90CA86765C3E}" type="presOf" srcId="{05D78A87-BAE1-408D-9DC5-9E108DC39E54}" destId="{7DA20BD0-5B8B-4146-B18E-F9A9DA25D271}" srcOrd="0" destOrd="0" presId="urn:microsoft.com/office/officeart/2005/8/layout/vList2"/>
    <dgm:cxn modelId="{AC9519E6-74AB-407E-A6CD-32549CC67B67}" srcId="{320661CA-B121-4A27-9C7A-22AC44B0A3C3}" destId="{05D78A87-BAE1-408D-9DC5-9E108DC39E54}" srcOrd="0" destOrd="0" parTransId="{6B4B17B6-34A7-4300-B9E9-8D0FBF0141EC}" sibTransId="{319E207A-8ADE-4F1C-A96B-3C3CE094C92C}"/>
    <dgm:cxn modelId="{4D3F75BC-50B7-42AA-8373-0331FD6A5557}" srcId="{F38F7559-921B-4439-8365-F256248152BD}" destId="{320661CA-B121-4A27-9C7A-22AC44B0A3C3}" srcOrd="0" destOrd="0" parTransId="{3BD4A9D8-E7E4-4A62-A7C5-2A54EBF5FBD0}" sibTransId="{9E573F82-4D5B-48F4-8F5A-36FD220C8398}"/>
    <dgm:cxn modelId="{FECCC328-0B81-40FA-9BFA-75E223192D1E}" srcId="{320661CA-B121-4A27-9C7A-22AC44B0A3C3}" destId="{CEA8B630-D81A-4A3E-88C4-ED334E6C9ED8}" srcOrd="2" destOrd="0" parTransId="{33459D47-B04B-4FFA-A4B5-E0891975467D}" sibTransId="{F7F6D488-81A0-46F1-8D02-B8DD8FD8D895}"/>
    <dgm:cxn modelId="{0B58C731-4694-480F-8D86-94F5A3085119}" srcId="{E13F5BE4-6D3F-433C-A92B-43A7B4C20FA3}" destId="{B89532D4-3784-43B0-9421-105C51358FD0}" srcOrd="0" destOrd="0" parTransId="{F6EAF10D-EB53-4D27-BA0B-8BB2E6F9C682}" sibTransId="{5CCF63A4-ED99-4CA6-B69E-E5716652159A}"/>
    <dgm:cxn modelId="{276CA74C-FB42-401E-B68F-2B65480D55D7}" srcId="{320661CA-B121-4A27-9C7A-22AC44B0A3C3}" destId="{E81C49C4-4682-4920-9E02-D2E7D85C3B0B}" srcOrd="3" destOrd="0" parTransId="{A2AF0AE5-A052-46B6-9235-03FA5706B580}" sibTransId="{3A1EC07C-CBBB-4F78-95BD-131E847627AD}"/>
    <dgm:cxn modelId="{EEC51D1C-6D1D-414B-9828-92DF22DA2265}" srcId="{320661CA-B121-4A27-9C7A-22AC44B0A3C3}" destId="{E13F5BE4-6D3F-433C-A92B-43A7B4C20FA3}" srcOrd="1" destOrd="0" parTransId="{D1950238-C05E-4B66-91AD-1656246FDB98}" sibTransId="{F27D24D7-7813-4467-80A9-F60626BC21B1}"/>
    <dgm:cxn modelId="{DFECFA8C-3A75-4A5A-9788-7CA91A1DCA6C}" type="presOf" srcId="{CEA8B630-D81A-4A3E-88C4-ED334E6C9ED8}" destId="{7DA20BD0-5B8B-4146-B18E-F9A9DA25D271}" srcOrd="0" destOrd="3" presId="urn:microsoft.com/office/officeart/2005/8/layout/vList2"/>
    <dgm:cxn modelId="{DB60F389-AD8D-46A8-B45A-8F5562F51B34}" type="presParOf" srcId="{1A482DCD-2511-4666-A3A5-79AE2074029F}" destId="{EBB88DA1-8C82-465B-8A5F-58524F12D27A}" srcOrd="0" destOrd="0" presId="urn:microsoft.com/office/officeart/2005/8/layout/vList2"/>
    <dgm:cxn modelId="{5AFE83E2-0F8A-4BE4-A58C-D10891058869}" type="presParOf" srcId="{1A482DCD-2511-4666-A3A5-79AE2074029F}" destId="{7DA20BD0-5B8B-4146-B18E-F9A9DA25D27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7730A9-C3F0-448A-AF35-388A2386DAD1}"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zh-CN" altLang="en-US"/>
        </a:p>
      </dgm:t>
    </dgm:pt>
    <dgm:pt modelId="{43CD4238-9B84-4F98-9745-3476B13671A8}">
      <dgm:prSet/>
      <dgm:spPr/>
      <dgm:t>
        <a:bodyPr/>
        <a:lstStyle/>
        <a:p>
          <a:pPr rtl="0"/>
          <a:r>
            <a:rPr lang="zh-CN" b="1" dirty="0"/>
            <a:t>回归</a:t>
          </a:r>
          <a:r>
            <a:rPr lang="en-US" b="1" dirty="0"/>
            <a:t>(Regression)</a:t>
          </a:r>
          <a:r>
            <a:rPr lang="zh-CN" b="1" dirty="0"/>
            <a:t>分析</a:t>
          </a:r>
          <a:endParaRPr lang="en-US" b="1" dirty="0"/>
        </a:p>
      </dgm:t>
    </dgm:pt>
    <dgm:pt modelId="{387E8033-36C3-480E-BAA4-76492EB66FB1}" type="parTrans" cxnId="{E2C6A9C4-4466-4315-AE42-1806C3D622D8}">
      <dgm:prSet/>
      <dgm:spPr/>
      <dgm:t>
        <a:bodyPr/>
        <a:lstStyle/>
        <a:p>
          <a:endParaRPr lang="zh-CN" altLang="en-US"/>
        </a:p>
      </dgm:t>
    </dgm:pt>
    <dgm:pt modelId="{69E9F60F-C83F-48B3-AE8C-BE5410DBA524}" type="sibTrans" cxnId="{E2C6A9C4-4466-4315-AE42-1806C3D622D8}">
      <dgm:prSet/>
      <dgm:spPr/>
      <dgm:t>
        <a:bodyPr/>
        <a:lstStyle/>
        <a:p>
          <a:endParaRPr lang="zh-CN" altLang="en-US"/>
        </a:p>
      </dgm:t>
    </dgm:pt>
    <dgm:pt modelId="{9F4D6534-7D29-4376-BA82-09CB8D63960F}">
      <dgm:prSet custT="1"/>
      <dgm:spPr/>
      <dgm:t>
        <a:bodyPr/>
        <a:lstStyle/>
        <a:p>
          <a:pPr rtl="0"/>
          <a:r>
            <a:rPr lang="zh-CN" sz="2200" b="1" dirty="0"/>
            <a:t>试图</a:t>
          </a:r>
          <a:r>
            <a:rPr lang="zh-CN" sz="2200" b="1" u="sng" dirty="0">
              <a:solidFill>
                <a:srgbClr val="FF0000"/>
              </a:solidFill>
            </a:rPr>
            <a:t>找出变量之间的</a:t>
          </a:r>
          <a:r>
            <a:rPr lang="zh-CN" sz="2400" b="1" u="sng" dirty="0">
              <a:solidFill>
                <a:srgbClr val="FF0000"/>
              </a:solidFill>
            </a:rPr>
            <a:t>函数关系</a:t>
          </a:r>
          <a:r>
            <a:rPr lang="zh-CN" sz="2200" b="1" dirty="0"/>
            <a:t>的一种统计分析方法。</a:t>
          </a:r>
          <a:endParaRPr lang="en-US" sz="2200" b="1" dirty="0"/>
        </a:p>
      </dgm:t>
    </dgm:pt>
    <dgm:pt modelId="{143A2B2C-064E-4070-A0C6-55178038BB02}" type="parTrans" cxnId="{10DF17D6-E260-4F63-8307-95B74E3B3529}">
      <dgm:prSet/>
      <dgm:spPr/>
      <dgm:t>
        <a:bodyPr/>
        <a:lstStyle/>
        <a:p>
          <a:endParaRPr lang="zh-CN" altLang="en-US"/>
        </a:p>
      </dgm:t>
    </dgm:pt>
    <dgm:pt modelId="{49A7CD93-2BDB-4330-8F16-559A6EEB61D5}" type="sibTrans" cxnId="{10DF17D6-E260-4F63-8307-95B74E3B3529}">
      <dgm:prSet/>
      <dgm:spPr/>
      <dgm:t>
        <a:bodyPr/>
        <a:lstStyle/>
        <a:p>
          <a:endParaRPr lang="zh-CN" altLang="en-US"/>
        </a:p>
      </dgm:t>
    </dgm:pt>
    <dgm:pt modelId="{19D32462-EEFA-4252-AB77-18533F941292}">
      <dgm:prSet/>
      <dgm:spPr/>
      <dgm:t>
        <a:bodyPr/>
        <a:lstStyle/>
        <a:p>
          <a:pPr rtl="0"/>
          <a:r>
            <a:rPr lang="en-US" sz="2200" b="1" dirty="0">
              <a:solidFill>
                <a:schemeClr val="accent5">
                  <a:lumMod val="50000"/>
                </a:schemeClr>
              </a:solidFill>
            </a:rPr>
            <a:t>【</a:t>
          </a:r>
          <a:r>
            <a:rPr lang="zh-CN" sz="2200" b="1" dirty="0">
              <a:solidFill>
                <a:schemeClr val="accent5">
                  <a:lumMod val="50000"/>
                </a:schemeClr>
              </a:solidFill>
            </a:rPr>
            <a:t>注意</a:t>
          </a:r>
          <a:r>
            <a:rPr lang="en-US" sz="2200" b="1" dirty="0">
              <a:solidFill>
                <a:schemeClr val="accent5">
                  <a:lumMod val="50000"/>
                </a:schemeClr>
              </a:solidFill>
            </a:rPr>
            <a:t>】</a:t>
          </a:r>
          <a:r>
            <a:rPr lang="zh-CN" sz="2200" b="1" i="0" u="sng" dirty="0">
              <a:solidFill>
                <a:srgbClr val="FF0000"/>
              </a:solidFill>
            </a:rPr>
            <a:t>函数关系</a:t>
          </a:r>
          <a:r>
            <a:rPr lang="zh-CN" sz="2200" b="1" dirty="0"/>
            <a:t>和</a:t>
          </a:r>
          <a:r>
            <a:rPr lang="zh-CN" sz="2200" b="1" u="sng" dirty="0">
              <a:solidFill>
                <a:srgbClr val="FF0000"/>
              </a:solidFill>
            </a:rPr>
            <a:t>相关关系</a:t>
          </a:r>
          <a:r>
            <a:rPr lang="zh-CN" sz="2200" b="1" dirty="0"/>
            <a:t>是两个</a:t>
          </a:r>
          <a:r>
            <a:rPr lang="zh-CN" sz="2200" b="1" dirty="0">
              <a:solidFill>
                <a:srgbClr val="FF0000"/>
              </a:solidFill>
            </a:rPr>
            <a:t>不同概念</a:t>
          </a:r>
          <a:r>
            <a:rPr lang="zh-CN" sz="2200" b="1" dirty="0"/>
            <a:t>。</a:t>
          </a:r>
          <a:endParaRPr lang="en-US" sz="2200" b="1" dirty="0"/>
        </a:p>
      </dgm:t>
    </dgm:pt>
    <dgm:pt modelId="{829F07BE-5D75-4F65-A33C-030AAB9EE145}" type="parTrans" cxnId="{15D02162-4AE2-4F50-A8C5-CFAAD2960A54}">
      <dgm:prSet/>
      <dgm:spPr/>
      <dgm:t>
        <a:bodyPr/>
        <a:lstStyle/>
        <a:p>
          <a:endParaRPr lang="zh-CN" altLang="en-US"/>
        </a:p>
      </dgm:t>
    </dgm:pt>
    <dgm:pt modelId="{BE18D1CB-6956-4397-9497-31B6B9D94CFE}" type="sibTrans" cxnId="{15D02162-4AE2-4F50-A8C5-CFAAD2960A54}">
      <dgm:prSet/>
      <dgm:spPr/>
      <dgm:t>
        <a:bodyPr/>
        <a:lstStyle/>
        <a:p>
          <a:endParaRPr lang="zh-CN" altLang="en-US"/>
        </a:p>
      </dgm:t>
    </dgm:pt>
    <dgm:pt modelId="{88739539-2B33-4CB7-96FE-6A1A62E13CD6}">
      <dgm:prSet/>
      <dgm:spPr/>
      <dgm:t>
        <a:bodyPr/>
        <a:lstStyle/>
        <a:p>
          <a:pPr rtl="0"/>
          <a:r>
            <a:rPr lang="zh-CN" sz="2200" b="1" dirty="0"/>
            <a:t>在函数关系</a:t>
          </a:r>
          <a:r>
            <a:rPr lang="en-US" sz="2200" b="1" i="1" dirty="0"/>
            <a:t>y= f</a:t>
          </a:r>
          <a:r>
            <a:rPr lang="zh-CN" sz="2200" b="1" i="1" dirty="0"/>
            <a:t>（</a:t>
          </a:r>
          <a:r>
            <a:rPr lang="en-US" sz="2200" b="1" i="1" dirty="0"/>
            <a:t>x</a:t>
          </a:r>
          <a:r>
            <a:rPr lang="zh-CN" sz="2200" b="1" i="1" dirty="0"/>
            <a:t>）</a:t>
          </a:r>
          <a:r>
            <a:rPr lang="zh-CN" sz="2200" b="1" dirty="0"/>
            <a:t>中，自变量（解释变量）</a:t>
          </a:r>
          <a:r>
            <a:rPr lang="en-US" sz="2200" b="1" dirty="0"/>
            <a:t>x</a:t>
          </a:r>
          <a:r>
            <a:rPr lang="zh-CN" sz="2200" b="1" dirty="0"/>
            <a:t>和因变量（被解释变</a:t>
          </a:r>
          <a:r>
            <a:rPr lang="zh-CN" altLang="en-US" sz="2200" b="1" dirty="0"/>
            <a:t>量</a:t>
          </a:r>
          <a:r>
            <a:rPr lang="zh-CN" sz="2200" b="1" dirty="0"/>
            <a:t>）</a:t>
          </a:r>
          <a:r>
            <a:rPr lang="en-US" sz="2200" b="1" dirty="0"/>
            <a:t>y</a:t>
          </a:r>
          <a:r>
            <a:rPr lang="zh-CN" sz="2200" b="1" dirty="0"/>
            <a:t>之间</a:t>
          </a:r>
          <a:r>
            <a:rPr lang="zh-CN" sz="2200" b="1" u="sng" dirty="0">
              <a:solidFill>
                <a:srgbClr val="FF0000"/>
              </a:solidFill>
            </a:rPr>
            <a:t>必须存在以下关系</a:t>
          </a:r>
          <a:r>
            <a:rPr lang="zh-CN" sz="2200" b="1" dirty="0"/>
            <a:t>：如果</a:t>
          </a:r>
          <a:r>
            <a:rPr lang="en-US" sz="2200" b="1" dirty="0"/>
            <a:t>x</a:t>
          </a:r>
          <a:r>
            <a:rPr lang="zh-CN" sz="2200" b="1" dirty="0"/>
            <a:t>确定一个值，</a:t>
          </a:r>
          <a:r>
            <a:rPr lang="en-US" sz="2200" b="1" dirty="0"/>
            <a:t>y</a:t>
          </a:r>
          <a:r>
            <a:rPr lang="zh-CN" sz="2200" b="1" dirty="0"/>
            <a:t>就</a:t>
          </a:r>
          <a:r>
            <a:rPr lang="zh-CN" sz="2200" b="1" u="sng" dirty="0">
              <a:solidFill>
                <a:srgbClr val="FF0000"/>
              </a:solidFill>
            </a:rPr>
            <a:t>唯一</a:t>
          </a:r>
          <a:r>
            <a:rPr lang="zh-CN" sz="2200" b="1" dirty="0"/>
            <a:t>的一个值与</a:t>
          </a:r>
          <a:r>
            <a:rPr lang="en-US" sz="2200" b="1" dirty="0"/>
            <a:t>x</a:t>
          </a:r>
          <a:r>
            <a:rPr lang="zh-CN" sz="2200" b="1" dirty="0"/>
            <a:t>对应。</a:t>
          </a:r>
          <a:endParaRPr lang="en-US" sz="2200" b="1" dirty="0"/>
        </a:p>
      </dgm:t>
    </dgm:pt>
    <dgm:pt modelId="{B150906A-2416-462D-AD98-D4E576F05E37}" type="parTrans" cxnId="{C7127640-8045-49C2-B62D-E75EFD789DD3}">
      <dgm:prSet/>
      <dgm:spPr/>
      <dgm:t>
        <a:bodyPr/>
        <a:lstStyle/>
        <a:p>
          <a:endParaRPr lang="zh-CN" altLang="en-US"/>
        </a:p>
      </dgm:t>
    </dgm:pt>
    <dgm:pt modelId="{7FCE9133-D930-48DA-91A6-A7EC68E06A35}" type="sibTrans" cxnId="{C7127640-8045-49C2-B62D-E75EFD789DD3}">
      <dgm:prSet/>
      <dgm:spPr/>
      <dgm:t>
        <a:bodyPr/>
        <a:lstStyle/>
        <a:p>
          <a:endParaRPr lang="zh-CN" altLang="en-US"/>
        </a:p>
      </dgm:t>
    </dgm:pt>
    <dgm:pt modelId="{F6912BC4-C476-4531-B3D7-8968D035B60A}">
      <dgm:prSet/>
      <dgm:spPr/>
      <dgm:t>
        <a:bodyPr/>
        <a:lstStyle/>
        <a:p>
          <a:pPr rtl="0"/>
          <a:endParaRPr lang="zh-CN" altLang="en-US" sz="2200" b="1" dirty="0"/>
        </a:p>
      </dgm:t>
    </dgm:pt>
    <dgm:pt modelId="{43207B94-3E4A-46B8-8136-72045FAB03FD}" type="parTrans" cxnId="{5BF0620F-C549-442D-AC48-0F7B868633D5}">
      <dgm:prSet/>
      <dgm:spPr/>
      <dgm:t>
        <a:bodyPr/>
        <a:lstStyle/>
        <a:p>
          <a:endParaRPr lang="zh-CN" altLang="en-US"/>
        </a:p>
      </dgm:t>
    </dgm:pt>
    <dgm:pt modelId="{72EBD78F-17F4-4C7C-B15A-831ACFE0250C}" type="sibTrans" cxnId="{5BF0620F-C549-442D-AC48-0F7B868633D5}">
      <dgm:prSet/>
      <dgm:spPr/>
      <dgm:t>
        <a:bodyPr/>
        <a:lstStyle/>
        <a:p>
          <a:endParaRPr lang="zh-CN" altLang="en-US"/>
        </a:p>
      </dgm:t>
    </dgm:pt>
    <dgm:pt modelId="{0D6F13F6-44E1-4CB4-AE1C-F9BB5D84D723}">
      <dgm:prSet/>
      <dgm:spPr/>
      <dgm:t>
        <a:bodyPr/>
        <a:lstStyle/>
        <a:p>
          <a:pPr rtl="0"/>
          <a:r>
            <a:rPr lang="zh-CN" sz="2200" b="1" dirty="0"/>
            <a:t>如果</a:t>
          </a:r>
          <a:r>
            <a:rPr lang="zh-CN" sz="2200" b="1" u="sng" dirty="0"/>
            <a:t>一个</a:t>
          </a:r>
          <a:r>
            <a:rPr lang="en-US" sz="2200" b="1" u="sng" dirty="0"/>
            <a:t>x</a:t>
          </a:r>
          <a:r>
            <a:rPr lang="zh-CN" sz="2200" b="1" u="sng" dirty="0"/>
            <a:t>值对应多个</a:t>
          </a:r>
          <a:r>
            <a:rPr lang="en-US" sz="2200" b="1" u="sng" dirty="0"/>
            <a:t>y</a:t>
          </a:r>
          <a:r>
            <a:rPr lang="zh-CN" sz="2200" b="1" u="sng" dirty="0"/>
            <a:t>值</a:t>
          </a:r>
          <a:r>
            <a:rPr lang="zh-CN" sz="2200" b="1" dirty="0"/>
            <a:t>，</a:t>
          </a:r>
          <a:r>
            <a:rPr lang="zh-CN" sz="2200" b="1" dirty="0">
              <a:solidFill>
                <a:srgbClr val="FF0000"/>
              </a:solidFill>
            </a:rPr>
            <a:t>不能</a:t>
          </a:r>
          <a:r>
            <a:rPr lang="zh-CN" sz="2200" b="1" u="sng" dirty="0"/>
            <a:t>称之为函数关系</a:t>
          </a:r>
          <a:r>
            <a:rPr lang="zh-CN" sz="2200" b="1" dirty="0"/>
            <a:t>，</a:t>
          </a:r>
          <a:r>
            <a:rPr lang="zh-CN" sz="2200" b="1" u="sng" dirty="0">
              <a:solidFill>
                <a:srgbClr val="FF0000"/>
              </a:solidFill>
            </a:rPr>
            <a:t>只能认为</a:t>
          </a:r>
          <a:r>
            <a:rPr lang="en-US" sz="2200" b="1" u="sng" dirty="0">
              <a:solidFill>
                <a:srgbClr val="FF0000"/>
              </a:solidFill>
            </a:rPr>
            <a:t>x</a:t>
          </a:r>
          <a:r>
            <a:rPr lang="zh-CN" sz="2200" b="1" u="sng" dirty="0">
              <a:solidFill>
                <a:srgbClr val="FF0000"/>
              </a:solidFill>
            </a:rPr>
            <a:t>和</a:t>
          </a:r>
          <a:r>
            <a:rPr lang="en-US" sz="2200" b="1" u="sng" dirty="0">
              <a:solidFill>
                <a:srgbClr val="FF0000"/>
              </a:solidFill>
            </a:rPr>
            <a:t>y</a:t>
          </a:r>
          <a:r>
            <a:rPr lang="zh-CN" sz="2200" b="1" u="sng" dirty="0">
              <a:solidFill>
                <a:srgbClr val="FF0000"/>
              </a:solidFill>
            </a:rPr>
            <a:t>之间存在相关关系 </a:t>
          </a:r>
          <a:r>
            <a:rPr lang="zh-CN" sz="2200" b="1" dirty="0"/>
            <a:t>。</a:t>
          </a:r>
          <a:endParaRPr lang="zh-CN" sz="2200" dirty="0"/>
        </a:p>
      </dgm:t>
    </dgm:pt>
    <dgm:pt modelId="{6DB7C4AE-C0A9-444E-99DC-9C4E8510AFEE}" type="parTrans" cxnId="{AB76D0A8-49AB-44CA-9F47-2062F9FBB5D4}">
      <dgm:prSet/>
      <dgm:spPr/>
      <dgm:t>
        <a:bodyPr/>
        <a:lstStyle/>
        <a:p>
          <a:endParaRPr lang="zh-CN" altLang="en-US"/>
        </a:p>
      </dgm:t>
    </dgm:pt>
    <dgm:pt modelId="{6E71850E-8AD5-46CA-A18A-51252FCE1586}" type="sibTrans" cxnId="{AB76D0A8-49AB-44CA-9F47-2062F9FBB5D4}">
      <dgm:prSet/>
      <dgm:spPr/>
      <dgm:t>
        <a:bodyPr/>
        <a:lstStyle/>
        <a:p>
          <a:endParaRPr lang="zh-CN" altLang="en-US"/>
        </a:p>
      </dgm:t>
    </dgm:pt>
    <dgm:pt modelId="{40D97A23-8D62-4F71-861A-D5DA82FBED22}">
      <dgm:prSet/>
      <dgm:spPr/>
      <dgm:t>
        <a:bodyPr/>
        <a:lstStyle/>
        <a:p>
          <a:pPr rtl="0"/>
          <a:endParaRPr lang="en-US" sz="2200" b="1" dirty="0"/>
        </a:p>
      </dgm:t>
    </dgm:pt>
    <dgm:pt modelId="{AA46A3AC-520A-4ABA-85A8-419E7D4248D4}" type="parTrans" cxnId="{37A55797-C076-405D-8777-E96C4C031EE7}">
      <dgm:prSet/>
      <dgm:spPr/>
      <dgm:t>
        <a:bodyPr/>
        <a:lstStyle/>
        <a:p>
          <a:endParaRPr lang="en-US"/>
        </a:p>
      </dgm:t>
    </dgm:pt>
    <dgm:pt modelId="{4F815511-18E3-401A-B369-30315804B3BD}" type="sibTrans" cxnId="{37A55797-C076-405D-8777-E96C4C031EE7}">
      <dgm:prSet/>
      <dgm:spPr/>
      <dgm:t>
        <a:bodyPr/>
        <a:lstStyle/>
        <a:p>
          <a:endParaRPr lang="en-US"/>
        </a:p>
      </dgm:t>
    </dgm:pt>
    <dgm:pt modelId="{394D5922-EC89-43DA-9954-79CBC1EEF5B1}">
      <dgm:prSet/>
      <dgm:spPr/>
      <dgm:t>
        <a:bodyPr/>
        <a:lstStyle/>
        <a:p>
          <a:pPr rtl="0"/>
          <a:endParaRPr lang="en-US" sz="2200" b="1" dirty="0"/>
        </a:p>
      </dgm:t>
    </dgm:pt>
    <dgm:pt modelId="{4B5CC41C-3DE1-4759-B176-49D637911FC7}" type="parTrans" cxnId="{07707728-38C5-4630-B247-E284127FC343}">
      <dgm:prSet/>
      <dgm:spPr/>
      <dgm:t>
        <a:bodyPr/>
        <a:lstStyle/>
        <a:p>
          <a:endParaRPr lang="en-US"/>
        </a:p>
      </dgm:t>
    </dgm:pt>
    <dgm:pt modelId="{5FC5E56A-40AD-49AB-8BE0-67EDCBACE297}" type="sibTrans" cxnId="{07707728-38C5-4630-B247-E284127FC343}">
      <dgm:prSet/>
      <dgm:spPr/>
      <dgm:t>
        <a:bodyPr/>
        <a:lstStyle/>
        <a:p>
          <a:endParaRPr lang="en-US"/>
        </a:p>
      </dgm:t>
    </dgm:pt>
    <dgm:pt modelId="{8170537A-FF46-48CC-962E-6255DA30CEEC}" type="pres">
      <dgm:prSet presAssocID="{907730A9-C3F0-448A-AF35-388A2386DAD1}" presName="linear" presStyleCnt="0">
        <dgm:presLayoutVars>
          <dgm:dir/>
          <dgm:animLvl val="lvl"/>
          <dgm:resizeHandles val="exact"/>
        </dgm:presLayoutVars>
      </dgm:prSet>
      <dgm:spPr/>
      <dgm:t>
        <a:bodyPr/>
        <a:lstStyle/>
        <a:p>
          <a:endParaRPr lang="zh-CN" altLang="en-US"/>
        </a:p>
      </dgm:t>
    </dgm:pt>
    <dgm:pt modelId="{7A1B96FD-FEE8-4720-A7F5-16161741C465}" type="pres">
      <dgm:prSet presAssocID="{43CD4238-9B84-4F98-9745-3476B13671A8}" presName="parentLin" presStyleCnt="0"/>
      <dgm:spPr/>
    </dgm:pt>
    <dgm:pt modelId="{A38CFF22-6581-4201-AEF1-6D187608154D}" type="pres">
      <dgm:prSet presAssocID="{43CD4238-9B84-4F98-9745-3476B13671A8}" presName="parentLeftMargin" presStyleLbl="node1" presStyleIdx="0" presStyleCnt="1"/>
      <dgm:spPr/>
      <dgm:t>
        <a:bodyPr/>
        <a:lstStyle/>
        <a:p>
          <a:endParaRPr lang="zh-CN" altLang="en-US"/>
        </a:p>
      </dgm:t>
    </dgm:pt>
    <dgm:pt modelId="{0CC191B1-3E85-411D-B68F-6552FFA15E1B}" type="pres">
      <dgm:prSet presAssocID="{43CD4238-9B84-4F98-9745-3476B13671A8}" presName="parentText" presStyleLbl="node1" presStyleIdx="0" presStyleCnt="1">
        <dgm:presLayoutVars>
          <dgm:chMax val="0"/>
          <dgm:bulletEnabled val="1"/>
        </dgm:presLayoutVars>
      </dgm:prSet>
      <dgm:spPr/>
      <dgm:t>
        <a:bodyPr/>
        <a:lstStyle/>
        <a:p>
          <a:endParaRPr lang="zh-CN" altLang="en-US"/>
        </a:p>
      </dgm:t>
    </dgm:pt>
    <dgm:pt modelId="{4552FB2F-A336-4372-9F13-69C53E91BC18}" type="pres">
      <dgm:prSet presAssocID="{43CD4238-9B84-4F98-9745-3476B13671A8}" presName="negativeSpace" presStyleCnt="0"/>
      <dgm:spPr/>
    </dgm:pt>
    <dgm:pt modelId="{A37791B4-580A-4C93-9F86-421798975362}" type="pres">
      <dgm:prSet presAssocID="{43CD4238-9B84-4F98-9745-3476B13671A8}" presName="childText" presStyleLbl="conFgAcc1" presStyleIdx="0" presStyleCnt="1">
        <dgm:presLayoutVars>
          <dgm:bulletEnabled val="1"/>
        </dgm:presLayoutVars>
      </dgm:prSet>
      <dgm:spPr/>
      <dgm:t>
        <a:bodyPr/>
        <a:lstStyle/>
        <a:p>
          <a:endParaRPr lang="zh-CN" altLang="en-US"/>
        </a:p>
      </dgm:t>
    </dgm:pt>
  </dgm:ptLst>
  <dgm:cxnLst>
    <dgm:cxn modelId="{10F40E7E-B27C-498B-BCB9-0753D5FCE86D}" type="presOf" srcId="{394D5922-EC89-43DA-9954-79CBC1EEF5B1}" destId="{A37791B4-580A-4C93-9F86-421798975362}" srcOrd="0" destOrd="1" presId="urn:microsoft.com/office/officeart/2005/8/layout/list1"/>
    <dgm:cxn modelId="{E2C6A9C4-4466-4315-AE42-1806C3D622D8}" srcId="{907730A9-C3F0-448A-AF35-388A2386DAD1}" destId="{43CD4238-9B84-4F98-9745-3476B13671A8}" srcOrd="0" destOrd="0" parTransId="{387E8033-36C3-480E-BAA4-76492EB66FB1}" sibTransId="{69E9F60F-C83F-48B3-AE8C-BE5410DBA524}"/>
    <dgm:cxn modelId="{676F2B28-6903-4F58-942A-C5098969AA36}" type="presOf" srcId="{88739539-2B33-4CB7-96FE-6A1A62E13CD6}" destId="{A37791B4-580A-4C93-9F86-421798975362}" srcOrd="0" destOrd="4" presId="urn:microsoft.com/office/officeart/2005/8/layout/list1"/>
    <dgm:cxn modelId="{621B40D0-4B28-4C1D-9F5F-6EA40CA72E3C}" type="presOf" srcId="{43CD4238-9B84-4F98-9745-3476B13671A8}" destId="{A38CFF22-6581-4201-AEF1-6D187608154D}" srcOrd="0" destOrd="0" presId="urn:microsoft.com/office/officeart/2005/8/layout/list1"/>
    <dgm:cxn modelId="{C200FA50-C53F-498C-819A-25A3C5084D4D}" type="presOf" srcId="{907730A9-C3F0-448A-AF35-388A2386DAD1}" destId="{8170537A-FF46-48CC-962E-6255DA30CEEC}" srcOrd="0" destOrd="0" presId="urn:microsoft.com/office/officeart/2005/8/layout/list1"/>
    <dgm:cxn modelId="{5BF0620F-C549-442D-AC48-0F7B868633D5}" srcId="{19D32462-EEFA-4252-AB77-18533F941292}" destId="{F6912BC4-C476-4531-B3D7-8968D035B60A}" srcOrd="2" destOrd="0" parTransId="{43207B94-3E4A-46B8-8136-72045FAB03FD}" sibTransId="{72EBD78F-17F4-4C7C-B15A-831ACFE0250C}"/>
    <dgm:cxn modelId="{15D02162-4AE2-4F50-A8C5-CFAAD2960A54}" srcId="{43CD4238-9B84-4F98-9745-3476B13671A8}" destId="{19D32462-EEFA-4252-AB77-18533F941292}" srcOrd="2" destOrd="0" parTransId="{829F07BE-5D75-4F65-A33C-030AAB9EE145}" sibTransId="{BE18D1CB-6956-4397-9497-31B6B9D94CFE}"/>
    <dgm:cxn modelId="{A872C88D-30CC-4459-A970-F2E43B36C8ED}" type="presOf" srcId="{9F4D6534-7D29-4376-BA82-09CB8D63960F}" destId="{A37791B4-580A-4C93-9F86-421798975362}" srcOrd="0" destOrd="0" presId="urn:microsoft.com/office/officeart/2005/8/layout/list1"/>
    <dgm:cxn modelId="{AB76D0A8-49AB-44CA-9F47-2062F9FBB5D4}" srcId="{19D32462-EEFA-4252-AB77-18533F941292}" destId="{0D6F13F6-44E1-4CB4-AE1C-F9BB5D84D723}" srcOrd="3" destOrd="0" parTransId="{6DB7C4AE-C0A9-444E-99DC-9C4E8510AFEE}" sibTransId="{6E71850E-8AD5-46CA-A18A-51252FCE1586}"/>
    <dgm:cxn modelId="{10BB9B8B-13CD-485D-A175-438CAECA1718}" type="presOf" srcId="{43CD4238-9B84-4F98-9745-3476B13671A8}" destId="{0CC191B1-3E85-411D-B68F-6552FFA15E1B}" srcOrd="1" destOrd="0" presId="urn:microsoft.com/office/officeart/2005/8/layout/list1"/>
    <dgm:cxn modelId="{07707728-38C5-4630-B247-E284127FC343}" srcId="{43CD4238-9B84-4F98-9745-3476B13671A8}" destId="{394D5922-EC89-43DA-9954-79CBC1EEF5B1}" srcOrd="1" destOrd="0" parTransId="{4B5CC41C-3DE1-4759-B176-49D637911FC7}" sibTransId="{5FC5E56A-40AD-49AB-8BE0-67EDCBACE297}"/>
    <dgm:cxn modelId="{F2567BB9-B57A-40B1-B918-3E3CD2D57C48}" type="presOf" srcId="{F6912BC4-C476-4531-B3D7-8968D035B60A}" destId="{A37791B4-580A-4C93-9F86-421798975362}" srcOrd="0" destOrd="5" presId="urn:microsoft.com/office/officeart/2005/8/layout/list1"/>
    <dgm:cxn modelId="{01620072-BEF2-4C9D-B7D1-E6744742A3F6}" type="presOf" srcId="{40D97A23-8D62-4F71-861A-D5DA82FBED22}" destId="{A37791B4-580A-4C93-9F86-421798975362}" srcOrd="0" destOrd="3" presId="urn:microsoft.com/office/officeart/2005/8/layout/list1"/>
    <dgm:cxn modelId="{37A55797-C076-405D-8777-E96C4C031EE7}" srcId="{19D32462-EEFA-4252-AB77-18533F941292}" destId="{40D97A23-8D62-4F71-861A-D5DA82FBED22}" srcOrd="0" destOrd="0" parTransId="{AA46A3AC-520A-4ABA-85A8-419E7D4248D4}" sibTransId="{4F815511-18E3-401A-B369-30315804B3BD}"/>
    <dgm:cxn modelId="{E93770AE-F9C3-49D0-95D0-D5F4560C7DA3}" type="presOf" srcId="{19D32462-EEFA-4252-AB77-18533F941292}" destId="{A37791B4-580A-4C93-9F86-421798975362}" srcOrd="0" destOrd="2" presId="urn:microsoft.com/office/officeart/2005/8/layout/list1"/>
    <dgm:cxn modelId="{C7127640-8045-49C2-B62D-E75EFD789DD3}" srcId="{19D32462-EEFA-4252-AB77-18533F941292}" destId="{88739539-2B33-4CB7-96FE-6A1A62E13CD6}" srcOrd="1" destOrd="0" parTransId="{B150906A-2416-462D-AD98-D4E576F05E37}" sibTransId="{7FCE9133-D930-48DA-91A6-A7EC68E06A35}"/>
    <dgm:cxn modelId="{10DF17D6-E260-4F63-8307-95B74E3B3529}" srcId="{43CD4238-9B84-4F98-9745-3476B13671A8}" destId="{9F4D6534-7D29-4376-BA82-09CB8D63960F}" srcOrd="0" destOrd="0" parTransId="{143A2B2C-064E-4070-A0C6-55178038BB02}" sibTransId="{49A7CD93-2BDB-4330-8F16-559A6EEB61D5}"/>
    <dgm:cxn modelId="{82B27F62-EFCF-47A4-B0CA-3278B5F849FA}" type="presOf" srcId="{0D6F13F6-44E1-4CB4-AE1C-F9BB5D84D723}" destId="{A37791B4-580A-4C93-9F86-421798975362}" srcOrd="0" destOrd="6" presId="urn:microsoft.com/office/officeart/2005/8/layout/list1"/>
    <dgm:cxn modelId="{D3318422-8D5D-4B9A-BC6E-09FFC3F4D3C0}" type="presParOf" srcId="{8170537A-FF46-48CC-962E-6255DA30CEEC}" destId="{7A1B96FD-FEE8-4720-A7F5-16161741C465}" srcOrd="0" destOrd="0" presId="urn:microsoft.com/office/officeart/2005/8/layout/list1"/>
    <dgm:cxn modelId="{38AFDD81-4CF2-4F80-A769-BE215036F022}" type="presParOf" srcId="{7A1B96FD-FEE8-4720-A7F5-16161741C465}" destId="{A38CFF22-6581-4201-AEF1-6D187608154D}" srcOrd="0" destOrd="0" presId="urn:microsoft.com/office/officeart/2005/8/layout/list1"/>
    <dgm:cxn modelId="{37475E87-4F46-4424-B21E-06E0AAA7E5BE}" type="presParOf" srcId="{7A1B96FD-FEE8-4720-A7F5-16161741C465}" destId="{0CC191B1-3E85-411D-B68F-6552FFA15E1B}" srcOrd="1" destOrd="0" presId="urn:microsoft.com/office/officeart/2005/8/layout/list1"/>
    <dgm:cxn modelId="{5124CD30-8B39-4480-B788-BF3D6FA1DCBD}" type="presParOf" srcId="{8170537A-FF46-48CC-962E-6255DA30CEEC}" destId="{4552FB2F-A336-4372-9F13-69C53E91BC18}" srcOrd="1" destOrd="0" presId="urn:microsoft.com/office/officeart/2005/8/layout/list1"/>
    <dgm:cxn modelId="{B1DD26A7-6399-4D6F-BDD7-DB551FDBBA59}" type="presParOf" srcId="{8170537A-FF46-48CC-962E-6255DA30CEEC}" destId="{A37791B4-580A-4C93-9F86-42179897536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9F495E-51AC-4BD2-8956-AF123E193C70}"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816A3237-EC24-47C3-814B-73DAEC9B9E51}">
      <dgm:prSet/>
      <dgm:spPr/>
      <dgm:t>
        <a:bodyPr/>
        <a:lstStyle/>
        <a:p>
          <a:pPr rtl="0"/>
          <a:r>
            <a:rPr lang="zh-CN" b="1" dirty="0"/>
            <a:t>回归分析和相关分析的关系</a:t>
          </a:r>
          <a:endParaRPr lang="en-US" b="1" dirty="0"/>
        </a:p>
      </dgm:t>
    </dgm:pt>
    <dgm:pt modelId="{F3D015A6-260F-4978-B82C-7068D4EEA25A}" type="parTrans" cxnId="{D4647B78-C7EC-4B07-994A-E6430F3ACD9B}">
      <dgm:prSet/>
      <dgm:spPr/>
      <dgm:t>
        <a:bodyPr/>
        <a:lstStyle/>
        <a:p>
          <a:endParaRPr lang="zh-CN" altLang="en-US"/>
        </a:p>
      </dgm:t>
    </dgm:pt>
    <dgm:pt modelId="{D5526C89-52D8-4509-BFCF-74798C92F282}" type="sibTrans" cxnId="{D4647B78-C7EC-4B07-994A-E6430F3ACD9B}">
      <dgm:prSet/>
      <dgm:spPr/>
      <dgm:t>
        <a:bodyPr/>
        <a:lstStyle/>
        <a:p>
          <a:endParaRPr lang="zh-CN" altLang="en-US"/>
        </a:p>
      </dgm:t>
    </dgm:pt>
    <dgm:pt modelId="{3FCEA506-D8B7-442A-87AD-AC52F63AC2EB}">
      <dgm:prSet/>
      <dgm:spPr/>
      <dgm:t>
        <a:bodyPr/>
        <a:lstStyle/>
        <a:p>
          <a:pPr rtl="0"/>
          <a:r>
            <a:rPr lang="zh-CN" b="1" dirty="0">
              <a:solidFill>
                <a:srgbClr val="FF0000"/>
              </a:solidFill>
            </a:rPr>
            <a:t>回归分析</a:t>
          </a:r>
          <a:r>
            <a:rPr lang="zh-CN" b="1" dirty="0"/>
            <a:t>就是对具有相关关系的</a:t>
          </a:r>
          <a:r>
            <a:rPr lang="zh-CN" b="1" u="sng" dirty="0">
              <a:solidFill>
                <a:srgbClr val="FF0000"/>
              </a:solidFill>
            </a:rPr>
            <a:t>两个或两个以上变量之间数量变化</a:t>
          </a:r>
          <a:r>
            <a:rPr lang="zh-CN" b="1" dirty="0">
              <a:solidFill>
                <a:srgbClr val="FF0000"/>
              </a:solidFill>
            </a:rPr>
            <a:t>的</a:t>
          </a:r>
          <a:r>
            <a:rPr lang="zh-CN" b="1" u="sng" dirty="0">
              <a:solidFill>
                <a:srgbClr val="FF0000"/>
              </a:solidFill>
            </a:rPr>
            <a:t>一般关系</a:t>
          </a:r>
          <a:r>
            <a:rPr lang="zh-CN" b="1" u="sng" dirty="0"/>
            <a:t>进行</a:t>
          </a:r>
          <a:r>
            <a:rPr lang="zh-CN" b="1" u="sng" dirty="0">
              <a:solidFill>
                <a:srgbClr val="FF0000"/>
              </a:solidFill>
            </a:rPr>
            <a:t>测定</a:t>
          </a:r>
          <a:r>
            <a:rPr lang="zh-CN" b="1" dirty="0"/>
            <a:t>，确立一个</a:t>
          </a:r>
          <a:r>
            <a:rPr lang="zh-CN" b="1" u="sng" dirty="0">
              <a:solidFill>
                <a:srgbClr val="FF0000"/>
              </a:solidFill>
            </a:rPr>
            <a:t>相应的数学表达式</a:t>
          </a:r>
          <a:r>
            <a:rPr lang="zh-CN" b="1" dirty="0"/>
            <a:t>，</a:t>
          </a:r>
          <a:endParaRPr lang="en-US" b="1" dirty="0"/>
        </a:p>
      </dgm:t>
    </dgm:pt>
    <dgm:pt modelId="{832C60FB-BA2F-460A-9B20-B5244FAF126B}" type="parTrans" cxnId="{8E07C447-B368-45A5-8C64-4E5A0B5CE3DD}">
      <dgm:prSet/>
      <dgm:spPr/>
      <dgm:t>
        <a:bodyPr/>
        <a:lstStyle/>
        <a:p>
          <a:endParaRPr lang="zh-CN" altLang="en-US"/>
        </a:p>
      </dgm:t>
    </dgm:pt>
    <dgm:pt modelId="{342933DA-0E69-4807-979D-55BF0F8AB6DB}" type="sibTrans" cxnId="{8E07C447-B368-45A5-8C64-4E5A0B5CE3DD}">
      <dgm:prSet/>
      <dgm:spPr/>
      <dgm:t>
        <a:bodyPr/>
        <a:lstStyle/>
        <a:p>
          <a:endParaRPr lang="zh-CN" altLang="en-US"/>
        </a:p>
      </dgm:t>
    </dgm:pt>
    <dgm:pt modelId="{D1ADE308-77E4-4B8C-A8D1-59722F04BFD8}">
      <dgm:prSet/>
      <dgm:spPr/>
      <dgm:t>
        <a:bodyPr/>
        <a:lstStyle/>
        <a:p>
          <a:pPr rtl="0"/>
          <a:r>
            <a:rPr lang="zh-CN" b="1" dirty="0"/>
            <a:t>回归分析和相关分析是</a:t>
          </a:r>
          <a:r>
            <a:rPr lang="zh-CN" b="1" u="sng" dirty="0"/>
            <a:t>互相补充、密切联系</a:t>
          </a:r>
          <a:r>
            <a:rPr lang="zh-CN" b="1" dirty="0"/>
            <a:t>的，</a:t>
          </a:r>
          <a:r>
            <a:rPr lang="zh-CN" b="1" u="sng" dirty="0">
              <a:solidFill>
                <a:srgbClr val="FF0000"/>
              </a:solidFill>
            </a:rPr>
            <a:t>相关分析</a:t>
          </a:r>
          <a:r>
            <a:rPr lang="zh-CN" b="1" u="sng" dirty="0"/>
            <a:t>需要回归分析来表明现象数量关系的</a:t>
          </a:r>
          <a:r>
            <a:rPr lang="zh-CN" b="1" u="sng" dirty="0">
              <a:solidFill>
                <a:srgbClr val="FF0000"/>
              </a:solidFill>
            </a:rPr>
            <a:t>具体形式</a:t>
          </a:r>
          <a:r>
            <a:rPr lang="zh-CN" b="1" dirty="0"/>
            <a:t>，而</a:t>
          </a:r>
          <a:r>
            <a:rPr lang="zh-CN" b="1" u="sng" dirty="0">
              <a:solidFill>
                <a:srgbClr val="FF0000"/>
              </a:solidFill>
            </a:rPr>
            <a:t>回归分析</a:t>
          </a:r>
          <a:r>
            <a:rPr lang="zh-CN" b="1" u="sng" dirty="0"/>
            <a:t>则应该在</a:t>
          </a:r>
          <a:r>
            <a:rPr lang="zh-CN" b="1" u="sng" dirty="0">
              <a:solidFill>
                <a:srgbClr val="FF0000"/>
              </a:solidFill>
            </a:rPr>
            <a:t>相关分析的基础上进行</a:t>
          </a:r>
          <a:r>
            <a:rPr lang="zh-CN" b="1" dirty="0"/>
            <a:t>。</a:t>
          </a:r>
          <a:endParaRPr lang="zh-CN" dirty="0"/>
        </a:p>
      </dgm:t>
    </dgm:pt>
    <dgm:pt modelId="{A5DF8AB1-D758-4468-BB5B-21AE6AE69131}" type="parTrans" cxnId="{9A73A4C3-770B-4805-9D64-B54C36578AA5}">
      <dgm:prSet/>
      <dgm:spPr/>
      <dgm:t>
        <a:bodyPr/>
        <a:lstStyle/>
        <a:p>
          <a:endParaRPr lang="zh-CN" altLang="en-US"/>
        </a:p>
      </dgm:t>
    </dgm:pt>
    <dgm:pt modelId="{C6706103-C78D-4471-9289-9ACDAEB3AE6C}" type="sibTrans" cxnId="{9A73A4C3-770B-4805-9D64-B54C36578AA5}">
      <dgm:prSet/>
      <dgm:spPr/>
      <dgm:t>
        <a:bodyPr/>
        <a:lstStyle/>
        <a:p>
          <a:endParaRPr lang="zh-CN" altLang="en-US"/>
        </a:p>
      </dgm:t>
    </dgm:pt>
    <dgm:pt modelId="{27765CBD-FED2-4583-8B71-781FE9C44C9E}">
      <dgm:prSet/>
      <dgm:spPr/>
      <dgm:t>
        <a:bodyPr/>
        <a:lstStyle/>
        <a:p>
          <a:pPr rtl="0"/>
          <a:r>
            <a:rPr lang="zh-CN" b="1" dirty="0"/>
            <a:t>以便从一个已知量来推测另一个未知量，</a:t>
          </a:r>
          <a:r>
            <a:rPr lang="zh-CN" b="1" u="sng" dirty="0">
              <a:solidFill>
                <a:srgbClr val="FF0000"/>
              </a:solidFill>
            </a:rPr>
            <a:t>为估算预测</a:t>
          </a:r>
          <a:r>
            <a:rPr lang="zh-CN" b="1" u="sng" dirty="0"/>
            <a:t>提供一个重要的方法</a:t>
          </a:r>
          <a:r>
            <a:rPr lang="zh-CN" b="1" dirty="0"/>
            <a:t>。</a:t>
          </a:r>
          <a:endParaRPr lang="en-US" b="1" dirty="0"/>
        </a:p>
      </dgm:t>
    </dgm:pt>
    <dgm:pt modelId="{ABD68E71-8594-4369-A812-9598A780F479}" type="parTrans" cxnId="{4650042E-38AB-4A3E-B860-F4D906846A2E}">
      <dgm:prSet/>
      <dgm:spPr/>
      <dgm:t>
        <a:bodyPr/>
        <a:lstStyle/>
        <a:p>
          <a:endParaRPr lang="zh-CN" altLang="en-US"/>
        </a:p>
      </dgm:t>
    </dgm:pt>
    <dgm:pt modelId="{6A47511B-0397-4F56-A562-65F1976E779D}" type="sibTrans" cxnId="{4650042E-38AB-4A3E-B860-F4D906846A2E}">
      <dgm:prSet/>
      <dgm:spPr/>
      <dgm:t>
        <a:bodyPr/>
        <a:lstStyle/>
        <a:p>
          <a:endParaRPr lang="zh-CN" altLang="en-US"/>
        </a:p>
      </dgm:t>
    </dgm:pt>
    <dgm:pt modelId="{B9EA1B1C-5411-4D61-A36D-25D8BEBAADAC}">
      <dgm:prSet/>
      <dgm:spPr/>
      <dgm:t>
        <a:bodyPr/>
        <a:lstStyle/>
        <a:p>
          <a:pPr rtl="0"/>
          <a:r>
            <a:rPr lang="zh-CN" altLang="en-US" b="1" dirty="0"/>
            <a:t>（先做相关分析看有没有关系，再做回归分析确定具体关系）</a:t>
          </a:r>
          <a:endParaRPr lang="zh-CN" dirty="0"/>
        </a:p>
      </dgm:t>
    </dgm:pt>
    <dgm:pt modelId="{0D2073B4-FCF7-4FD0-8896-F59B4DBB1CA6}" type="parTrans" cxnId="{CEED5A54-6F18-4C50-95A7-FF7549C5C4DD}">
      <dgm:prSet/>
      <dgm:spPr/>
    </dgm:pt>
    <dgm:pt modelId="{42FE21FA-20F5-4924-B258-028755AC517E}" type="sibTrans" cxnId="{CEED5A54-6F18-4C50-95A7-FF7549C5C4DD}">
      <dgm:prSet/>
      <dgm:spPr/>
    </dgm:pt>
    <dgm:pt modelId="{5314923B-B528-40E6-8BA2-AAC6D0C5EB0A}" type="pres">
      <dgm:prSet presAssocID="{A99F495E-51AC-4BD2-8956-AF123E193C70}" presName="linear" presStyleCnt="0">
        <dgm:presLayoutVars>
          <dgm:dir/>
          <dgm:animLvl val="lvl"/>
          <dgm:resizeHandles val="exact"/>
        </dgm:presLayoutVars>
      </dgm:prSet>
      <dgm:spPr/>
      <dgm:t>
        <a:bodyPr/>
        <a:lstStyle/>
        <a:p>
          <a:endParaRPr lang="zh-CN" altLang="en-US"/>
        </a:p>
      </dgm:t>
    </dgm:pt>
    <dgm:pt modelId="{B1E73801-E481-486F-A649-4E608E4DFC8D}" type="pres">
      <dgm:prSet presAssocID="{816A3237-EC24-47C3-814B-73DAEC9B9E51}" presName="parentLin" presStyleCnt="0"/>
      <dgm:spPr/>
    </dgm:pt>
    <dgm:pt modelId="{1F4C0BA2-137B-4F07-86B0-708485D53AFA}" type="pres">
      <dgm:prSet presAssocID="{816A3237-EC24-47C3-814B-73DAEC9B9E51}" presName="parentLeftMargin" presStyleLbl="node1" presStyleIdx="0" presStyleCnt="1"/>
      <dgm:spPr/>
      <dgm:t>
        <a:bodyPr/>
        <a:lstStyle/>
        <a:p>
          <a:endParaRPr lang="zh-CN" altLang="en-US"/>
        </a:p>
      </dgm:t>
    </dgm:pt>
    <dgm:pt modelId="{39783669-BD34-45C0-95AC-0BA245B342C6}" type="pres">
      <dgm:prSet presAssocID="{816A3237-EC24-47C3-814B-73DAEC9B9E51}" presName="parentText" presStyleLbl="node1" presStyleIdx="0" presStyleCnt="1">
        <dgm:presLayoutVars>
          <dgm:chMax val="0"/>
          <dgm:bulletEnabled val="1"/>
        </dgm:presLayoutVars>
      </dgm:prSet>
      <dgm:spPr/>
      <dgm:t>
        <a:bodyPr/>
        <a:lstStyle/>
        <a:p>
          <a:endParaRPr lang="zh-CN" altLang="en-US"/>
        </a:p>
      </dgm:t>
    </dgm:pt>
    <dgm:pt modelId="{8FDF0255-E97A-4C6B-BE51-BE9A37A5057C}" type="pres">
      <dgm:prSet presAssocID="{816A3237-EC24-47C3-814B-73DAEC9B9E51}" presName="negativeSpace" presStyleCnt="0"/>
      <dgm:spPr/>
    </dgm:pt>
    <dgm:pt modelId="{D3DAE01A-4D84-4803-8AB0-0E4D84E4E763}" type="pres">
      <dgm:prSet presAssocID="{816A3237-EC24-47C3-814B-73DAEC9B9E51}" presName="childText" presStyleLbl="conFgAcc1" presStyleIdx="0" presStyleCnt="1">
        <dgm:presLayoutVars>
          <dgm:bulletEnabled val="1"/>
        </dgm:presLayoutVars>
      </dgm:prSet>
      <dgm:spPr/>
      <dgm:t>
        <a:bodyPr/>
        <a:lstStyle/>
        <a:p>
          <a:endParaRPr lang="zh-CN" altLang="en-US"/>
        </a:p>
      </dgm:t>
    </dgm:pt>
  </dgm:ptLst>
  <dgm:cxnLst>
    <dgm:cxn modelId="{A5B7CBF7-ACD8-4D51-AAC3-1DFF1FA00B99}" type="presOf" srcId="{816A3237-EC24-47C3-814B-73DAEC9B9E51}" destId="{39783669-BD34-45C0-95AC-0BA245B342C6}" srcOrd="1" destOrd="0" presId="urn:microsoft.com/office/officeart/2005/8/layout/list1"/>
    <dgm:cxn modelId="{4650042E-38AB-4A3E-B860-F4D906846A2E}" srcId="{816A3237-EC24-47C3-814B-73DAEC9B9E51}" destId="{27765CBD-FED2-4583-8B71-781FE9C44C9E}" srcOrd="1" destOrd="0" parTransId="{ABD68E71-8594-4369-A812-9598A780F479}" sibTransId="{6A47511B-0397-4F56-A562-65F1976E779D}"/>
    <dgm:cxn modelId="{E3FA4097-FCD2-4B17-A282-7EDB262B9879}" type="presOf" srcId="{A99F495E-51AC-4BD2-8956-AF123E193C70}" destId="{5314923B-B528-40E6-8BA2-AAC6D0C5EB0A}" srcOrd="0" destOrd="0" presId="urn:microsoft.com/office/officeart/2005/8/layout/list1"/>
    <dgm:cxn modelId="{D4647B78-C7EC-4B07-994A-E6430F3ACD9B}" srcId="{A99F495E-51AC-4BD2-8956-AF123E193C70}" destId="{816A3237-EC24-47C3-814B-73DAEC9B9E51}" srcOrd="0" destOrd="0" parTransId="{F3D015A6-260F-4978-B82C-7068D4EEA25A}" sibTransId="{D5526C89-52D8-4509-BFCF-74798C92F282}"/>
    <dgm:cxn modelId="{FC0DF75C-D407-4E1C-BB52-19F217806D47}" type="presOf" srcId="{27765CBD-FED2-4583-8B71-781FE9C44C9E}" destId="{D3DAE01A-4D84-4803-8AB0-0E4D84E4E763}" srcOrd="0" destOrd="1" presId="urn:microsoft.com/office/officeart/2005/8/layout/list1"/>
    <dgm:cxn modelId="{8E07C447-B368-45A5-8C64-4E5A0B5CE3DD}" srcId="{816A3237-EC24-47C3-814B-73DAEC9B9E51}" destId="{3FCEA506-D8B7-442A-87AD-AC52F63AC2EB}" srcOrd="0" destOrd="0" parTransId="{832C60FB-BA2F-460A-9B20-B5244FAF126B}" sibTransId="{342933DA-0E69-4807-979D-55BF0F8AB6DB}"/>
    <dgm:cxn modelId="{A3498A21-8738-4617-B5F4-160FD1552778}" type="presOf" srcId="{816A3237-EC24-47C3-814B-73DAEC9B9E51}" destId="{1F4C0BA2-137B-4F07-86B0-708485D53AFA}" srcOrd="0" destOrd="0" presId="urn:microsoft.com/office/officeart/2005/8/layout/list1"/>
    <dgm:cxn modelId="{CEED5A54-6F18-4C50-95A7-FF7549C5C4DD}" srcId="{816A3237-EC24-47C3-814B-73DAEC9B9E51}" destId="{B9EA1B1C-5411-4D61-A36D-25D8BEBAADAC}" srcOrd="3" destOrd="0" parTransId="{0D2073B4-FCF7-4FD0-8896-F59B4DBB1CA6}" sibTransId="{42FE21FA-20F5-4924-B258-028755AC517E}"/>
    <dgm:cxn modelId="{900D0B05-8862-4890-A740-6A1606EA01BA}" type="presOf" srcId="{D1ADE308-77E4-4B8C-A8D1-59722F04BFD8}" destId="{D3DAE01A-4D84-4803-8AB0-0E4D84E4E763}" srcOrd="0" destOrd="2" presId="urn:microsoft.com/office/officeart/2005/8/layout/list1"/>
    <dgm:cxn modelId="{9A73A4C3-770B-4805-9D64-B54C36578AA5}" srcId="{816A3237-EC24-47C3-814B-73DAEC9B9E51}" destId="{D1ADE308-77E4-4B8C-A8D1-59722F04BFD8}" srcOrd="2" destOrd="0" parTransId="{A5DF8AB1-D758-4468-BB5B-21AE6AE69131}" sibTransId="{C6706103-C78D-4471-9289-9ACDAEB3AE6C}"/>
    <dgm:cxn modelId="{E51C2AE9-5298-4514-859D-939A0C770986}" type="presOf" srcId="{B9EA1B1C-5411-4D61-A36D-25D8BEBAADAC}" destId="{D3DAE01A-4D84-4803-8AB0-0E4D84E4E763}" srcOrd="0" destOrd="3" presId="urn:microsoft.com/office/officeart/2005/8/layout/list1"/>
    <dgm:cxn modelId="{5D984E05-EAB5-46C6-BE97-68D31B542D00}" type="presOf" srcId="{3FCEA506-D8B7-442A-87AD-AC52F63AC2EB}" destId="{D3DAE01A-4D84-4803-8AB0-0E4D84E4E763}" srcOrd="0" destOrd="0" presId="urn:microsoft.com/office/officeart/2005/8/layout/list1"/>
    <dgm:cxn modelId="{7B515DDC-E15A-4E5C-A04E-F76524645867}" type="presParOf" srcId="{5314923B-B528-40E6-8BA2-AAC6D0C5EB0A}" destId="{B1E73801-E481-486F-A649-4E608E4DFC8D}" srcOrd="0" destOrd="0" presId="urn:microsoft.com/office/officeart/2005/8/layout/list1"/>
    <dgm:cxn modelId="{DCEE604A-D499-426C-A547-40BFAEAD69E0}" type="presParOf" srcId="{B1E73801-E481-486F-A649-4E608E4DFC8D}" destId="{1F4C0BA2-137B-4F07-86B0-708485D53AFA}" srcOrd="0" destOrd="0" presId="urn:microsoft.com/office/officeart/2005/8/layout/list1"/>
    <dgm:cxn modelId="{5BC6B624-34F3-433C-8D62-43EE04D87EC3}" type="presParOf" srcId="{B1E73801-E481-486F-A649-4E608E4DFC8D}" destId="{39783669-BD34-45C0-95AC-0BA245B342C6}" srcOrd="1" destOrd="0" presId="urn:microsoft.com/office/officeart/2005/8/layout/list1"/>
    <dgm:cxn modelId="{48E4765C-7F6E-47DD-A3CF-C06788DBC48A}" type="presParOf" srcId="{5314923B-B528-40E6-8BA2-AAC6D0C5EB0A}" destId="{8FDF0255-E97A-4C6B-BE51-BE9A37A5057C}" srcOrd="1" destOrd="0" presId="urn:microsoft.com/office/officeart/2005/8/layout/list1"/>
    <dgm:cxn modelId="{91289D31-C4ED-435D-BD6E-8DA6B85B3320}" type="presParOf" srcId="{5314923B-B528-40E6-8BA2-AAC6D0C5EB0A}" destId="{D3DAE01A-4D84-4803-8AB0-0E4D84E4E76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22546-F149-4510-974F-08DB17FCC8A9}">
      <dsp:nvSpPr>
        <dsp:cNvPr id="0" name=""/>
        <dsp:cNvSpPr/>
      </dsp:nvSpPr>
      <dsp:spPr>
        <a:xfrm>
          <a:off x="0" y="18614"/>
          <a:ext cx="8153400" cy="823680"/>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理解</a:t>
          </a:r>
          <a:endParaRPr lang="en-US" sz="2400" b="1" kern="1200" dirty="0"/>
        </a:p>
      </dsp:txBody>
      <dsp:txXfrm>
        <a:off x="40209" y="58823"/>
        <a:ext cx="8072982" cy="743262"/>
      </dsp:txXfrm>
    </dsp:sp>
    <dsp:sp modelId="{F7C697E2-7796-4C1F-BC5D-90B1CBDA9A0C}">
      <dsp:nvSpPr>
        <dsp:cNvPr id="0" name=""/>
        <dsp:cNvSpPr/>
      </dsp:nvSpPr>
      <dsp:spPr>
        <a:xfrm>
          <a:off x="0" y="842295"/>
          <a:ext cx="81534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概率分布的基础知识</a:t>
          </a:r>
          <a:r>
            <a:rPr lang="zh-CN" sz="2400" kern="1200" dirty="0"/>
            <a:t>；</a:t>
          </a:r>
          <a:endParaRPr lang="zh-CN" altLang="en-US" sz="2400" kern="1200" dirty="0"/>
        </a:p>
      </dsp:txBody>
      <dsp:txXfrm>
        <a:off x="0" y="842295"/>
        <a:ext cx="8153400" cy="728640"/>
      </dsp:txXfrm>
    </dsp:sp>
    <dsp:sp modelId="{F7FE33C9-27A2-40AE-983D-1A737962323D}">
      <dsp:nvSpPr>
        <dsp:cNvPr id="0" name=""/>
        <dsp:cNvSpPr/>
      </dsp:nvSpPr>
      <dsp:spPr>
        <a:xfrm>
          <a:off x="0" y="1570935"/>
          <a:ext cx="8153400" cy="823680"/>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掌握</a:t>
          </a:r>
          <a:endParaRPr lang="en-US" sz="2400" b="1" kern="1200" dirty="0"/>
        </a:p>
      </dsp:txBody>
      <dsp:txXfrm>
        <a:off x="40209" y="1611144"/>
        <a:ext cx="8072982" cy="743262"/>
      </dsp:txXfrm>
    </dsp:sp>
    <dsp:sp modelId="{2E07BBD1-BE79-41C1-90DE-F62D2149011B}">
      <dsp:nvSpPr>
        <dsp:cNvPr id="0" name=""/>
        <dsp:cNvSpPr/>
      </dsp:nvSpPr>
      <dsp:spPr>
        <a:xfrm>
          <a:off x="0" y="2394615"/>
          <a:ext cx="81534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参数估计和假设检验、基本分析方法与元分析法</a:t>
          </a:r>
          <a:r>
            <a:rPr lang="zh-CN" sz="2400" kern="1200" dirty="0"/>
            <a:t>；</a:t>
          </a:r>
          <a:endParaRPr lang="zh-CN" altLang="en-US" sz="2400" kern="1200" dirty="0"/>
        </a:p>
      </dsp:txBody>
      <dsp:txXfrm>
        <a:off x="0" y="2394615"/>
        <a:ext cx="8153400" cy="728640"/>
      </dsp:txXfrm>
    </dsp:sp>
    <dsp:sp modelId="{7CC5F4B7-B404-46DF-AF68-2FC1BC2E2013}">
      <dsp:nvSpPr>
        <dsp:cNvPr id="0" name=""/>
        <dsp:cNvSpPr/>
      </dsp:nvSpPr>
      <dsp:spPr>
        <a:xfrm>
          <a:off x="0" y="3123255"/>
          <a:ext cx="8153400" cy="823680"/>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熟练掌握</a:t>
          </a:r>
          <a:endParaRPr lang="en-US" sz="2400" b="1" kern="1200" dirty="0"/>
        </a:p>
      </dsp:txBody>
      <dsp:txXfrm>
        <a:off x="40209" y="3163464"/>
        <a:ext cx="8072982" cy="743262"/>
      </dsp:txXfrm>
    </dsp:sp>
    <dsp:sp modelId="{C0C81C21-93F1-4E85-8498-0B16544BEFAB}">
      <dsp:nvSpPr>
        <dsp:cNvPr id="0" name=""/>
        <dsp:cNvSpPr/>
      </dsp:nvSpPr>
      <dsp:spPr>
        <a:xfrm>
          <a:off x="0" y="3946935"/>
          <a:ext cx="8153400"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a:t>读者自己所在专业领域中常用的数据统计分析方法、技术与工具</a:t>
          </a:r>
          <a:r>
            <a:rPr lang="zh-CN" sz="2400" kern="1200"/>
            <a:t>。</a:t>
          </a:r>
          <a:endParaRPr lang="zh-CN" altLang="en-US" sz="2400" kern="1200" dirty="0"/>
        </a:p>
      </dsp:txBody>
      <dsp:txXfrm>
        <a:off x="0" y="3946935"/>
        <a:ext cx="8153400" cy="7969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EB5A9-6C69-41E3-AF1F-898EEA5E4D34}">
      <dsp:nvSpPr>
        <dsp:cNvPr id="0" name=""/>
        <dsp:cNvSpPr/>
      </dsp:nvSpPr>
      <dsp:spPr>
        <a:xfrm>
          <a:off x="0" y="501501"/>
          <a:ext cx="8153400" cy="40950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1">
          <a:scrgbClr r="0" g="0" b="0"/>
        </a:fillRef>
        <a:effectRef idx="2">
          <a:scrgbClr r="0" g="0" b="0"/>
        </a:effectRef>
        <a:fontRef idx="minor"/>
      </dsp:style>
      <dsp:txBody>
        <a:bodyPr spcFirstLastPara="0" vert="horz" wrap="square" lIns="632794" tIns="1353820" rIns="632794" bIns="227584" numCol="1" spcCol="1270" anchor="t" anchorCtr="0">
          <a:noAutofit/>
        </a:bodyPr>
        <a:lstStyle/>
        <a:p>
          <a:pPr marL="285750" lvl="1" indent="-285750" algn="l" defTabSz="1422400" rtl="0">
            <a:lnSpc>
              <a:spcPct val="90000"/>
            </a:lnSpc>
            <a:spcBef>
              <a:spcPct val="0"/>
            </a:spcBef>
            <a:spcAft>
              <a:spcPct val="15000"/>
            </a:spcAft>
            <a:buChar char="••"/>
          </a:pPr>
          <a:r>
            <a:rPr lang="zh-CN" sz="3200" b="1" kern="1200" dirty="0"/>
            <a:t>用以</a:t>
          </a:r>
          <a:r>
            <a:rPr lang="zh-CN" sz="3200" b="1" u="sng" kern="1200" dirty="0"/>
            <a:t>描述</a:t>
          </a:r>
          <a:r>
            <a:rPr lang="zh-CN" sz="3200" b="1" u="sng" kern="1200" dirty="0">
              <a:solidFill>
                <a:srgbClr val="FF0000"/>
              </a:solidFill>
            </a:rPr>
            <a:t>随机变量</a:t>
          </a:r>
          <a:r>
            <a:rPr lang="zh-CN" sz="3200" b="1" u="sng" kern="1200" dirty="0"/>
            <a:t>取值的</a:t>
          </a:r>
          <a:r>
            <a:rPr lang="zh-CN" sz="3200" b="1" u="sng" kern="1200" dirty="0">
              <a:solidFill>
                <a:srgbClr val="FF0000"/>
              </a:solidFill>
            </a:rPr>
            <a:t>概率规律</a:t>
          </a:r>
          <a:r>
            <a:rPr lang="zh-CN" altLang="en-US" sz="3200" b="1" u="sng" kern="1200" dirty="0"/>
            <a:t>，</a:t>
          </a:r>
          <a:r>
            <a:rPr lang="zh-CN" altLang="en-US" sz="3200" b="1" u="none" kern="1200" dirty="0"/>
            <a:t>也就是</a:t>
          </a:r>
          <a:r>
            <a:rPr lang="zh-CN" sz="3200" b="1" kern="1200" dirty="0"/>
            <a:t>随机变量</a:t>
          </a:r>
          <a:r>
            <a:rPr lang="zh-CN" sz="3200" b="1" i="1" u="sng" kern="1200" dirty="0"/>
            <a:t>所有可能的取值</a:t>
          </a:r>
          <a:r>
            <a:rPr lang="zh-CN" sz="3200" b="1" kern="1200" dirty="0"/>
            <a:t>以及取每个值</a:t>
          </a:r>
          <a:r>
            <a:rPr lang="zh-CN" sz="3200" b="1" i="1" u="sng" kern="1200" dirty="0"/>
            <a:t>所对应的概率</a:t>
          </a:r>
          <a:endParaRPr lang="en-US" sz="3200" b="1" i="1" u="sng" kern="1200" dirty="0"/>
        </a:p>
        <a:p>
          <a:pPr marL="285750" lvl="1" indent="-285750" algn="l" defTabSz="1422400" rtl="0">
            <a:lnSpc>
              <a:spcPct val="90000"/>
            </a:lnSpc>
            <a:spcBef>
              <a:spcPct val="0"/>
            </a:spcBef>
            <a:spcAft>
              <a:spcPct val="15000"/>
            </a:spcAft>
            <a:buChar char="••"/>
          </a:pPr>
          <a:r>
            <a:rPr lang="zh-CN" sz="3200" b="1" u="sng" kern="1200" dirty="0">
              <a:solidFill>
                <a:srgbClr val="FF0000"/>
              </a:solidFill>
            </a:rPr>
            <a:t>离散型</a:t>
          </a:r>
          <a:r>
            <a:rPr lang="zh-CN" sz="3200" b="1" u="sng" kern="1200" dirty="0"/>
            <a:t>随机变量</a:t>
          </a:r>
          <a:r>
            <a:rPr lang="zh-CN" sz="3200" b="1" kern="1200" dirty="0"/>
            <a:t>和</a:t>
          </a:r>
          <a:r>
            <a:rPr lang="zh-CN" sz="3200" b="1" u="sng" kern="1200" dirty="0">
              <a:solidFill>
                <a:srgbClr val="FF0000"/>
              </a:solidFill>
            </a:rPr>
            <a:t>连续性</a:t>
          </a:r>
          <a:r>
            <a:rPr lang="zh-CN" sz="3200" b="1" u="sng" kern="1200" dirty="0"/>
            <a:t>随机变量</a:t>
          </a:r>
          <a:r>
            <a:rPr lang="zh-CN" sz="3200" b="1" kern="1200" dirty="0"/>
            <a:t>的概率分布的描述方法不同</a:t>
          </a:r>
          <a:endParaRPr lang="en-US" sz="3200" b="1" kern="1200" dirty="0"/>
        </a:p>
      </dsp:txBody>
      <dsp:txXfrm>
        <a:off x="0" y="501501"/>
        <a:ext cx="8153400" cy="4095000"/>
      </dsp:txXfrm>
    </dsp:sp>
    <dsp:sp modelId="{650F2F33-18C9-4A56-A9B1-6E95691EC259}">
      <dsp:nvSpPr>
        <dsp:cNvPr id="0" name=""/>
        <dsp:cNvSpPr/>
      </dsp:nvSpPr>
      <dsp:spPr>
        <a:xfrm>
          <a:off x="407670" y="165998"/>
          <a:ext cx="5707380" cy="1294902"/>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1778000" rtl="0">
            <a:lnSpc>
              <a:spcPct val="90000"/>
            </a:lnSpc>
            <a:spcBef>
              <a:spcPct val="0"/>
            </a:spcBef>
            <a:spcAft>
              <a:spcPct val="35000"/>
            </a:spcAft>
          </a:pPr>
          <a:r>
            <a:rPr lang="zh-CN" sz="4000" b="1" kern="1200" dirty="0"/>
            <a:t>概率分布</a:t>
          </a:r>
          <a:endParaRPr lang="en-US" sz="4000" b="1" kern="1200" dirty="0"/>
        </a:p>
      </dsp:txBody>
      <dsp:txXfrm>
        <a:off x="470882" y="229210"/>
        <a:ext cx="5580956" cy="11684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C7BCF-6593-47E1-8156-8B7CB6DFF79A}">
      <dsp:nvSpPr>
        <dsp:cNvPr id="0" name=""/>
        <dsp:cNvSpPr/>
      </dsp:nvSpPr>
      <dsp:spPr>
        <a:xfrm>
          <a:off x="0" y="441569"/>
          <a:ext cx="8153400" cy="42336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1">
          <a:scrgbClr r="0" g="0" b="0"/>
        </a:fillRef>
        <a:effectRef idx="2">
          <a:scrgbClr r="0" g="0" b="0"/>
        </a:effectRef>
        <a:fontRef idx="minor"/>
      </dsp:style>
      <dsp:txBody>
        <a:bodyPr spcFirstLastPara="0" vert="horz" wrap="square" lIns="632794" tIns="499872" rIns="632794"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概率密度曲线图为</a:t>
          </a:r>
          <a:r>
            <a:rPr lang="zh-CN" sz="2400" b="1" u="sng" kern="1200" dirty="0">
              <a:solidFill>
                <a:srgbClr val="FF0000"/>
              </a:solidFill>
            </a:rPr>
            <a:t>钟形曲线</a:t>
          </a:r>
          <a:endParaRPr lang="zh-CN" sz="2400" u="sng" kern="1200" dirty="0">
            <a:solidFill>
              <a:srgbClr val="FF0000"/>
            </a:solidFill>
          </a:endParaRPr>
        </a:p>
        <a:p>
          <a:pPr marL="228600" lvl="1" indent="-228600" algn="l" defTabSz="1066800" rtl="0">
            <a:lnSpc>
              <a:spcPct val="90000"/>
            </a:lnSpc>
            <a:spcBef>
              <a:spcPct val="0"/>
            </a:spcBef>
            <a:spcAft>
              <a:spcPct val="15000"/>
            </a:spcAft>
            <a:buChar char="••"/>
          </a:pPr>
          <a:r>
            <a:rPr lang="zh-CN" sz="2400" b="1" u="sng" kern="1200" dirty="0"/>
            <a:t>参数</a:t>
          </a:r>
          <a:r>
            <a:rPr lang="zh-CN" sz="2400" b="1" u="sng" kern="1200" dirty="0">
              <a:solidFill>
                <a:srgbClr val="FF0000"/>
              </a:solidFill>
            </a:rPr>
            <a:t>方差</a:t>
          </a:r>
          <a:r>
            <a:rPr lang="zh-CN" sz="2400" u="sng" kern="1200" dirty="0">
              <a:solidFill>
                <a:srgbClr val="FF0000"/>
              </a:solidFill>
              <a:sym typeface="Symbol"/>
            </a:rPr>
            <a:t></a:t>
          </a:r>
          <a:r>
            <a:rPr lang="zh-CN" sz="2400" u="sng" kern="1200" baseline="30000" dirty="0">
              <a:solidFill>
                <a:srgbClr val="FF0000"/>
              </a:solidFill>
              <a:sym typeface="Symbol"/>
            </a:rPr>
            <a:t></a:t>
          </a:r>
          <a:r>
            <a:rPr lang="zh-CN" sz="2400" b="1" u="sng" kern="1200" dirty="0"/>
            <a:t>和</a:t>
          </a:r>
          <a:r>
            <a:rPr lang="zh-CN" sz="2400" b="1" u="sng" kern="1200" dirty="0">
              <a:solidFill>
                <a:srgbClr val="FF0000"/>
              </a:solidFill>
            </a:rPr>
            <a:t>均值</a:t>
          </a:r>
          <a:r>
            <a:rPr lang="en-US" sz="2400" u="sng" kern="1200" dirty="0">
              <a:solidFill>
                <a:srgbClr val="FF0000"/>
              </a:solidFill>
              <a:sym typeface="Symbol"/>
            </a:rPr>
            <a:t></a:t>
          </a:r>
          <a:r>
            <a:rPr lang="zh-CN" sz="2400" b="1" kern="1200" dirty="0"/>
            <a:t>是决定</a:t>
          </a:r>
          <a:r>
            <a:rPr lang="zh-CN" sz="2400" b="1" u="sng" kern="1200" dirty="0"/>
            <a:t>一个正态分布的</a:t>
          </a:r>
          <a:r>
            <a:rPr lang="zh-CN" sz="2400" b="1" u="sng" kern="1200" dirty="0">
              <a:solidFill>
                <a:srgbClr val="FF0000"/>
              </a:solidFill>
            </a:rPr>
            <a:t>两个重要因素</a:t>
          </a:r>
          <a:endParaRPr lang="zh-CN" sz="2400" u="sng" kern="1200" dirty="0">
            <a:solidFill>
              <a:srgbClr val="FF0000"/>
            </a:solidFill>
          </a:endParaRPr>
        </a:p>
        <a:p>
          <a:pPr marL="228600" lvl="1" indent="-228600" algn="l" defTabSz="1066800" rtl="0">
            <a:lnSpc>
              <a:spcPct val="90000"/>
            </a:lnSpc>
            <a:spcBef>
              <a:spcPct val="0"/>
            </a:spcBef>
            <a:spcAft>
              <a:spcPct val="15000"/>
            </a:spcAft>
            <a:buChar char="••"/>
          </a:pPr>
          <a:r>
            <a:rPr lang="zh-CN" sz="2400" b="1" kern="1200" dirty="0"/>
            <a:t>服从正态分布的随机变量的</a:t>
          </a:r>
          <a:r>
            <a:rPr lang="zh-CN" sz="2400" b="1" kern="1200" dirty="0">
              <a:solidFill>
                <a:srgbClr val="FF0000"/>
              </a:solidFill>
            </a:rPr>
            <a:t>概率规律</a:t>
          </a:r>
          <a:endParaRPr lang="zh-CN" sz="2400" kern="1200" dirty="0">
            <a:solidFill>
              <a:srgbClr val="FF0000"/>
            </a:solidFill>
          </a:endParaRPr>
        </a:p>
        <a:p>
          <a:pPr marL="457200" lvl="2" indent="-228600" algn="l" defTabSz="1066800" rtl="0">
            <a:lnSpc>
              <a:spcPct val="90000"/>
            </a:lnSpc>
            <a:spcBef>
              <a:spcPct val="0"/>
            </a:spcBef>
            <a:spcAft>
              <a:spcPct val="15000"/>
            </a:spcAft>
            <a:buChar char="••"/>
          </a:pPr>
          <a:r>
            <a:rPr lang="zh-CN" sz="2400" b="1" kern="1200" dirty="0"/>
            <a:t>取</a:t>
          </a:r>
          <a:r>
            <a:rPr lang="zh-CN" sz="2400" b="1" kern="1200" dirty="0">
              <a:solidFill>
                <a:srgbClr val="FF0000"/>
              </a:solidFill>
            </a:rPr>
            <a:t>与均值</a:t>
          </a:r>
          <a:r>
            <a:rPr lang="en-US" sz="2400" kern="1200" dirty="0">
              <a:solidFill>
                <a:srgbClr val="FF0000"/>
              </a:solidFill>
              <a:sym typeface="Symbol"/>
            </a:rPr>
            <a:t></a:t>
          </a:r>
          <a:r>
            <a:rPr lang="zh-CN" sz="2400" b="1" kern="1200" dirty="0">
              <a:solidFill>
                <a:srgbClr val="FF0000"/>
              </a:solidFill>
            </a:rPr>
            <a:t>临近值的概率最高</a:t>
          </a:r>
          <a:r>
            <a:rPr lang="zh-CN" sz="2400" b="1" kern="1200" dirty="0"/>
            <a:t>，而取</a:t>
          </a:r>
          <a:r>
            <a:rPr lang="zh-CN" sz="2400" b="1" kern="1200" dirty="0">
              <a:solidFill>
                <a:srgbClr val="FF0000"/>
              </a:solidFill>
            </a:rPr>
            <a:t>离均值</a:t>
          </a:r>
          <a:r>
            <a:rPr lang="en-US" sz="2400" kern="1200" dirty="0">
              <a:solidFill>
                <a:srgbClr val="FF0000"/>
              </a:solidFill>
              <a:sym typeface="Symbol"/>
            </a:rPr>
            <a:t></a:t>
          </a:r>
          <a:r>
            <a:rPr lang="zh-CN" sz="2400" b="1" kern="1200" dirty="0">
              <a:solidFill>
                <a:srgbClr val="FF0000"/>
              </a:solidFill>
            </a:rPr>
            <a:t>越远</a:t>
          </a:r>
          <a:r>
            <a:rPr lang="zh-CN" sz="2400" b="1" kern="1200" dirty="0"/>
            <a:t>的值的</a:t>
          </a:r>
          <a:r>
            <a:rPr lang="zh-CN" sz="2400" b="1" kern="1200" dirty="0">
              <a:solidFill>
                <a:srgbClr val="FF0000"/>
              </a:solidFill>
            </a:rPr>
            <a:t>概率越小</a:t>
          </a:r>
          <a:endParaRPr lang="zh-CN" sz="2400" kern="1200" dirty="0">
            <a:solidFill>
              <a:srgbClr val="FF0000"/>
            </a:solidFill>
          </a:endParaRPr>
        </a:p>
        <a:p>
          <a:pPr marL="228600" lvl="1" indent="-228600" algn="l" defTabSz="1066800" rtl="0">
            <a:lnSpc>
              <a:spcPct val="90000"/>
            </a:lnSpc>
            <a:spcBef>
              <a:spcPct val="0"/>
            </a:spcBef>
            <a:spcAft>
              <a:spcPct val="15000"/>
            </a:spcAft>
            <a:buChar char="••"/>
          </a:pPr>
          <a:r>
            <a:rPr lang="zh-CN" sz="2400" b="1" kern="1200" dirty="0"/>
            <a:t>曲线</a:t>
          </a:r>
          <a:r>
            <a:rPr lang="en-US" sz="2400" b="1" kern="1200" dirty="0"/>
            <a:t>f(x)</a:t>
          </a:r>
          <a:r>
            <a:rPr lang="zh-CN" sz="2400" b="1" u="sng" kern="1200" dirty="0"/>
            <a:t>相对于均值</a:t>
          </a:r>
          <a:r>
            <a:rPr lang="en-US" sz="2400" u="sng" kern="1200" dirty="0">
              <a:sym typeface="Symbol"/>
            </a:rPr>
            <a:t></a:t>
          </a:r>
          <a:r>
            <a:rPr lang="zh-CN" sz="2400" b="1" u="sng" kern="1200" dirty="0">
              <a:solidFill>
                <a:srgbClr val="FF0000"/>
              </a:solidFill>
            </a:rPr>
            <a:t>对称</a:t>
          </a:r>
          <a:r>
            <a:rPr lang="zh-CN" sz="2400" b="1" kern="1200" dirty="0"/>
            <a:t>，</a:t>
          </a:r>
          <a:r>
            <a:rPr lang="zh-CN" sz="2400" b="1" u="sng" kern="1200" dirty="0">
              <a:solidFill>
                <a:srgbClr val="FF0000"/>
              </a:solidFill>
            </a:rPr>
            <a:t>尾端</a:t>
          </a:r>
          <a:r>
            <a:rPr lang="zh-CN" sz="2400" b="1" u="sng" kern="1200" dirty="0"/>
            <a:t>向两个方向</a:t>
          </a:r>
          <a:r>
            <a:rPr lang="zh-CN" sz="2400" b="1" u="sng" kern="1200" dirty="0">
              <a:solidFill>
                <a:srgbClr val="FF0000"/>
              </a:solidFill>
            </a:rPr>
            <a:t>无限延伸</a:t>
          </a:r>
          <a:r>
            <a:rPr lang="zh-CN" sz="2400" b="1" kern="1200" dirty="0"/>
            <a:t>，且理论上</a:t>
          </a:r>
          <a:r>
            <a:rPr lang="zh-CN" sz="2400" b="1" u="sng" kern="1200" dirty="0">
              <a:solidFill>
                <a:srgbClr val="FF0000"/>
              </a:solidFill>
            </a:rPr>
            <a:t>永远不会与横轴相交</a:t>
          </a:r>
          <a:endParaRPr lang="zh-CN" sz="2400" u="sng" kern="1200" dirty="0">
            <a:solidFill>
              <a:srgbClr val="FF0000"/>
            </a:solidFill>
          </a:endParaRPr>
        </a:p>
        <a:p>
          <a:pPr marL="228600" lvl="1" indent="-228600" algn="l" defTabSz="1066800" rtl="0">
            <a:lnSpc>
              <a:spcPct val="90000"/>
            </a:lnSpc>
            <a:spcBef>
              <a:spcPct val="0"/>
            </a:spcBef>
            <a:spcAft>
              <a:spcPct val="15000"/>
            </a:spcAft>
            <a:buChar char="••"/>
          </a:pPr>
          <a:r>
            <a:rPr lang="zh-CN" sz="2400" b="1" u="sng" kern="1200" dirty="0"/>
            <a:t>正态曲线下的</a:t>
          </a:r>
          <a:r>
            <a:rPr lang="zh-CN" sz="2400" b="1" u="sng" kern="1200" dirty="0">
              <a:solidFill>
                <a:srgbClr val="FF0000"/>
              </a:solidFill>
            </a:rPr>
            <a:t>总面积等于</a:t>
          </a:r>
          <a:r>
            <a:rPr lang="en-US" sz="2400" b="1" u="sng" kern="1200" dirty="0">
              <a:solidFill>
                <a:srgbClr val="FF0000"/>
              </a:solidFill>
            </a:rPr>
            <a:t>1</a:t>
          </a:r>
          <a:endParaRPr lang="zh-CN" sz="2400" u="sng" kern="1200" dirty="0">
            <a:solidFill>
              <a:srgbClr val="FF0000"/>
            </a:solidFill>
          </a:endParaRPr>
        </a:p>
      </dsp:txBody>
      <dsp:txXfrm>
        <a:off x="0" y="441569"/>
        <a:ext cx="8153400" cy="4233600"/>
      </dsp:txXfrm>
    </dsp:sp>
    <dsp:sp modelId="{014F71B6-7C79-44BB-A526-98A311DF3266}">
      <dsp:nvSpPr>
        <dsp:cNvPr id="0" name=""/>
        <dsp:cNvSpPr/>
      </dsp:nvSpPr>
      <dsp:spPr>
        <a:xfrm>
          <a:off x="407670" y="87329"/>
          <a:ext cx="5707380" cy="70848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1066800" rtl="0">
            <a:lnSpc>
              <a:spcPct val="90000"/>
            </a:lnSpc>
            <a:spcBef>
              <a:spcPct val="0"/>
            </a:spcBef>
            <a:spcAft>
              <a:spcPct val="35000"/>
            </a:spcAft>
          </a:pPr>
          <a:r>
            <a:rPr lang="zh-CN" sz="2400" b="1" kern="1200" dirty="0"/>
            <a:t>正态分布</a:t>
          </a:r>
          <a:r>
            <a:rPr lang="zh-CN" altLang="en-US" sz="2400" b="1" kern="1200" dirty="0"/>
            <a:t>的</a:t>
          </a:r>
          <a:r>
            <a:rPr lang="zh-CN" sz="2400" b="1" kern="1200" dirty="0"/>
            <a:t>特征</a:t>
          </a:r>
          <a:endParaRPr lang="en-US" sz="2400" b="1" kern="1200" dirty="0"/>
        </a:p>
      </dsp:txBody>
      <dsp:txXfrm>
        <a:off x="442255" y="121914"/>
        <a:ext cx="5638210" cy="6393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E3E0E-A925-4423-ACBF-9AC117638ED4}">
      <dsp:nvSpPr>
        <dsp:cNvPr id="0" name=""/>
        <dsp:cNvSpPr/>
      </dsp:nvSpPr>
      <dsp:spPr>
        <a:xfrm>
          <a:off x="2500330" y="738024"/>
          <a:ext cx="892810" cy="309901"/>
        </a:xfrm>
        <a:custGeom>
          <a:avLst/>
          <a:gdLst/>
          <a:ahLst/>
          <a:cxnLst/>
          <a:rect l="0" t="0" r="0" b="0"/>
          <a:pathLst>
            <a:path>
              <a:moveTo>
                <a:pt x="0" y="0"/>
              </a:moveTo>
              <a:lnTo>
                <a:pt x="0" y="154950"/>
              </a:lnTo>
              <a:lnTo>
                <a:pt x="892810" y="154950"/>
              </a:lnTo>
              <a:lnTo>
                <a:pt x="892810" y="309901"/>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7F8E90-33FC-44AF-94A9-68175AEB7945}">
      <dsp:nvSpPr>
        <dsp:cNvPr id="0" name=""/>
        <dsp:cNvSpPr/>
      </dsp:nvSpPr>
      <dsp:spPr>
        <a:xfrm>
          <a:off x="1607519" y="738024"/>
          <a:ext cx="892810" cy="309901"/>
        </a:xfrm>
        <a:custGeom>
          <a:avLst/>
          <a:gdLst/>
          <a:ahLst/>
          <a:cxnLst/>
          <a:rect l="0" t="0" r="0" b="0"/>
          <a:pathLst>
            <a:path>
              <a:moveTo>
                <a:pt x="892810" y="0"/>
              </a:moveTo>
              <a:lnTo>
                <a:pt x="892810" y="154950"/>
              </a:lnTo>
              <a:lnTo>
                <a:pt x="0" y="154950"/>
              </a:lnTo>
              <a:lnTo>
                <a:pt x="0" y="309901"/>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604AE8-E9AE-44AA-96FD-00E37CB37ECC}">
      <dsp:nvSpPr>
        <dsp:cNvPr id="0" name=""/>
        <dsp:cNvSpPr/>
      </dsp:nvSpPr>
      <dsp:spPr>
        <a:xfrm>
          <a:off x="1762470" y="164"/>
          <a:ext cx="1475719" cy="737859"/>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sz="2800" b="1" kern="1200" dirty="0"/>
            <a:t>参数估计</a:t>
          </a:r>
          <a:endParaRPr lang="en-US" sz="2800" b="1" kern="1200" dirty="0"/>
        </a:p>
      </dsp:txBody>
      <dsp:txXfrm>
        <a:off x="1762470" y="164"/>
        <a:ext cx="1475719" cy="737859"/>
      </dsp:txXfrm>
    </dsp:sp>
    <dsp:sp modelId="{C0DD0880-D1BF-472F-8259-21ACA0F728A9}">
      <dsp:nvSpPr>
        <dsp:cNvPr id="0" name=""/>
        <dsp:cNvSpPr/>
      </dsp:nvSpPr>
      <dsp:spPr>
        <a:xfrm>
          <a:off x="869659" y="1047925"/>
          <a:ext cx="1475719" cy="737859"/>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sz="2800" b="1" kern="1200" dirty="0"/>
            <a:t>点估计</a:t>
          </a:r>
          <a:endParaRPr lang="en-US" sz="2800" b="1" kern="1200" dirty="0"/>
        </a:p>
      </dsp:txBody>
      <dsp:txXfrm>
        <a:off x="869659" y="1047925"/>
        <a:ext cx="1475719" cy="737859"/>
      </dsp:txXfrm>
    </dsp:sp>
    <dsp:sp modelId="{F19D60C8-962C-4861-9CFC-A983B7AC35FD}">
      <dsp:nvSpPr>
        <dsp:cNvPr id="0" name=""/>
        <dsp:cNvSpPr/>
      </dsp:nvSpPr>
      <dsp:spPr>
        <a:xfrm>
          <a:off x="2655280" y="1047925"/>
          <a:ext cx="1475719" cy="737859"/>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sz="2800" b="1" kern="1200" dirty="0"/>
            <a:t>区间估计</a:t>
          </a:r>
          <a:endParaRPr lang="en-US" sz="2800" b="1" kern="1200" dirty="0"/>
        </a:p>
      </dsp:txBody>
      <dsp:txXfrm>
        <a:off x="2655280" y="1047925"/>
        <a:ext cx="1475719" cy="7378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9.wmf"/><Relationship Id="rId3" Type="http://schemas.openxmlformats.org/officeDocument/2006/relationships/image" Target="../media/image69.wmf"/><Relationship Id="rId7" Type="http://schemas.openxmlformats.org/officeDocument/2006/relationships/image" Target="../media/image73.wmf"/><Relationship Id="rId12" Type="http://schemas.openxmlformats.org/officeDocument/2006/relationships/image" Target="../media/image78.wmf"/><Relationship Id="rId2" Type="http://schemas.openxmlformats.org/officeDocument/2006/relationships/image" Target="../media/image68.wmf"/><Relationship Id="rId16" Type="http://schemas.openxmlformats.org/officeDocument/2006/relationships/image" Target="../media/image82.wmf"/><Relationship Id="rId1" Type="http://schemas.openxmlformats.org/officeDocument/2006/relationships/image" Target="../media/image67.wmf"/><Relationship Id="rId6" Type="http://schemas.openxmlformats.org/officeDocument/2006/relationships/image" Target="../media/image72.wmf"/><Relationship Id="rId11" Type="http://schemas.openxmlformats.org/officeDocument/2006/relationships/image" Target="../media/image77.wmf"/><Relationship Id="rId5" Type="http://schemas.openxmlformats.org/officeDocument/2006/relationships/image" Target="../media/image71.wmf"/><Relationship Id="rId15" Type="http://schemas.openxmlformats.org/officeDocument/2006/relationships/image" Target="../media/image81.wmf"/><Relationship Id="rId10" Type="http://schemas.openxmlformats.org/officeDocument/2006/relationships/image" Target="../media/image76.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image" Target="../media/image8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5" Type="http://schemas.openxmlformats.org/officeDocument/2006/relationships/image" Target="../media/image98.wmf"/><Relationship Id="rId4" Type="http://schemas.openxmlformats.org/officeDocument/2006/relationships/image" Target="../media/image9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emf"/><Relationship Id="rId1" Type="http://schemas.openxmlformats.org/officeDocument/2006/relationships/image" Target="../media/image10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227C65DC-B6EE-4A89-A16D-4D0F667EB5EA}" type="datetimeFigureOut">
              <a:rPr lang="zh-CN" altLang="en-US"/>
              <a:pPr>
                <a:defRPr/>
              </a:pPr>
              <a:t>2023/3/21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C06B7CA0-6918-4BF1-9D82-0959535D8950}" type="slidenum">
              <a:rPr lang="zh-CN" altLang="en-US"/>
              <a:pPr>
                <a:defRPr/>
              </a:pPr>
              <a:t>‹#›</a:t>
            </a:fld>
            <a:endParaRPr lang="zh-CN" altLang="en-US"/>
          </a:p>
        </p:txBody>
      </p:sp>
    </p:spTree>
    <p:extLst>
      <p:ext uri="{BB962C8B-B14F-4D97-AF65-F5344CB8AC3E}">
        <p14:creationId xmlns:p14="http://schemas.microsoft.com/office/powerpoint/2010/main" val="2344498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200B6C79-07C5-4236-8E78-AE2BBE8E5025}" type="datetimeFigureOut">
              <a:rPr lang="zh-CN" altLang="en-US"/>
              <a:pPr>
                <a:defRPr/>
              </a:pPr>
              <a:t>2023/3/21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40556153-60E2-4501-A7FD-03BEE1F95A62}" type="slidenum">
              <a:rPr lang="zh-CN" altLang="en-US"/>
              <a:pPr>
                <a:defRPr/>
              </a:pPr>
              <a:t>‹#›</a:t>
            </a:fld>
            <a:endParaRPr lang="zh-CN" altLang="en-US"/>
          </a:p>
        </p:txBody>
      </p:sp>
    </p:spTree>
    <p:extLst>
      <p:ext uri="{BB962C8B-B14F-4D97-AF65-F5344CB8AC3E}">
        <p14:creationId xmlns:p14="http://schemas.microsoft.com/office/powerpoint/2010/main" val="30689461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F1061A0B-64DF-4772-85D2-70FFDC549B3D}" type="slidenum">
              <a:rPr lang="en-US" altLang="zh-CN" smtClean="0"/>
              <a:pPr>
                <a:defRPr/>
              </a:pPr>
              <a:t>‹#›</a:t>
            </a:fld>
            <a:endParaRPr lang="en-US" altLang="zh-CN"/>
          </a:p>
        </p:txBody>
      </p:sp>
      <p:pic>
        <p:nvPicPr>
          <p:cNvPr id="8"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10"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Tree>
    <p:extLst>
      <p:ext uri="{BB962C8B-B14F-4D97-AF65-F5344CB8AC3E}">
        <p14:creationId xmlns:p14="http://schemas.microsoft.com/office/powerpoint/2010/main" val="3522161867"/>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8871610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7294528"/>
      </p:ext>
    </p:extLst>
  </p:cSld>
  <p:clrMapOvr>
    <a:masterClrMapping/>
  </p:clrMapOvr>
  <p:transition>
    <p:blinds dir="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9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452482413"/>
      </p:ext>
    </p:extLst>
  </p:cSld>
  <p:clrMapOvr>
    <a:masterClrMapping/>
  </p:clrMapOvr>
  <p:transition>
    <p:blinds dir="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9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75850501"/>
      </p:ext>
    </p:extLst>
  </p:cSld>
  <p:clrMapOvr>
    <a:masterClrMapping/>
  </p:clrMapOvr>
  <p:transition>
    <p:blinds dir="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9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410321834"/>
      </p:ext>
    </p:extLst>
  </p:cSld>
  <p:clrMapOvr>
    <a:masterClrMapping/>
  </p:clrMapOvr>
  <p:transition>
    <p:blinds dir="ver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9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063572122"/>
      </p:ext>
    </p:extLst>
  </p:cSld>
  <p:clrMapOvr>
    <a:masterClrMapping/>
  </p:clrMapOvr>
  <p:transition>
    <p:blinds dir="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9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11556894"/>
      </p:ext>
    </p:extLst>
  </p:cSld>
  <p:clrMapOvr>
    <a:masterClrMapping/>
  </p:clrMapOvr>
  <p:transition>
    <p:blinds dir="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26656194"/>
      </p:ext>
    </p:extLst>
  </p:cSld>
  <p:clrMapOvr>
    <a:masterClrMapping/>
  </p:clrMapOvr>
  <p:transition>
    <p:blinds dir="ver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85844576"/>
      </p:ext>
    </p:extLst>
  </p:cSld>
  <p:clrMapOvr>
    <a:masterClrMapping/>
  </p:clrMapOvr>
  <p:transition>
    <p:blinds dir="ver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9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18067821"/>
      </p:ext>
    </p:extLst>
  </p:cSld>
  <p:clrMapOvr>
    <a:masterClrMapping/>
  </p:clrMapOvr>
  <p:transition>
    <p:blinds dir="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9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27817131"/>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9E2B9D6A-54E3-49E6-BD76-23BD85E16C76}" type="slidenum">
              <a:rPr lang="en-US" altLang="zh-CN" smtClean="0"/>
              <a:pPr>
                <a:defRPr/>
              </a:pPr>
              <a:t>‹#›</a:t>
            </a:fld>
            <a:endParaRPr lang="en-US" altLang="zh-C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826403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0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19074968"/>
      </p:ext>
    </p:extLst>
  </p:cSld>
  <p:clrMapOvr>
    <a:masterClrMapping/>
  </p:clrMapOvr>
  <p:transition>
    <p:blinds dir="ver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10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46843368"/>
      </p:ext>
    </p:extLst>
  </p:cSld>
  <p:clrMapOvr>
    <a:masterClrMapping/>
  </p:clrMapOvr>
  <p:transition>
    <p:blinds dir="vert"/>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79289148"/>
      </p:ext>
    </p:extLst>
  </p:cSld>
  <p:clrMapOvr>
    <a:masterClrMapping/>
  </p:clrMapOvr>
  <p:transition>
    <p:blinds dir="vert"/>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28516021"/>
      </p:ext>
    </p:extLst>
  </p:cSld>
  <p:clrMapOvr>
    <a:masterClrMapping/>
  </p:clrMapOvr>
  <p:transition>
    <p:blinds dir="vert"/>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937271450"/>
      </p:ext>
    </p:extLst>
  </p:cSld>
  <p:clrMapOvr>
    <a:masterClrMapping/>
  </p:clrMapOvr>
  <p:transition>
    <p:blinds dir="vert"/>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34334498"/>
      </p:ext>
    </p:extLst>
  </p:cSld>
  <p:clrMapOvr>
    <a:masterClrMapping/>
  </p:clrMapOvr>
  <p:transition>
    <p:blinds dir="ver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0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468606846"/>
      </p:ext>
    </p:extLst>
  </p:cSld>
  <p:clrMapOvr>
    <a:masterClrMapping/>
  </p:clrMapOvr>
  <p:transition>
    <p:blinds dir="vert"/>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0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6227303"/>
      </p:ext>
    </p:extLst>
  </p:cSld>
  <p:clrMapOvr>
    <a:masterClrMapping/>
  </p:clrMapOvr>
  <p:transition>
    <p:blinds dir="vert"/>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0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3582556"/>
      </p:ext>
    </p:extLst>
  </p:cSld>
  <p:clrMapOvr>
    <a:masterClrMapping/>
  </p:clrMapOvr>
  <p:transition>
    <p:blinds dir="vert"/>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0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94672453"/>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220472019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78154148"/>
      </p:ext>
    </p:extLst>
  </p:cSld>
  <p:clrMapOvr>
    <a:masterClrMapping/>
  </p:clrMapOvr>
  <p:transition>
    <p:blinds dir="vert"/>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19458952"/>
      </p:ext>
    </p:extLst>
  </p:cSld>
  <p:clrMapOvr>
    <a:masterClrMapping/>
  </p:clrMapOvr>
  <p:transition>
    <p:blinds dir="ver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530290664"/>
      </p:ext>
    </p:extLst>
  </p:cSld>
  <p:clrMapOvr>
    <a:masterClrMapping/>
  </p:clrMapOvr>
  <p:transition>
    <p:blinds dir="ver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69786248"/>
      </p:ext>
    </p:extLst>
  </p:cSld>
  <p:clrMapOvr>
    <a:masterClrMapping/>
  </p:clrMapOvr>
  <p:transition>
    <p:blinds dir="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05905168"/>
      </p:ext>
    </p:extLst>
  </p:cSld>
  <p:clrMapOvr>
    <a:masterClrMapping/>
  </p:clrMapOvr>
  <p:transition>
    <p:blinds dir="ver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31208312"/>
      </p:ext>
    </p:extLst>
  </p:cSld>
  <p:clrMapOvr>
    <a:masterClrMapping/>
  </p:clrMapOvr>
  <p:transition>
    <p:blinds dir="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51093551"/>
      </p:ext>
    </p:extLst>
  </p:cSld>
  <p:clrMapOvr>
    <a:masterClrMapping/>
  </p:clrMapOvr>
  <p:transition>
    <p:blinds dir="ver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13721436"/>
      </p:ext>
    </p:extLst>
  </p:cSld>
  <p:clrMapOvr>
    <a:masterClrMapping/>
  </p:clrMapOvr>
  <p:transition>
    <p:blinds dir="ver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18629298"/>
      </p:ext>
    </p:extLst>
  </p:cSld>
  <p:clrMapOvr>
    <a:masterClrMapping/>
  </p:clrMapOvr>
  <p:transition>
    <p:blinds dir="ver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15030894"/>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9E2B9D6A-54E3-49E6-BD76-23BD85E16C76}" type="slidenum">
              <a:rPr lang="en-US" altLang="zh-CN" smtClean="0"/>
              <a:pPr>
                <a:defRPr/>
              </a:pPr>
              <a:t>‹#›</a:t>
            </a:fld>
            <a:endParaRPr lang="en-US" altLang="zh-C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15025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1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05460150"/>
      </p:ext>
    </p:extLst>
  </p:cSld>
  <p:clrMapOvr>
    <a:masterClrMapping/>
  </p:clrMapOvr>
  <p:transition>
    <p:blinds dir="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1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02874556"/>
      </p:ext>
    </p:extLst>
  </p:cSld>
  <p:clrMapOvr>
    <a:masterClrMapping/>
  </p:clrMapOvr>
  <p:transition>
    <p:blinds dir="ver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1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29276170"/>
      </p:ext>
    </p:extLst>
  </p:cSld>
  <p:clrMapOvr>
    <a:masterClrMapping/>
  </p:clrMapOvr>
  <p:transition>
    <p:blinds dir="vert"/>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5"/>
            <a:ext cx="9144000" cy="714375"/>
          </a:xfrm>
          <a:prstGeom prst="rect">
            <a:avLst/>
          </a:prstGeom>
          <a:noFill/>
          <a:ln w="9525">
            <a:noFill/>
            <a:miter lim="800000"/>
            <a:headEnd/>
            <a:tailEnd/>
          </a:ln>
        </p:spPr>
      </p:pic>
      <p:pic>
        <p:nvPicPr>
          <p:cNvPr id="5" name="Picture 183" descr="D:\PPT模板\rendanew.jpg"/>
          <p:cNvPicPr>
            <a:picLocks noChangeAspect="1" noChangeArrowheads="1"/>
          </p:cNvPicPr>
          <p:nvPr userDrawn="1"/>
        </p:nvPicPr>
        <p:blipFill>
          <a:blip r:embed="rId3"/>
          <a:srcRect/>
          <a:stretch>
            <a:fillRect/>
          </a:stretch>
        </p:blipFill>
        <p:spPr bwMode="auto">
          <a:xfrm>
            <a:off x="6858000" y="214313"/>
            <a:ext cx="1631950" cy="1619250"/>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685800" y="2438400"/>
            <a:ext cx="5943600"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3571868" y="3886200"/>
            <a:ext cx="4200532"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301625" y="6248400"/>
            <a:ext cx="2289175"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F1061A0B-64DF-4772-85D2-70FFDC549B3D}" type="slidenum">
              <a:rPr lang="en-US" altLang="zh-CN"/>
              <a:pPr>
                <a:defRPr/>
              </a:pPr>
              <a:t>‹#›</a:t>
            </a:fld>
            <a:endParaRPr lang="en-US" altLang="zh-CN"/>
          </a:p>
        </p:txBody>
      </p:sp>
    </p:spTree>
  </p:cSld>
  <p:clrMapOvr>
    <a:masterClrMapping/>
  </p:clrMapOvr>
  <p:transition>
    <p:blinds dir="vert"/>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9"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10"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15"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sp>
        <p:nvSpPr>
          <p:cNvPr id="5"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7"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8"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0" name="Rectangle 252"/>
          <p:cNvSpPr>
            <a:spLocks noGrp="1" noChangeArrowheads="1"/>
          </p:cNvSpPr>
          <p:nvPr>
            <p:ph type="sldNum" sz="quarter" idx="21"/>
          </p:nvPr>
        </p:nvSpPr>
        <p:spPr>
          <a:ln/>
        </p:spPr>
        <p:txBody>
          <a:bodyPr/>
          <a:lstStyle>
            <a:lvl1pPr>
              <a:defRPr/>
            </a:lvl1pPr>
          </a:lstStyle>
          <a:p>
            <a:pPr>
              <a:defRPr/>
            </a:pPr>
            <a:fld id="{C52E39DC-CB46-4153-958D-0846BB040815}" type="slidenum">
              <a:rPr lang="en-US" altLang="zh-CN"/>
              <a:pPr>
                <a:defRPr/>
              </a:pPr>
              <a:t>‹#›</a:t>
            </a:fld>
            <a:endParaRPr lang="en-US" altLang="zh-CN"/>
          </a:p>
        </p:txBody>
      </p:sp>
    </p:spTree>
  </p:cSld>
  <p:clrMapOvr>
    <a:masterClrMapping/>
  </p:clrMapOvr>
  <p:transition>
    <p:blinds dir="vert"/>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r>
              <a:rPr lang="zh-CN" altLang="en-US"/>
              <a:t>单击此处编辑母版文本样式</a:t>
            </a:r>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38097934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9"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2"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10"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1"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3" name="Rectangle 252"/>
          <p:cNvSpPr>
            <a:spLocks noGrp="1" noChangeArrowheads="1"/>
          </p:cNvSpPr>
          <p:nvPr>
            <p:ph type="sldNum" sz="quarter" idx="21"/>
          </p:nvPr>
        </p:nvSpPr>
        <p:spPr>
          <a:ln/>
        </p:spPr>
        <p:txBody>
          <a:bodyPr/>
          <a:lstStyle>
            <a:lvl1pPr>
              <a:defRPr/>
            </a:lvl1pPr>
          </a:lstStyle>
          <a:p>
            <a:pPr>
              <a:defRPr/>
            </a:pPr>
            <a:fld id="{F819BEA0-757E-419D-8A6F-9FA2938985BA}" type="slidenum">
              <a:rPr lang="en-US" altLang="zh-CN"/>
              <a:pPr>
                <a:defRPr/>
              </a:pPr>
              <a:t>‹#›</a:t>
            </a:fld>
            <a:endParaRPr lang="en-US" altLang="zh-CN"/>
          </a:p>
        </p:txBody>
      </p:sp>
    </p:spTree>
  </p:cSld>
  <p:clrMapOvr>
    <a:masterClrMapping/>
  </p:clrMapOvr>
  <p:transition>
    <p:blinds dir="vert"/>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8" name="文本占位符 156"/>
          <p:cNvSpPr>
            <a:spLocks noGrp="1"/>
          </p:cNvSpPr>
          <p:nvPr>
            <p:ph type="body" sz="quarter" idx="14"/>
          </p:nvPr>
        </p:nvSpPr>
        <p:spPr>
          <a:xfrm>
            <a:off x="4860032"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8EBCED99-407E-43C8-B8A0-6217B3F433FB}" type="slidenum">
              <a:rPr lang="en-US" altLang="zh-CN"/>
              <a:pPr>
                <a:defRPr/>
              </a:pPr>
              <a:t>‹#›</a:t>
            </a:fld>
            <a:endParaRPr lang="en-US" altLang="zh-CN"/>
          </a:p>
        </p:txBody>
      </p:sp>
    </p:spTree>
  </p:cSld>
  <p:clrMapOvr>
    <a:masterClrMapping/>
  </p:clrMapOvr>
  <p:transition>
    <p:blinds dir="vert"/>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3"/>
          </p:nvPr>
        </p:nvSpPr>
        <p:spPr>
          <a:xfrm>
            <a:off x="755577" y="0"/>
            <a:ext cx="3312368" cy="260648"/>
          </a:xfrm>
          <a:ln w="3175"/>
        </p:spPr>
        <p:txBody>
          <a:bodyPr/>
          <a:lstStyle>
            <a:lvl1pPr>
              <a:buNone/>
              <a:defRPr sz="1200">
                <a:solidFill>
                  <a:schemeClr val="bg1"/>
                </a:solidFill>
              </a:defRPr>
            </a:lvl1pPr>
          </a:lstStyle>
          <a:p>
            <a:pPr lvl="0"/>
            <a:endParaRPr lang="zh-CN" altLang="en-US" dirty="0"/>
          </a:p>
        </p:txBody>
      </p:sp>
      <p:sp>
        <p:nvSpPr>
          <p:cNvPr id="8" name="文本占位符 156"/>
          <p:cNvSpPr>
            <a:spLocks noGrp="1"/>
          </p:cNvSpPr>
          <p:nvPr>
            <p:ph type="body" sz="quarter" idx="14"/>
          </p:nvPr>
        </p:nvSpPr>
        <p:spPr>
          <a:xfrm>
            <a:off x="4071934" y="0"/>
            <a:ext cx="4283968" cy="260648"/>
          </a:xfrm>
          <a:ln w="3175"/>
        </p:spPr>
        <p:txBody>
          <a:bodyPr/>
          <a:lstStyle>
            <a:lvl1pPr>
              <a:buNone/>
              <a:defRPr sz="1200">
                <a:solidFill>
                  <a:schemeClr val="bg1"/>
                </a:solidFill>
              </a:defRPr>
            </a:lvl1pPr>
          </a:lstStyle>
          <a:p>
            <a:pPr lvl="0"/>
            <a:endParaRPr lang="zh-CN" altLang="en-US" dirty="0"/>
          </a:p>
        </p:txBody>
      </p:sp>
      <p:sp>
        <p:nvSpPr>
          <p:cNvPr id="11" name="文本占位符 156"/>
          <p:cNvSpPr>
            <a:spLocks noGrp="1"/>
          </p:cNvSpPr>
          <p:nvPr>
            <p:ph type="body" sz="quarter" idx="18"/>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9" name="Rectangle 250"/>
          <p:cNvSpPr>
            <a:spLocks noGrp="1" noChangeArrowheads="1"/>
          </p:cNvSpPr>
          <p:nvPr>
            <p:ph type="dt" sz="half" idx="19"/>
          </p:nvPr>
        </p:nvSpPr>
        <p:spPr>
          <a:ln/>
        </p:spPr>
        <p:txBody>
          <a:bodyPr/>
          <a:lstStyle>
            <a:lvl1pPr>
              <a:defRPr/>
            </a:lvl1pPr>
          </a:lstStyle>
          <a:p>
            <a:pPr>
              <a:defRPr/>
            </a:pPr>
            <a:endParaRPr lang="en-US" altLang="zh-CN"/>
          </a:p>
        </p:txBody>
      </p:sp>
      <p:sp>
        <p:nvSpPr>
          <p:cNvPr id="10" name="Rectangle 251"/>
          <p:cNvSpPr>
            <a:spLocks noGrp="1" noChangeArrowheads="1"/>
          </p:cNvSpPr>
          <p:nvPr>
            <p:ph type="ftr" sz="quarter" idx="20"/>
          </p:nvPr>
        </p:nvSpPr>
        <p:spPr>
          <a:ln/>
        </p:spPr>
        <p:txBody>
          <a:bodyPr/>
          <a:lstStyle>
            <a:lvl1pPr>
              <a:defRPr/>
            </a:lvl1pPr>
          </a:lstStyle>
          <a:p>
            <a:pPr>
              <a:defRPr/>
            </a:pPr>
            <a:endParaRPr lang="en-US" altLang="zh-CN"/>
          </a:p>
        </p:txBody>
      </p:sp>
      <p:sp>
        <p:nvSpPr>
          <p:cNvPr id="12" name="Rectangle 252"/>
          <p:cNvSpPr>
            <a:spLocks noGrp="1" noChangeArrowheads="1"/>
          </p:cNvSpPr>
          <p:nvPr>
            <p:ph type="sldNum" sz="quarter" idx="21"/>
          </p:nvPr>
        </p:nvSpPr>
        <p:spPr>
          <a:ln/>
        </p:spPr>
        <p:txBody>
          <a:bodyPr/>
          <a:lstStyle>
            <a:lvl1pPr>
              <a:defRPr/>
            </a:lvl1pPr>
          </a:lstStyle>
          <a:p>
            <a:pPr>
              <a:defRPr/>
            </a:pPr>
            <a:fld id="{18B83310-F0DD-4F88-9840-73CC1F10C950}" type="slidenum">
              <a:rPr lang="en-US" altLang="zh-CN"/>
              <a:pPr>
                <a:defRPr/>
              </a:pPr>
              <a:t>‹#›</a:t>
            </a:fld>
            <a:endParaRPr lang="en-US" altLang="zh-CN"/>
          </a:p>
        </p:txBody>
      </p:sp>
    </p:spTree>
  </p:cSld>
  <p:clrMapOvr>
    <a:masterClrMapping/>
  </p:clrMapOvr>
  <p:transition>
    <p:blinds dir="vert"/>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12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5"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8" name="Rectangle 252"/>
          <p:cNvSpPr>
            <a:spLocks noGrp="1" noChangeArrowheads="1"/>
          </p:cNvSpPr>
          <p:nvPr>
            <p:ph type="sldNum" sz="quarter" idx="18"/>
          </p:nvPr>
        </p:nvSpPr>
        <p:spPr>
          <a:ln/>
        </p:spPr>
        <p:txBody>
          <a:bodyPr/>
          <a:lstStyle>
            <a:lvl1pPr>
              <a:defRPr/>
            </a:lvl1pPr>
          </a:lstStyle>
          <a:p>
            <a:pPr>
              <a:defRPr/>
            </a:pPr>
            <a:fld id="{7F7F1E34-498F-40E8-89C7-9D099B2E97BE}" type="slidenum">
              <a:rPr lang="en-US" altLang="zh-CN"/>
              <a:pPr>
                <a:defRPr/>
              </a:pPr>
              <a:t>‹#›</a:t>
            </a:fld>
            <a:endParaRPr lang="en-US" altLang="zh-CN"/>
          </a:p>
        </p:txBody>
      </p:sp>
    </p:spTree>
  </p:cSld>
  <p:clrMapOvr>
    <a:masterClrMapping/>
  </p:clrMapOvr>
  <p:transition>
    <p:blinds dir="vert"/>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sp>
        <p:nvSpPr>
          <p:cNvPr id="5"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
        <p:nvSpPr>
          <p:cNvPr id="3" name="Rectangle 250"/>
          <p:cNvSpPr>
            <a:spLocks noGrp="1" noChangeArrowheads="1"/>
          </p:cNvSpPr>
          <p:nvPr>
            <p:ph type="dt" sz="half" idx="16"/>
          </p:nvPr>
        </p:nvSpPr>
        <p:spPr>
          <a:ln/>
        </p:spPr>
        <p:txBody>
          <a:bodyPr/>
          <a:lstStyle>
            <a:lvl1pPr>
              <a:defRPr/>
            </a:lvl1pPr>
          </a:lstStyle>
          <a:p>
            <a:pPr>
              <a:defRPr/>
            </a:pPr>
            <a:endParaRPr lang="en-US" altLang="zh-CN"/>
          </a:p>
        </p:txBody>
      </p:sp>
      <p:sp>
        <p:nvSpPr>
          <p:cNvPr id="4" name="Rectangle 251"/>
          <p:cNvSpPr>
            <a:spLocks noGrp="1" noChangeArrowheads="1"/>
          </p:cNvSpPr>
          <p:nvPr>
            <p:ph type="ftr" sz="quarter" idx="17"/>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8"/>
          </p:nvPr>
        </p:nvSpPr>
        <p:spPr>
          <a:ln/>
        </p:spPr>
        <p:txBody>
          <a:bodyPr/>
          <a:lstStyle>
            <a:lvl1pPr>
              <a:defRPr/>
            </a:lvl1pPr>
          </a:lstStyle>
          <a:p>
            <a:pPr>
              <a:defRPr/>
            </a:pPr>
            <a:fld id="{6A586A07-F124-4B1C-A6F0-291382CCCCA6}" type="slidenum">
              <a:rPr lang="en-US" altLang="zh-CN"/>
              <a:pPr>
                <a:defRPr/>
              </a:pPr>
              <a:t>‹#›</a:t>
            </a:fld>
            <a:endParaRPr lang="en-US" altLang="zh-CN"/>
          </a:p>
        </p:txBody>
      </p:sp>
    </p:spTree>
  </p:cSld>
  <p:clrMapOvr>
    <a:masterClrMapping/>
  </p:clrMapOvr>
  <p:transition>
    <p:blinds dir="vert"/>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9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56035737"/>
      </p:ext>
    </p:extLst>
  </p:cSld>
  <p:clrMapOvr>
    <a:masterClrMapping/>
  </p:clrMapOvr>
  <p:transition>
    <p:blinds dir="vert"/>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762000"/>
          </a:xfrm>
        </p:spPr>
        <p:txBody>
          <a:bodyPr/>
          <a:lstStyle/>
          <a:p>
            <a:r>
              <a:rPr lang="zh-CN" altLang="en-US"/>
              <a:t>单击此处编辑母版标题样式</a:t>
            </a:r>
          </a:p>
        </p:txBody>
      </p:sp>
      <p:sp>
        <p:nvSpPr>
          <p:cNvPr id="3" name="表格占位符 2"/>
          <p:cNvSpPr>
            <a:spLocks noGrp="1"/>
          </p:cNvSpPr>
          <p:nvPr>
            <p:ph type="tbl" idx="1"/>
          </p:nvPr>
        </p:nvSpPr>
        <p:spPr>
          <a:xfrm>
            <a:off x="685800" y="1524000"/>
            <a:ext cx="77724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smtClean="0"/>
            </a:lvl1pPr>
          </a:lstStyle>
          <a:p>
            <a:pPr>
              <a:defRPr/>
            </a:pPr>
            <a:fld id="{BF3AE977-A814-428D-8F2F-3082FB31CDE2}" type="slidenum">
              <a:rPr lang="zh-CN" altLang="en-US"/>
              <a:pPr>
                <a:defRPr/>
              </a:pPr>
              <a:t>‹#›</a:t>
            </a:fld>
            <a:endParaRPr lang="en-US" altLang="zh-CN"/>
          </a:p>
        </p:txBody>
      </p:sp>
    </p:spTree>
    <p:extLst>
      <p:ext uri="{BB962C8B-B14F-4D97-AF65-F5344CB8AC3E}">
        <p14:creationId xmlns:p14="http://schemas.microsoft.com/office/powerpoint/2010/main" val="37660985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85800" y="6248400"/>
            <a:ext cx="1905000" cy="457200"/>
          </a:xfrm>
        </p:spPr>
        <p:txBody>
          <a:bodyPr/>
          <a:lstStyle>
            <a:lvl1pPr>
              <a:defRPr smtClean="0"/>
            </a:lvl1pPr>
          </a:lstStyle>
          <a:p>
            <a:pPr>
              <a:defRPr/>
            </a:pPr>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smtClean="0"/>
            </a:lvl1pPr>
          </a:lstStyle>
          <a:p>
            <a:pPr>
              <a:defRPr/>
            </a:pPr>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smtClean="0"/>
            </a:lvl1pPr>
          </a:lstStyle>
          <a:p>
            <a:pPr>
              <a:defRPr/>
            </a:pPr>
            <a:fld id="{EB84481E-5EFD-4952-A33D-0FDD516131A9}" type="slidenum">
              <a:rPr lang="zh-CN" altLang="en-US"/>
              <a:pPr>
                <a:defRPr/>
              </a:pPr>
              <a:t>‹#›</a:t>
            </a:fld>
            <a:endParaRPr lang="en-US" altLang="zh-CN"/>
          </a:p>
        </p:txBody>
      </p:sp>
    </p:spTree>
    <p:extLst>
      <p:ext uri="{BB962C8B-B14F-4D97-AF65-F5344CB8AC3E}">
        <p14:creationId xmlns:p14="http://schemas.microsoft.com/office/powerpoint/2010/main" val="1618360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1515657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4133033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74767605"/>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58617"/>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381255441"/>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257167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42640406"/>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336153837"/>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310996951"/>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36882573"/>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27088240"/>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556070127"/>
      </p:ext>
    </p:extLst>
  </p:cSld>
  <p:clrMapOvr>
    <a:masterClrMapping/>
  </p:clrMapOvr>
  <p:transition>
    <p:blinds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51999218"/>
      </p:ext>
    </p:extLst>
  </p:cSld>
  <p:clrMapOvr>
    <a:masterClrMapping/>
  </p:clrMapOvr>
  <p:transition>
    <p:blinds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96297081"/>
      </p:ext>
    </p:extLst>
  </p:cSld>
  <p:clrMapOvr>
    <a:masterClrMapping/>
  </p:clrMapOvr>
  <p:transition>
    <p:blinds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58984612"/>
      </p:ext>
    </p:extLst>
  </p:cSld>
  <p:clrMapOvr>
    <a:masterClrMapping/>
  </p:clrMapOvr>
  <p:transition>
    <p:blinds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75213901"/>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3796191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29606303"/>
      </p:ext>
    </p:extLst>
  </p:cSld>
  <p:clrMapOvr>
    <a:masterClrMapping/>
  </p:clrMapOvr>
  <p:transition>
    <p:blinds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43699183"/>
      </p:ext>
    </p:extLst>
  </p:cSld>
  <p:clrMapOvr>
    <a:masterClrMapping/>
  </p:clrMapOvr>
  <p:transition>
    <p:blinds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90051966"/>
      </p:ext>
    </p:extLst>
  </p:cSld>
  <p:clrMapOvr>
    <a:masterClrMapping/>
  </p:clrMapOvr>
  <p:transition>
    <p:blinds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124777279"/>
      </p:ext>
    </p:extLst>
  </p:cSld>
  <p:clrMapOvr>
    <a:masterClrMapping/>
  </p:clrMapOvr>
  <p:transition>
    <p:blinds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39482331"/>
      </p:ext>
    </p:extLst>
  </p:cSld>
  <p:clrMapOvr>
    <a:masterClrMapping/>
  </p:clrMapOvr>
  <p:transition>
    <p:blinds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46429098"/>
      </p:ext>
    </p:extLst>
  </p:cSld>
  <p:clrMapOvr>
    <a:masterClrMapping/>
  </p:clrMapOvr>
  <p:transition>
    <p:blinds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95390324"/>
      </p:ext>
    </p:extLst>
  </p:cSld>
  <p:clrMapOvr>
    <a:masterClrMapping/>
  </p:clrMapOvr>
  <p:transition>
    <p:blinds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72365667"/>
      </p:ext>
    </p:extLst>
  </p:cSld>
  <p:clrMapOvr>
    <a:masterClrMapping/>
  </p:clrMapOvr>
  <p:transition>
    <p:blinds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05157932"/>
      </p:ext>
    </p:extLst>
  </p:cSld>
  <p:clrMapOvr>
    <a:masterClrMapping/>
  </p:clrMapOvr>
  <p:transition>
    <p:blinds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80086526"/>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26446055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29256396"/>
      </p:ext>
    </p:extLst>
  </p:cSld>
  <p:clrMapOvr>
    <a:masterClrMapping/>
  </p:clrMapOvr>
  <p:transition>
    <p:blinds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40353655"/>
      </p:ext>
    </p:extLst>
  </p:cSld>
  <p:clrMapOvr>
    <a:masterClrMapping/>
  </p:clrMapOvr>
  <p:transition>
    <p:blinds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70106857"/>
      </p:ext>
    </p:extLst>
  </p:cSld>
  <p:clrMapOvr>
    <a:masterClrMapping/>
  </p:clrMapOvr>
  <p:transition>
    <p:blinds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063442267"/>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55455121"/>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984246720"/>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79030834"/>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14047510"/>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5839330"/>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312542090"/>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38946426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271958549"/>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92154618"/>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27735636"/>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4735613"/>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758078494"/>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105678709"/>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5329979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6930414"/>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64111664"/>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27009409"/>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17612591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244672960"/>
      </p:ext>
    </p:extLst>
  </p:cSld>
  <p:clrMapOvr>
    <a:masterClrMapping/>
  </p:clrMapOvr>
  <p:transition>
    <p:blinds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154684915"/>
      </p:ext>
    </p:extLst>
  </p:cSld>
  <p:clrMapOvr>
    <a:masterClrMapping/>
  </p:clrMapOvr>
  <p:transition>
    <p:blinds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536367634"/>
      </p:ext>
    </p:extLst>
  </p:cSld>
  <p:clrMapOvr>
    <a:masterClrMapping/>
  </p:clrMapOvr>
  <p:transition>
    <p:blinds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462340293"/>
      </p:ext>
    </p:extLst>
  </p:cSld>
  <p:clrMapOvr>
    <a:masterClrMapping/>
  </p:clrMapOvr>
  <p:transition>
    <p:blinds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964606364"/>
      </p:ext>
    </p:extLst>
  </p:cSld>
  <p:clrMapOvr>
    <a:masterClrMapping/>
  </p:clrMapOvr>
  <p:transition>
    <p:blinds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215315816"/>
      </p:ext>
    </p:extLst>
  </p:cSld>
  <p:clrMapOvr>
    <a:masterClrMapping/>
  </p:clrMapOvr>
  <p:transition>
    <p:blinds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936040844"/>
      </p:ext>
    </p:extLst>
  </p:cSld>
  <p:clrMapOvr>
    <a:masterClrMapping/>
  </p:clrMapOvr>
  <p:transition>
    <p:blinds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55915817"/>
      </p:ext>
    </p:extLst>
  </p:cSld>
  <p:clrMapOvr>
    <a:masterClrMapping/>
  </p:clrMapOvr>
  <p:transition>
    <p:blinds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281357775"/>
      </p:ext>
    </p:extLst>
  </p:cSld>
  <p:clrMapOvr>
    <a:masterClrMapping/>
  </p:clrMapOvr>
  <p:transition>
    <p:blinds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53690532"/>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42469967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533778130"/>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871633912"/>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91108796"/>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026442361"/>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683845824"/>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53310685"/>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05273940"/>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39590198"/>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4038926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28639353"/>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3841883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07411372"/>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472004086"/>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050057114"/>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343419489"/>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732542861"/>
      </p:ext>
    </p:extLst>
  </p:cSld>
  <p:clrMapOvr>
    <a:masterClrMapping/>
  </p:clrMapOvr>
  <p:transition>
    <p:blinds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110272374"/>
      </p:ext>
    </p:extLst>
  </p:cSld>
  <p:clrMapOvr>
    <a:masterClrMapping/>
  </p:clrMapOvr>
  <p:transition>
    <p:blinds dir="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094771599"/>
      </p:ext>
    </p:extLst>
  </p:cSld>
  <p:clrMapOvr>
    <a:masterClrMapping/>
  </p:clrMapOvr>
  <p:transition>
    <p:blinds dir="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5162208"/>
      </p:ext>
    </p:extLst>
  </p:cSld>
  <p:clrMapOvr>
    <a:masterClrMapping/>
  </p:clrMapOvr>
  <p:transition>
    <p:blinds dir="ver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81973282"/>
      </p:ext>
    </p:extLst>
  </p:cSld>
  <p:clrMapOvr>
    <a:masterClrMapping/>
  </p:clrMapOvr>
  <p:transition>
    <p:blinds dir="ver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49103639"/>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9E2B9D6A-54E3-49E6-BD76-23BD85E16C76}" type="slidenum">
              <a:rPr lang="en-US" altLang="zh-CN" smtClean="0"/>
              <a:pPr>
                <a:defRPr/>
              </a:pPr>
              <a:t>‹#›</a:t>
            </a:fld>
            <a:endParaRPr lang="en-US" altLang="zh-CN"/>
          </a:p>
        </p:txBody>
      </p:sp>
    </p:spTree>
    <p:extLst>
      <p:ext uri="{BB962C8B-B14F-4D97-AF65-F5344CB8AC3E}">
        <p14:creationId xmlns:p14="http://schemas.microsoft.com/office/powerpoint/2010/main" val="24106663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136337693"/>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8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172324236"/>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8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4200147349"/>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90869153"/>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800167316"/>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577254766"/>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838006795"/>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8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708039719"/>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8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397615474"/>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8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392509"/>
            <a:ext cx="8540750"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609600" y="1500175"/>
            <a:ext cx="81534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4071934" y="0"/>
            <a:ext cx="349815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571472" y="6668814"/>
            <a:ext cx="7429552"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89810441"/>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image" Target="../media/image1.jpeg"/><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9E2B9D6A-54E3-49E6-BD76-23BD85E16C76}" type="slidenum">
              <a:rPr lang="en-US" altLang="zh-CN" smtClean="0"/>
              <a:pPr>
                <a:defRPr/>
              </a:pPr>
              <a:t>‹#›</a:t>
            </a:fld>
            <a:endParaRPr lang="en-US" altLang="zh-CN"/>
          </a:p>
        </p:txBody>
      </p:sp>
      <p:pic>
        <p:nvPicPr>
          <p:cNvPr id="34" name="Picture 254" descr="D:\PPT模板\rendanew.jpg"/>
          <p:cNvPicPr>
            <a:picLocks noChangeAspect="1" noChangeArrowheads="1"/>
          </p:cNvPicPr>
          <p:nvPr userDrawn="1"/>
        </p:nvPicPr>
        <p:blipFill>
          <a:blip r:embed="rId149"/>
          <a:srcRect/>
          <a:stretch>
            <a:fillRect/>
          </a:stretch>
        </p:blipFill>
        <p:spPr bwMode="auto">
          <a:xfrm>
            <a:off x="7543800" y="403225"/>
            <a:ext cx="1524000" cy="1512888"/>
          </a:xfrm>
          <a:prstGeom prst="rect">
            <a:avLst/>
          </a:prstGeom>
          <a:noFill/>
          <a:ln w="9525">
            <a:noFill/>
            <a:miter lim="800000"/>
            <a:headEnd/>
            <a:tailEnd/>
          </a:ln>
        </p:spPr>
      </p:pic>
      <p:sp>
        <p:nvSpPr>
          <p:cNvPr id="35" name="TextBox 154"/>
          <p:cNvSpPr txBox="1"/>
          <p:nvPr userDrawn="1"/>
        </p:nvSpPr>
        <p:spPr>
          <a:xfrm>
            <a:off x="0" y="0"/>
            <a:ext cx="4067175" cy="27622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p:spPr>
        <p:txBody>
          <a:bodyPr>
            <a:spAutoFit/>
          </a:bodyPr>
          <a:lstStyle/>
          <a:p>
            <a:pPr>
              <a:defRPr/>
            </a:pPr>
            <a:endParaRPr lang="zh-CN" altLang="en-US" sz="1200" dirty="0">
              <a:solidFill>
                <a:schemeClr val="bg1"/>
              </a:solidFill>
            </a:endParaRPr>
          </a:p>
        </p:txBody>
      </p:sp>
      <p:sp>
        <p:nvSpPr>
          <p:cNvPr id="63" name="TextBox 155"/>
          <p:cNvSpPr txBox="1"/>
          <p:nvPr userDrawn="1"/>
        </p:nvSpPr>
        <p:spPr>
          <a:xfrm>
            <a:off x="0" y="6581775"/>
            <a:ext cx="9144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79F20925-2616-4999-99D2-C7902CADD6C7}"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64" name="TextBox 156"/>
          <p:cNvSpPr txBox="1"/>
          <p:nvPr userDrawn="1"/>
        </p:nvSpPr>
        <p:spPr>
          <a:xfrm>
            <a:off x="4067175" y="0"/>
            <a:ext cx="5076825"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65" name="文本占位符 156"/>
          <p:cNvSpPr txBox="1">
            <a:spLocks/>
          </p:cNvSpPr>
          <p:nvPr userDrawn="1"/>
        </p:nvSpPr>
        <p:spPr>
          <a:xfrm>
            <a:off x="571500" y="6643688"/>
            <a:ext cx="7429500" cy="188912"/>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zh-CN" altLang="en-US" kern="0" dirty="0">
                <a:latin typeface="+mn-lt"/>
                <a:ea typeface="+mn-ea"/>
              </a:rPr>
              <a:t>参考书：朝乐门</a:t>
            </a:r>
            <a:r>
              <a:rPr lang="en-US" altLang="zh-CN" kern="0" dirty="0">
                <a:latin typeface="+mn-lt"/>
                <a:ea typeface="+mn-ea"/>
              </a:rPr>
              <a:t>.</a:t>
            </a:r>
            <a:r>
              <a:rPr lang="zh-CN" altLang="en-US" kern="0" dirty="0">
                <a:latin typeface="+mn-lt"/>
                <a:ea typeface="+mn-ea"/>
              </a:rPr>
              <a:t>数据科学</a:t>
            </a:r>
            <a:r>
              <a:rPr lang="en-US" altLang="zh-CN" kern="0" dirty="0">
                <a:latin typeface="+mn-lt"/>
                <a:ea typeface="+mn-ea"/>
              </a:rPr>
              <a:t>[M].</a:t>
            </a:r>
            <a:r>
              <a:rPr lang="zh-CN" altLang="en-US" kern="0" dirty="0">
                <a:latin typeface="+mn-lt"/>
                <a:ea typeface="+mn-ea"/>
              </a:rPr>
              <a:t>北京</a:t>
            </a:r>
            <a:r>
              <a:rPr lang="en-US" altLang="zh-CN" kern="0" dirty="0">
                <a:latin typeface="+mn-lt"/>
                <a:ea typeface="+mn-ea"/>
              </a:rPr>
              <a:t>:</a:t>
            </a:r>
            <a:r>
              <a:rPr lang="zh-CN" altLang="en-US" kern="0" dirty="0">
                <a:latin typeface="+mn-lt"/>
                <a:ea typeface="+mn-ea"/>
              </a:rPr>
              <a:t>清华大学出版社</a:t>
            </a:r>
            <a:r>
              <a:rPr lang="en-US" altLang="zh-CN" kern="0" dirty="0">
                <a:latin typeface="+mn-lt"/>
                <a:ea typeface="+mn-ea"/>
              </a:rPr>
              <a:t>, 2016.</a:t>
            </a:r>
            <a:endParaRPr lang="zh-CN" altLang="en-US" kern="0" dirty="0">
              <a:latin typeface="+mn-lt"/>
              <a:ea typeface="+mn-ea"/>
            </a:endParaRPr>
          </a:p>
        </p:txBody>
      </p:sp>
      <p:sp>
        <p:nvSpPr>
          <p:cNvPr id="66" name="文本占位符 156"/>
          <p:cNvSpPr txBox="1">
            <a:spLocks/>
          </p:cNvSpPr>
          <p:nvPr userDrawn="1"/>
        </p:nvSpPr>
        <p:spPr>
          <a:xfrm>
            <a:off x="0" y="0"/>
            <a:ext cx="3311525"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en-US" altLang="zh-CN" kern="0" dirty="0">
                <a:latin typeface="+mn-lt"/>
                <a:ea typeface="+mn-ea"/>
              </a:rPr>
              <a:t>3.</a:t>
            </a:r>
            <a:r>
              <a:rPr lang="zh-CN" altLang="en-US" kern="0" dirty="0">
                <a:latin typeface="+mn-lt"/>
                <a:ea typeface="+mn-ea"/>
              </a:rPr>
              <a:t>数据统计</a:t>
            </a:r>
          </a:p>
        </p:txBody>
      </p:sp>
    </p:spTree>
    <p:extLst>
      <p:ext uri="{BB962C8B-B14F-4D97-AF65-F5344CB8AC3E}">
        <p14:creationId xmlns:p14="http://schemas.microsoft.com/office/powerpoint/2010/main" val="1431132902"/>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8" r:id="rId34"/>
    <p:sldLayoutId id="2147484739" r:id="rId35"/>
    <p:sldLayoutId id="2147484740" r:id="rId36"/>
    <p:sldLayoutId id="2147484741" r:id="rId37"/>
    <p:sldLayoutId id="2147484742" r:id="rId38"/>
    <p:sldLayoutId id="2147484743" r:id="rId39"/>
    <p:sldLayoutId id="2147484744" r:id="rId40"/>
    <p:sldLayoutId id="2147484745" r:id="rId41"/>
    <p:sldLayoutId id="2147484746" r:id="rId42"/>
    <p:sldLayoutId id="2147484747" r:id="rId43"/>
    <p:sldLayoutId id="2147484749" r:id="rId44"/>
    <p:sldLayoutId id="2147484750" r:id="rId45"/>
    <p:sldLayoutId id="2147484751" r:id="rId46"/>
    <p:sldLayoutId id="2147484752" r:id="rId47"/>
    <p:sldLayoutId id="2147484753" r:id="rId48"/>
    <p:sldLayoutId id="2147484754" r:id="rId49"/>
    <p:sldLayoutId id="2147484755" r:id="rId50"/>
    <p:sldLayoutId id="2147484756" r:id="rId51"/>
    <p:sldLayoutId id="2147484757" r:id="rId52"/>
    <p:sldLayoutId id="2147484758" r:id="rId53"/>
    <p:sldLayoutId id="2147484759" r:id="rId54"/>
    <p:sldLayoutId id="2147484760" r:id="rId55"/>
    <p:sldLayoutId id="2147484761" r:id="rId56"/>
    <p:sldLayoutId id="2147484762" r:id="rId57"/>
    <p:sldLayoutId id="2147484763" r:id="rId58"/>
    <p:sldLayoutId id="2147484764" r:id="rId59"/>
    <p:sldLayoutId id="2147484765" r:id="rId60"/>
    <p:sldLayoutId id="2147484766" r:id="rId61"/>
    <p:sldLayoutId id="2147484767" r:id="rId62"/>
    <p:sldLayoutId id="2147484768" r:id="rId63"/>
    <p:sldLayoutId id="2147484769" r:id="rId64"/>
    <p:sldLayoutId id="2147484770" r:id="rId65"/>
    <p:sldLayoutId id="2147484771" r:id="rId66"/>
    <p:sldLayoutId id="2147484772" r:id="rId67"/>
    <p:sldLayoutId id="2147484773" r:id="rId68"/>
    <p:sldLayoutId id="2147484774" r:id="rId69"/>
    <p:sldLayoutId id="2147484775" r:id="rId70"/>
    <p:sldLayoutId id="2147484776" r:id="rId71"/>
    <p:sldLayoutId id="2147484777" r:id="rId72"/>
    <p:sldLayoutId id="2147484778" r:id="rId73"/>
    <p:sldLayoutId id="2147484779" r:id="rId74"/>
    <p:sldLayoutId id="2147484780" r:id="rId75"/>
    <p:sldLayoutId id="2147484781" r:id="rId76"/>
    <p:sldLayoutId id="2147484782" r:id="rId77"/>
    <p:sldLayoutId id="2147484783" r:id="rId78"/>
    <p:sldLayoutId id="2147484784" r:id="rId79"/>
    <p:sldLayoutId id="2147484785" r:id="rId80"/>
    <p:sldLayoutId id="2147484786" r:id="rId81"/>
    <p:sldLayoutId id="2147484787" r:id="rId82"/>
    <p:sldLayoutId id="2147484792" r:id="rId83"/>
    <p:sldLayoutId id="2147484793" r:id="rId84"/>
    <p:sldLayoutId id="2147484794" r:id="rId85"/>
    <p:sldLayoutId id="2147484795" r:id="rId86"/>
    <p:sldLayoutId id="2147484796" r:id="rId87"/>
    <p:sldLayoutId id="2147484797" r:id="rId88"/>
    <p:sldLayoutId id="2147484798" r:id="rId89"/>
    <p:sldLayoutId id="2147484799" r:id="rId90"/>
    <p:sldLayoutId id="2147484800" r:id="rId91"/>
    <p:sldLayoutId id="2147484801" r:id="rId92"/>
    <p:sldLayoutId id="2147484802" r:id="rId93"/>
    <p:sldLayoutId id="2147484803" r:id="rId94"/>
    <p:sldLayoutId id="2147484804" r:id="rId95"/>
    <p:sldLayoutId id="2147484805" r:id="rId96"/>
    <p:sldLayoutId id="2147484806" r:id="rId97"/>
    <p:sldLayoutId id="2147484807" r:id="rId98"/>
    <p:sldLayoutId id="2147484808" r:id="rId99"/>
    <p:sldLayoutId id="2147484809" r:id="rId100"/>
    <p:sldLayoutId id="2147484810" r:id="rId101"/>
    <p:sldLayoutId id="2147484811" r:id="rId102"/>
    <p:sldLayoutId id="2147484812" r:id="rId103"/>
    <p:sldLayoutId id="2147484814" r:id="rId104"/>
    <p:sldLayoutId id="2147484815" r:id="rId105"/>
    <p:sldLayoutId id="2147484816" r:id="rId106"/>
    <p:sldLayoutId id="2147484817" r:id="rId107"/>
    <p:sldLayoutId id="2147484818" r:id="rId108"/>
    <p:sldLayoutId id="2147484819" r:id="rId109"/>
    <p:sldLayoutId id="2147484820" r:id="rId110"/>
    <p:sldLayoutId id="2147484821" r:id="rId111"/>
    <p:sldLayoutId id="2147484822" r:id="rId112"/>
    <p:sldLayoutId id="2147484823" r:id="rId113"/>
    <p:sldLayoutId id="2147484824" r:id="rId114"/>
    <p:sldLayoutId id="2147484825" r:id="rId115"/>
    <p:sldLayoutId id="2147484826" r:id="rId116"/>
    <p:sldLayoutId id="2147484827" r:id="rId117"/>
    <p:sldLayoutId id="2147484828" r:id="rId118"/>
    <p:sldLayoutId id="2147484829" r:id="rId119"/>
    <p:sldLayoutId id="2147484830" r:id="rId120"/>
    <p:sldLayoutId id="2147484831" r:id="rId121"/>
    <p:sldLayoutId id="2147484832" r:id="rId122"/>
    <p:sldLayoutId id="2147484833" r:id="rId123"/>
    <p:sldLayoutId id="2147484834" r:id="rId124"/>
    <p:sldLayoutId id="2147484835" r:id="rId125"/>
    <p:sldLayoutId id="2147484836" r:id="rId126"/>
    <p:sldLayoutId id="2147484837" r:id="rId127"/>
    <p:sldLayoutId id="2147484838" r:id="rId128"/>
    <p:sldLayoutId id="2147484839" r:id="rId129"/>
    <p:sldLayoutId id="2147484840" r:id="rId130"/>
    <p:sldLayoutId id="2147484841" r:id="rId131"/>
    <p:sldLayoutId id="2147484843" r:id="rId132"/>
    <p:sldLayoutId id="2147484416" r:id="rId133"/>
    <p:sldLayoutId id="2147484418" r:id="rId134"/>
    <p:sldLayoutId id="2147484419" r:id="rId135"/>
    <p:sldLayoutId id="2147484420" r:id="rId136"/>
    <p:sldLayoutId id="2147484421" r:id="rId137"/>
    <p:sldLayoutId id="2147484410" r:id="rId138"/>
    <p:sldLayoutId id="2147484422" r:id="rId139"/>
    <p:sldLayoutId id="2147484411" r:id="rId140"/>
    <p:sldLayoutId id="2147484412" r:id="rId141"/>
    <p:sldLayoutId id="2147484413" r:id="rId142"/>
    <p:sldLayoutId id="2147484414" r:id="rId143"/>
    <p:sldLayoutId id="2147484415" r:id="rId144"/>
    <p:sldLayoutId id="2147484844" r:id="rId145"/>
    <p:sldLayoutId id="2147484845" r:id="rId146"/>
    <p:sldLayoutId id="2147484846" r:id="rId147"/>
  </p:sldLayoutIdLst>
  <p:transition>
    <p:blinds dir="vert"/>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vmlDrawing" Target="../drawings/vmlDrawing4.vml"/><Relationship Id="rId6" Type="http://schemas.openxmlformats.org/officeDocument/2006/relationships/hyperlink" Target="http://baike.baidu.com/item/%E4%BC%AF%E5%8A%AA%E5%88%A9%E8%AF%95%E9%AA%8C" TargetMode="External"/><Relationship Id="rId5" Type="http://schemas.openxmlformats.org/officeDocument/2006/relationships/image" Target="../media/image9.emf"/><Relationship Id="rId4" Type="http://schemas.openxmlformats.org/officeDocument/2006/relationships/package" Target="../embeddings/Microsoft_Word___2.docx"/></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98.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0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0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0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3.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45.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6.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package" Target="../embeddings/Microsoft_Word___3.docx"/></Relationships>
</file>

<file path=ppt/slides/_rels/slide11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0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0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4.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0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0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0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2.xml.rels><?xml version="1.0" encoding="UTF-8" standalone="yes"?>
<Relationships xmlns="http://schemas.openxmlformats.org/package/2006/relationships"><Relationship Id="rId3" Type="http://schemas.openxmlformats.org/officeDocument/2006/relationships/hyperlink" Target="http://baike.baidu.com/item/%E7%9E%AC%E6%97%B6%E9%80%9F%E7%8E%87" TargetMode="External"/><Relationship Id="rId2" Type="http://schemas.openxmlformats.org/officeDocument/2006/relationships/hyperlink" Target="http://baike.baidu.com/item/%E8%A5%BF%E8%8E%AB%E6%81%A9%C2%B7%E5%BE%B7%E5%B0%BC%C2%B7%E6%B3%8A%E6%9D%BE" TargetMode="External"/><Relationship Id="rId1" Type="http://schemas.openxmlformats.org/officeDocument/2006/relationships/slideLayout" Target="../slideLayouts/slideLayout26.xml"/><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7.xml"/></Relationships>
</file>

<file path=ppt/slides/_rels/slide125.xml.rels><?xml version="1.0" encoding="UTF-8" standalone="yes"?>
<Relationships xmlns="http://schemas.openxmlformats.org/package/2006/relationships"><Relationship Id="rId3" Type="http://schemas.openxmlformats.org/officeDocument/2006/relationships/hyperlink" Target="file:///A:\3," TargetMode="External"/><Relationship Id="rId2" Type="http://schemas.openxmlformats.org/officeDocument/2006/relationships/hyperlink" Target="file:///C:\3," TargetMode="External"/><Relationship Id="rId1" Type="http://schemas.openxmlformats.org/officeDocument/2006/relationships/slideLayout" Target="../slideLayouts/slideLayout107.xml"/><Relationship Id="rId5" Type="http://schemas.openxmlformats.org/officeDocument/2006/relationships/image" Target="../media/image115.png"/><Relationship Id="rId4" Type="http://schemas.openxmlformats.org/officeDocument/2006/relationships/hyperlink" Target="file:///B:\1,"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7.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08.xml"/><Relationship Id="rId1" Type="http://schemas.openxmlformats.org/officeDocument/2006/relationships/vmlDrawing" Target="../drawings/vmlDrawing48.v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7.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package" Target="../embeddings/Microsoft_Word___4.docx"/></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2.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111.xml"/><Relationship Id="rId1" Type="http://schemas.openxmlformats.org/officeDocument/2006/relationships/vmlDrawing" Target="../drawings/vmlDrawing49.vml"/><Relationship Id="rId6" Type="http://schemas.openxmlformats.org/officeDocument/2006/relationships/image" Target="../media/image120.emf"/><Relationship Id="rId5" Type="http://schemas.openxmlformats.org/officeDocument/2006/relationships/oleObject" Target="../embeddings/oleObject91.bin"/><Relationship Id="rId4" Type="http://schemas.openxmlformats.org/officeDocument/2006/relationships/image" Target="../media/image119.emf"/></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1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1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3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hyperlink" Target="http://zh.wikipedia.org/zh-cn/%E5%A4%A7%E9%BA%A5" TargetMode="External"/><Relationship Id="rId7" Type="http://schemas.openxmlformats.org/officeDocument/2006/relationships/image" Target="../media/image123.png"/><Relationship Id="rId2" Type="http://schemas.openxmlformats.org/officeDocument/2006/relationships/hyperlink" Target="http://zh.wikipedia.org/zh-cn/%E5%B0%8F%E9%BA%A5" TargetMode="External"/><Relationship Id="rId1" Type="http://schemas.openxmlformats.org/officeDocument/2006/relationships/slideLayout" Target="../slideLayouts/slideLayout113.xml"/><Relationship Id="rId6" Type="http://schemas.openxmlformats.org/officeDocument/2006/relationships/image" Target="../media/image122.png"/><Relationship Id="rId5" Type="http://schemas.openxmlformats.org/officeDocument/2006/relationships/hyperlink" Target="http://zh.wikipedia.org/zh-cn/%E5%86%9C%E8%8D%AF" TargetMode="External"/><Relationship Id="rId4" Type="http://schemas.openxmlformats.org/officeDocument/2006/relationships/hyperlink" Target="http://zh.wikipedia.org/zh-cn/%E8%82%A5%E6%96%99" TargetMode="External"/><Relationship Id="rId9" Type="http://schemas.openxmlformats.org/officeDocument/2006/relationships/image" Target="../media/image125.png"/></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1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15.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1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17.xml"/><Relationship Id="rId1" Type="http://schemas.openxmlformats.org/officeDocument/2006/relationships/vmlDrawing" Target="../drawings/vmlDrawing50.v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8.xml"/><Relationship Id="rId1" Type="http://schemas.openxmlformats.org/officeDocument/2006/relationships/vmlDrawing" Target="../drawings/vmlDrawing7.vml"/><Relationship Id="rId5" Type="http://schemas.openxmlformats.org/officeDocument/2006/relationships/hyperlink" Target="http://baike.baidu.com/item/%E8%BF%9E%E7%BB%AD%E5%9E%8B%E9%9A%8F%E6%9C%BA%E5%8F%98%E9%87%8F" TargetMode="External"/><Relationship Id="rId4" Type="http://schemas.openxmlformats.org/officeDocument/2006/relationships/image" Target="../media/image13.emf"/></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19.xml"/></Relationships>
</file>

<file path=ppt/slides/_rels/slide1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9.xml"/><Relationship Id="rId5" Type="http://schemas.openxmlformats.org/officeDocument/2006/relationships/image" Target="../media/image132.png"/><Relationship Id="rId4"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23.xml"/><Relationship Id="rId1" Type="http://schemas.openxmlformats.org/officeDocument/2006/relationships/vmlDrawing" Target="../drawings/vmlDrawing51.vml"/><Relationship Id="rId5" Type="http://schemas.openxmlformats.org/officeDocument/2006/relationships/image" Target="../media/image136.emf"/><Relationship Id="rId4" Type="http://schemas.openxmlformats.org/officeDocument/2006/relationships/package" Target="../embeddings/Microsoft_Word___9.docx"/></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9.xml"/><Relationship Id="rId1" Type="http://schemas.openxmlformats.org/officeDocument/2006/relationships/vmlDrawing" Target="../drawings/vmlDrawing8.vml"/><Relationship Id="rId4" Type="http://schemas.openxmlformats.org/officeDocument/2006/relationships/image" Target="../media/image14.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24.xml"/><Relationship Id="rId1" Type="http://schemas.openxmlformats.org/officeDocument/2006/relationships/vmlDrawing" Target="../drawings/vmlDrawing52.vml"/><Relationship Id="rId4" Type="http://schemas.openxmlformats.org/officeDocument/2006/relationships/image" Target="../media/image137.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25.xml"/><Relationship Id="rId1" Type="http://schemas.openxmlformats.org/officeDocument/2006/relationships/vmlDrawing" Target="../drawings/vmlDrawing53.vml"/><Relationship Id="rId5" Type="http://schemas.openxmlformats.org/officeDocument/2006/relationships/image" Target="../media/image138.emf"/><Relationship Id="rId4" Type="http://schemas.openxmlformats.org/officeDocument/2006/relationships/package" Target="../embeddings/Microsoft_Word___10.docx"/></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26.xml"/><Relationship Id="rId1" Type="http://schemas.openxmlformats.org/officeDocument/2006/relationships/vmlDrawing" Target="../drawings/vmlDrawing54.vml"/><Relationship Id="rId5" Type="http://schemas.openxmlformats.org/officeDocument/2006/relationships/image" Target="../media/image139.emf"/><Relationship Id="rId4" Type="http://schemas.openxmlformats.org/officeDocument/2006/relationships/package" Target="../embeddings/Microsoft_Word___11.docx"/></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27.xml"/><Relationship Id="rId1" Type="http://schemas.openxmlformats.org/officeDocument/2006/relationships/vmlDrawing" Target="../drawings/vmlDrawing55.vml"/><Relationship Id="rId5" Type="http://schemas.openxmlformats.org/officeDocument/2006/relationships/image" Target="../media/image140.emf"/><Relationship Id="rId4" Type="http://schemas.openxmlformats.org/officeDocument/2006/relationships/package" Target="../embeddings/Microsoft_Word___12.docx"/></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28.xml"/><Relationship Id="rId1" Type="http://schemas.openxmlformats.org/officeDocument/2006/relationships/vmlDrawing" Target="../drawings/vmlDrawing56.vml"/><Relationship Id="rId5" Type="http://schemas.openxmlformats.org/officeDocument/2006/relationships/image" Target="../media/image141.emf"/><Relationship Id="rId4" Type="http://schemas.openxmlformats.org/officeDocument/2006/relationships/package" Target="../embeddings/Microsoft_Word___13.docx"/></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9.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0.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1.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0.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1.xml"/><Relationship Id="rId1" Type="http://schemas.openxmlformats.org/officeDocument/2006/relationships/vmlDrawing" Target="../drawings/vmlDrawing10.v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hyperlink" Target="http://baike.baidu.com/item/%E5%AF%86%E5%BA%A6%E6%9B%B2%E7%BA%BF" TargetMode="External"/><Relationship Id="rId2" Type="http://schemas.openxmlformats.org/officeDocument/2006/relationships/hyperlink" Target="http://zh.wikipedia.org/wiki/%E4%BA%9E%E4%BC%AF%E6%8B%89%E7%BD%95%C2%B7%E6%A3%A3%E8%8E%AB%E5%BC%97" TargetMode="External"/><Relationship Id="rId1" Type="http://schemas.openxmlformats.org/officeDocument/2006/relationships/slideLayout" Target="../slideLayouts/slideLayout31.xml"/><Relationship Id="rId6" Type="http://schemas.openxmlformats.org/officeDocument/2006/relationships/image" Target="../media/image18.jpg"/><Relationship Id="rId5" Type="http://schemas.openxmlformats.org/officeDocument/2006/relationships/hyperlink" Target="http://zh.wikipedia.org/wiki/%E8%A1%8C%E7%82%BA%E7%A7%91%E5%AD%B8" TargetMode="External"/><Relationship Id="rId4" Type="http://schemas.openxmlformats.org/officeDocument/2006/relationships/hyperlink" Target="http://zh.wikipedia.org/wiki/%E8%87%AA%E7%84%B6%E7%A7%91%E5%AD%B8" TargetMode="Externa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2.xml"/><Relationship Id="rId1" Type="http://schemas.openxmlformats.org/officeDocument/2006/relationships/vmlDrawing" Target="../drawings/vmlDrawing11.v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3.xml"/><Relationship Id="rId1" Type="http://schemas.openxmlformats.org/officeDocument/2006/relationships/vmlDrawing" Target="../drawings/vmlDrawing12.v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4.xml"/><Relationship Id="rId1" Type="http://schemas.openxmlformats.org/officeDocument/2006/relationships/vmlDrawing" Target="../drawings/vmlDrawing13.v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6.xml"/><Relationship Id="rId1" Type="http://schemas.openxmlformats.org/officeDocument/2006/relationships/vmlDrawing" Target="../drawings/vmlDrawing14.vml"/><Relationship Id="rId6" Type="http://schemas.openxmlformats.org/officeDocument/2006/relationships/image" Target="../media/image23.wmf"/><Relationship Id="rId5" Type="http://schemas.openxmlformats.org/officeDocument/2006/relationships/oleObject" Target="../embeddings/oleObject17.bin"/><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25.wmf"/><Relationship Id="rId2" Type="http://schemas.openxmlformats.org/officeDocument/2006/relationships/slideLayout" Target="../slideLayouts/slideLayout37.xml"/><Relationship Id="rId1" Type="http://schemas.openxmlformats.org/officeDocument/2006/relationships/vmlDrawing" Target="../drawings/vmlDrawing15.vml"/><Relationship Id="rId6" Type="http://schemas.openxmlformats.org/officeDocument/2006/relationships/oleObject" Target="../embeddings/oleObject19.bin"/><Relationship Id="rId5" Type="http://schemas.openxmlformats.org/officeDocument/2006/relationships/image" Target="../media/image26.gif"/><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8.xml"/><Relationship Id="rId1" Type="http://schemas.openxmlformats.org/officeDocument/2006/relationships/vmlDrawing" Target="../drawings/vmlDrawing16.v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hyperlink" Target="https://zh.wikipedia.org/wiki/%E7%B5%B1%E8%A8%88%E7%8D%A8%E7%AB%8B" TargetMode="External"/><Relationship Id="rId7" Type="http://schemas.openxmlformats.org/officeDocument/2006/relationships/oleObject" Target="../embeddings/oleObject22.bin"/><Relationship Id="rId2" Type="http://schemas.openxmlformats.org/officeDocument/2006/relationships/slideLayout" Target="../slideLayouts/slideLayout39.xml"/><Relationship Id="rId1" Type="http://schemas.openxmlformats.org/officeDocument/2006/relationships/vmlDrawing" Target="../drawings/vmlDrawing17.vml"/><Relationship Id="rId6" Type="http://schemas.openxmlformats.org/officeDocument/2006/relationships/image" Target="../media/image28.emf"/><Relationship Id="rId11" Type="http://schemas.openxmlformats.org/officeDocument/2006/relationships/hyperlink" Target="http://baike.baidu.com/item/%E5%B9%B3%E6%96%B9%E5%92%8C" TargetMode="External"/><Relationship Id="rId5" Type="http://schemas.openxmlformats.org/officeDocument/2006/relationships/oleObject" Target="../embeddings/oleObject21.bin"/><Relationship Id="rId10" Type="http://schemas.openxmlformats.org/officeDocument/2006/relationships/hyperlink" Target="http://baike.baidu.com/item/%E7%A6%BB%E5%B7%AE" TargetMode="External"/><Relationship Id="rId4" Type="http://schemas.openxmlformats.org/officeDocument/2006/relationships/hyperlink" Target="https://zh.wikipedia.org/wiki/%E6%AD%A3%E6%80%81%E5%88%86%E5%B8%83" TargetMode="External"/><Relationship Id="rId9" Type="http://schemas.openxmlformats.org/officeDocument/2006/relationships/hyperlink" Target="http://baike.baidu.com/item/%E9%9A%8F%E6%9C%BA%E5%8F%98%E9%87%8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31.emf"/><Relationship Id="rId2" Type="http://schemas.openxmlformats.org/officeDocument/2006/relationships/slideLayout" Target="../slideLayouts/slideLayout40.xml"/><Relationship Id="rId1" Type="http://schemas.openxmlformats.org/officeDocument/2006/relationships/vmlDrawing" Target="../drawings/vmlDrawing18.vml"/><Relationship Id="rId6" Type="http://schemas.openxmlformats.org/officeDocument/2006/relationships/package" Target="../embeddings/Microsoft_Word___5.docx"/><Relationship Id="rId5" Type="http://schemas.openxmlformats.org/officeDocument/2006/relationships/oleObject" Target="../embeddings/oleObject24.bin"/><Relationship Id="rId10" Type="http://schemas.openxmlformats.org/officeDocument/2006/relationships/image" Target="../media/image33.jpg"/><Relationship Id="rId4" Type="http://schemas.openxmlformats.org/officeDocument/2006/relationships/image" Target="../media/image30.emf"/><Relationship Id="rId9"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1.xml"/><Relationship Id="rId1" Type="http://schemas.openxmlformats.org/officeDocument/2006/relationships/vmlDrawing" Target="../drawings/vmlDrawing19.v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2.xml"/><Relationship Id="rId1" Type="http://schemas.openxmlformats.org/officeDocument/2006/relationships/vmlDrawing" Target="../drawings/vmlDrawing20.vml"/><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hyperlink" Target="https://baike.baidu.com/item/R.A.Fisher" TargetMode="External"/><Relationship Id="rId7" Type="http://schemas.openxmlformats.org/officeDocument/2006/relationships/image" Target="../media/image37.emf"/><Relationship Id="rId2" Type="http://schemas.openxmlformats.org/officeDocument/2006/relationships/slideLayout" Target="../slideLayouts/slideLayout43.xml"/><Relationship Id="rId1" Type="http://schemas.openxmlformats.org/officeDocument/2006/relationships/vmlDrawing" Target="../drawings/vmlDrawing21.vml"/><Relationship Id="rId6" Type="http://schemas.openxmlformats.org/officeDocument/2006/relationships/oleObject" Target="../embeddings/oleObject29.bin"/><Relationship Id="rId5" Type="http://schemas.openxmlformats.org/officeDocument/2006/relationships/image" Target="../media/image36.emf"/><Relationship Id="rId4" Type="http://schemas.openxmlformats.org/officeDocument/2006/relationships/oleObject" Target="../embeddings/oleObject28.bin"/></Relationships>
</file>

<file path=ppt/slides/_rels/slide32.xml.rels><?xml version="1.0" encoding="UTF-8" standalone="yes"?>
<Relationships xmlns="http://schemas.openxmlformats.org/package/2006/relationships"><Relationship Id="rId3" Type="http://schemas.openxmlformats.org/officeDocument/2006/relationships/hyperlink" Target="https://zh.wikipedia.org/wiki/%E5%8D%A1%E6%96%B9%E5%88%86%E4%BD%88" TargetMode="External"/><Relationship Id="rId2" Type="http://schemas.openxmlformats.org/officeDocument/2006/relationships/hyperlink" Target="https://zh.wikipedia.org/wiki/%E9%9A%8F%E6%9C%BA%E5%8F%98%E9%87%8F" TargetMode="Externa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4.xml"/><Relationship Id="rId1" Type="http://schemas.openxmlformats.org/officeDocument/2006/relationships/vmlDrawing" Target="../drawings/vmlDrawing22.vml"/><Relationship Id="rId4" Type="http://schemas.openxmlformats.org/officeDocument/2006/relationships/image" Target="../media/image4.emf"/></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51.xml"/><Relationship Id="rId1" Type="http://schemas.openxmlformats.org/officeDocument/2006/relationships/vmlDrawing" Target="../drawings/vmlDrawing23.vml"/><Relationship Id="rId6" Type="http://schemas.openxmlformats.org/officeDocument/2006/relationships/image" Target="../media/image40.wmf"/><Relationship Id="rId5" Type="http://schemas.openxmlformats.org/officeDocument/2006/relationships/image" Target="../media/image41.emf"/><Relationship Id="rId4" Type="http://schemas.openxmlformats.org/officeDocument/2006/relationships/package" Target="../embeddings/Microsoft_Word___6.docx"/></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52.xml"/><Relationship Id="rId1" Type="http://schemas.openxmlformats.org/officeDocument/2006/relationships/vmlDrawing" Target="../drawings/vmlDrawing24.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53.xml"/><Relationship Id="rId1" Type="http://schemas.openxmlformats.org/officeDocument/2006/relationships/vmlDrawing" Target="../drawings/vmlDrawing25.vml"/><Relationship Id="rId4" Type="http://schemas.openxmlformats.org/officeDocument/2006/relationships/image" Target="../media/image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53.xml"/><Relationship Id="rId1" Type="http://schemas.openxmlformats.org/officeDocument/2006/relationships/vmlDrawing" Target="../drawings/vmlDrawing26.vml"/><Relationship Id="rId4" Type="http://schemas.openxmlformats.org/officeDocument/2006/relationships/image" Target="../media/image43.wmf"/></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4.xml"/><Relationship Id="rId1" Type="http://schemas.openxmlformats.org/officeDocument/2006/relationships/vmlDrawing" Target="../drawings/vmlDrawing27.vml"/><Relationship Id="rId5" Type="http://schemas.openxmlformats.org/officeDocument/2006/relationships/image" Target="../media/image44.wmf"/><Relationship Id="rId4" Type="http://schemas.openxmlformats.org/officeDocument/2006/relationships/oleObject" Target="../embeddings/oleObject35.bin"/></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56.xml"/><Relationship Id="rId1" Type="http://schemas.openxmlformats.org/officeDocument/2006/relationships/vmlDrawing" Target="../drawings/vmlDrawing28.vml"/><Relationship Id="rId5" Type="http://schemas.openxmlformats.org/officeDocument/2006/relationships/image" Target="../media/image46.emf"/><Relationship Id="rId4" Type="http://schemas.openxmlformats.org/officeDocument/2006/relationships/package" Target="../embeddings/Microsoft_Word___7.docx"/></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58.xml"/><Relationship Id="rId1" Type="http://schemas.openxmlformats.org/officeDocument/2006/relationships/vmlDrawing" Target="../drawings/vmlDrawing29.vml"/><Relationship Id="rId5" Type="http://schemas.openxmlformats.org/officeDocument/2006/relationships/image" Target="../media/image49.png"/><Relationship Id="rId4" Type="http://schemas.openxmlformats.org/officeDocument/2006/relationships/image" Target="../media/image4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58.xml"/><Relationship Id="rId1" Type="http://schemas.openxmlformats.org/officeDocument/2006/relationships/vmlDrawing" Target="../drawings/vmlDrawing30.vml"/><Relationship Id="rId5" Type="http://schemas.openxmlformats.org/officeDocument/2006/relationships/image" Target="../media/image51.png"/><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8.xml"/><Relationship Id="rId5" Type="http://schemas.openxmlformats.org/officeDocument/2006/relationships/image" Target="../media/image51.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59.xml"/><Relationship Id="rId1" Type="http://schemas.openxmlformats.org/officeDocument/2006/relationships/vmlDrawing" Target="../drawings/vmlDrawing31.vml"/><Relationship Id="rId5" Type="http://schemas.openxmlformats.org/officeDocument/2006/relationships/image" Target="../media/image56.emf"/><Relationship Id="rId4" Type="http://schemas.openxmlformats.org/officeDocument/2006/relationships/package" Target="../embeddings/Microsoft_Word___8.docx"/></Relationships>
</file>

<file path=ppt/slides/_rels/slide55.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40.png"/><Relationship Id="rId2" Type="http://schemas.openxmlformats.org/officeDocument/2006/relationships/slideLayout" Target="../slideLayouts/slideLayout59.xml"/><Relationship Id="rId1" Type="http://schemas.openxmlformats.org/officeDocument/2006/relationships/vmlDrawing" Target="../drawings/vmlDrawing32.vml"/><Relationship Id="rId6" Type="http://schemas.openxmlformats.org/officeDocument/2006/relationships/image" Target="../media/image58.wmf"/><Relationship Id="rId5" Type="http://schemas.openxmlformats.org/officeDocument/2006/relationships/oleObject" Target="../embeddings/oleObject41.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4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0.xml"/><Relationship Id="rId1" Type="http://schemas.openxmlformats.org/officeDocument/2006/relationships/vmlDrawing" Target="../drawings/vmlDrawing33.vml"/><Relationship Id="rId4" Type="http://schemas.openxmlformats.org/officeDocument/2006/relationships/image" Target="../media/image61.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1.bin"/><Relationship Id="rId3" Type="http://schemas.openxmlformats.org/officeDocument/2006/relationships/oleObject" Target="../embeddings/oleObject45.bin"/><Relationship Id="rId7" Type="http://schemas.openxmlformats.org/officeDocument/2006/relationships/image" Target="../media/image63.wmf"/><Relationship Id="rId12" Type="http://schemas.openxmlformats.org/officeDocument/2006/relationships/oleObject" Target="../embeddings/oleObject50.bin"/><Relationship Id="rId2" Type="http://schemas.openxmlformats.org/officeDocument/2006/relationships/slideLayout" Target="../slideLayouts/slideLayout60.xml"/><Relationship Id="rId1" Type="http://schemas.openxmlformats.org/officeDocument/2006/relationships/vmlDrawing" Target="../drawings/vmlDrawing34.vml"/><Relationship Id="rId6" Type="http://schemas.openxmlformats.org/officeDocument/2006/relationships/oleObject" Target="../embeddings/oleObject47.bin"/><Relationship Id="rId11" Type="http://schemas.openxmlformats.org/officeDocument/2006/relationships/image" Target="../media/image65.wmf"/><Relationship Id="rId5" Type="http://schemas.openxmlformats.org/officeDocument/2006/relationships/oleObject" Target="../embeddings/oleObject46.bin"/><Relationship Id="rId10" Type="http://schemas.openxmlformats.org/officeDocument/2006/relationships/oleObject" Target="../embeddings/oleObject49.bin"/><Relationship Id="rId4" Type="http://schemas.openxmlformats.org/officeDocument/2006/relationships/image" Target="../media/image62.wmf"/><Relationship Id="rId9" Type="http://schemas.openxmlformats.org/officeDocument/2006/relationships/image" Target="../media/image64.wmf"/><Relationship Id="rId14" Type="http://schemas.openxmlformats.org/officeDocument/2006/relationships/image" Target="../media/image66.wmf"/></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57.bin"/><Relationship Id="rId18" Type="http://schemas.openxmlformats.org/officeDocument/2006/relationships/oleObject" Target="../embeddings/oleObject60.bin"/><Relationship Id="rId26" Type="http://schemas.openxmlformats.org/officeDocument/2006/relationships/oleObject" Target="../embeddings/oleObject64.bin"/><Relationship Id="rId3" Type="http://schemas.openxmlformats.org/officeDocument/2006/relationships/oleObject" Target="../embeddings/oleObject52.bin"/><Relationship Id="rId21" Type="http://schemas.openxmlformats.org/officeDocument/2006/relationships/image" Target="../media/image75.wmf"/><Relationship Id="rId34" Type="http://schemas.openxmlformats.org/officeDocument/2006/relationships/oleObject" Target="../embeddings/oleObject68.bin"/><Relationship Id="rId7" Type="http://schemas.openxmlformats.org/officeDocument/2006/relationships/oleObject" Target="../embeddings/oleObject54.bin"/><Relationship Id="rId12" Type="http://schemas.openxmlformats.org/officeDocument/2006/relationships/image" Target="../media/image71.wmf"/><Relationship Id="rId17" Type="http://schemas.openxmlformats.org/officeDocument/2006/relationships/image" Target="../media/image73.wmf"/><Relationship Id="rId25" Type="http://schemas.openxmlformats.org/officeDocument/2006/relationships/image" Target="../media/image77.wmf"/><Relationship Id="rId33" Type="http://schemas.openxmlformats.org/officeDocument/2006/relationships/image" Target="../media/image81.wmf"/><Relationship Id="rId2" Type="http://schemas.openxmlformats.org/officeDocument/2006/relationships/slideLayout" Target="../slideLayouts/slideLayout60.xml"/><Relationship Id="rId16" Type="http://schemas.openxmlformats.org/officeDocument/2006/relationships/oleObject" Target="../embeddings/oleObject59.bin"/><Relationship Id="rId20" Type="http://schemas.openxmlformats.org/officeDocument/2006/relationships/oleObject" Target="../embeddings/oleObject61.bin"/><Relationship Id="rId29" Type="http://schemas.openxmlformats.org/officeDocument/2006/relationships/image" Target="../media/image79.wmf"/><Relationship Id="rId1" Type="http://schemas.openxmlformats.org/officeDocument/2006/relationships/vmlDrawing" Target="../drawings/vmlDrawing35.vml"/><Relationship Id="rId6" Type="http://schemas.openxmlformats.org/officeDocument/2006/relationships/image" Target="../media/image68.wmf"/><Relationship Id="rId11" Type="http://schemas.openxmlformats.org/officeDocument/2006/relationships/oleObject" Target="../embeddings/oleObject56.bin"/><Relationship Id="rId24" Type="http://schemas.openxmlformats.org/officeDocument/2006/relationships/oleObject" Target="../embeddings/oleObject63.bin"/><Relationship Id="rId32" Type="http://schemas.openxmlformats.org/officeDocument/2006/relationships/oleObject" Target="../embeddings/oleObject67.bin"/><Relationship Id="rId5" Type="http://schemas.openxmlformats.org/officeDocument/2006/relationships/oleObject" Target="../embeddings/oleObject53.bin"/><Relationship Id="rId15" Type="http://schemas.openxmlformats.org/officeDocument/2006/relationships/image" Target="../media/image72.wmf"/><Relationship Id="rId23" Type="http://schemas.openxmlformats.org/officeDocument/2006/relationships/image" Target="../media/image76.wmf"/><Relationship Id="rId28" Type="http://schemas.openxmlformats.org/officeDocument/2006/relationships/oleObject" Target="../embeddings/oleObject65.bin"/><Relationship Id="rId36" Type="http://schemas.openxmlformats.org/officeDocument/2006/relationships/oleObject" Target="../embeddings/oleObject69.bin"/><Relationship Id="rId10" Type="http://schemas.openxmlformats.org/officeDocument/2006/relationships/image" Target="../media/image70.wmf"/><Relationship Id="rId19" Type="http://schemas.openxmlformats.org/officeDocument/2006/relationships/image" Target="../media/image74.wmf"/><Relationship Id="rId31" Type="http://schemas.openxmlformats.org/officeDocument/2006/relationships/image" Target="../media/image80.wmf"/><Relationship Id="rId4" Type="http://schemas.openxmlformats.org/officeDocument/2006/relationships/image" Target="../media/image67.wmf"/><Relationship Id="rId9" Type="http://schemas.openxmlformats.org/officeDocument/2006/relationships/oleObject" Target="../embeddings/oleObject55.bin"/><Relationship Id="rId14" Type="http://schemas.openxmlformats.org/officeDocument/2006/relationships/oleObject" Target="../embeddings/oleObject58.bin"/><Relationship Id="rId22" Type="http://schemas.openxmlformats.org/officeDocument/2006/relationships/oleObject" Target="../embeddings/oleObject62.bin"/><Relationship Id="rId27" Type="http://schemas.openxmlformats.org/officeDocument/2006/relationships/image" Target="../media/image78.wmf"/><Relationship Id="rId30" Type="http://schemas.openxmlformats.org/officeDocument/2006/relationships/oleObject" Target="../embeddings/oleObject66.bin"/><Relationship Id="rId35" Type="http://schemas.openxmlformats.org/officeDocument/2006/relationships/image" Target="../media/image82.wmf"/><Relationship Id="rId8" Type="http://schemas.openxmlformats.org/officeDocument/2006/relationships/image" Target="../media/image69.wmf"/></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62.xml"/><Relationship Id="rId1" Type="http://schemas.openxmlformats.org/officeDocument/2006/relationships/vmlDrawing" Target="../drawings/vmlDrawing36.vml"/><Relationship Id="rId4" Type="http://schemas.openxmlformats.org/officeDocument/2006/relationships/image" Target="../media/image8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63.xml"/><Relationship Id="rId1" Type="http://schemas.openxmlformats.org/officeDocument/2006/relationships/vmlDrawing" Target="../drawings/vmlDrawing37.vml"/><Relationship Id="rId4" Type="http://schemas.openxmlformats.org/officeDocument/2006/relationships/image" Target="../media/image4.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64.xml"/><Relationship Id="rId1" Type="http://schemas.openxmlformats.org/officeDocument/2006/relationships/vmlDrawing" Target="../drawings/vmlDrawing38.vml"/><Relationship Id="rId4" Type="http://schemas.openxmlformats.org/officeDocument/2006/relationships/image" Target="../media/image84.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65.xml"/><Relationship Id="rId1" Type="http://schemas.openxmlformats.org/officeDocument/2006/relationships/vmlDrawing" Target="../drawings/vmlDrawing39.vml"/><Relationship Id="rId4" Type="http://schemas.openxmlformats.org/officeDocument/2006/relationships/image" Target="../media/image85.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66.xml"/><Relationship Id="rId1" Type="http://schemas.openxmlformats.org/officeDocument/2006/relationships/vmlDrawing" Target="../drawings/vmlDrawing40.vml"/><Relationship Id="rId4" Type="http://schemas.openxmlformats.org/officeDocument/2006/relationships/image" Target="../media/image86.emf"/></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8" Type="http://schemas.openxmlformats.org/officeDocument/2006/relationships/hyperlink" Target="http://baike.baidu.com/item/%E5%9D%87%E5%80%BC" TargetMode="External"/><Relationship Id="rId3" Type="http://schemas.openxmlformats.org/officeDocument/2006/relationships/oleObject" Target="../embeddings/oleObject75.bin"/><Relationship Id="rId7" Type="http://schemas.openxmlformats.org/officeDocument/2006/relationships/hyperlink" Target="http://baike.baidu.com/item/%E8%A7%82%E6%B5%8B%E5%80%BC" TargetMode="External"/><Relationship Id="rId2" Type="http://schemas.openxmlformats.org/officeDocument/2006/relationships/slideLayout" Target="../slideLayouts/slideLayout68.xml"/><Relationship Id="rId1" Type="http://schemas.openxmlformats.org/officeDocument/2006/relationships/vmlDrawing" Target="../drawings/vmlDrawing41.vml"/><Relationship Id="rId6" Type="http://schemas.openxmlformats.org/officeDocument/2006/relationships/image" Target="../media/image88.emf"/><Relationship Id="rId5" Type="http://schemas.openxmlformats.org/officeDocument/2006/relationships/oleObject" Target="../embeddings/oleObject76.bin"/><Relationship Id="rId4" Type="http://schemas.openxmlformats.org/officeDocument/2006/relationships/image" Target="../media/image87.emf"/><Relationship Id="rId9" Type="http://schemas.openxmlformats.org/officeDocument/2006/relationships/image" Target="../media/image560.png"/></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2.xml"/><Relationship Id="rId1" Type="http://schemas.openxmlformats.org/officeDocument/2006/relationships/vmlDrawing" Target="../drawings/vmlDrawing42.vml"/><Relationship Id="rId4" Type="http://schemas.openxmlformats.org/officeDocument/2006/relationships/image" Target="../media/image92.emf"/></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98.wmf"/><Relationship Id="rId2" Type="http://schemas.openxmlformats.org/officeDocument/2006/relationships/slideLayout" Target="../slideLayouts/slideLayout77.xml"/><Relationship Id="rId1" Type="http://schemas.openxmlformats.org/officeDocument/2006/relationships/vmlDrawing" Target="../drawings/vmlDrawing43.vml"/><Relationship Id="rId6" Type="http://schemas.openxmlformats.org/officeDocument/2006/relationships/image" Target="../media/image95.e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97.wmf"/><Relationship Id="rId4" Type="http://schemas.openxmlformats.org/officeDocument/2006/relationships/image" Target="../media/image94.emf"/><Relationship Id="rId9"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79.xml"/><Relationship Id="rId1" Type="http://schemas.openxmlformats.org/officeDocument/2006/relationships/vmlDrawing" Target="../drawings/vmlDrawing44.vml"/><Relationship Id="rId6" Type="http://schemas.openxmlformats.org/officeDocument/2006/relationships/image" Target="../media/image101.emf"/><Relationship Id="rId5" Type="http://schemas.openxmlformats.org/officeDocument/2006/relationships/oleObject" Target="../embeddings/oleObject84.bin"/><Relationship Id="rId4" Type="http://schemas.openxmlformats.org/officeDocument/2006/relationships/image" Target="../media/image100.emf"/><Relationship Id="rId9" Type="http://schemas.openxmlformats.org/officeDocument/2006/relationships/image" Target="../media/image18.jpg"/></Relationships>
</file>

<file path=ppt/slides/_rels/slide78.xml.rels><?xml version="1.0" encoding="UTF-8" standalone="yes"?>
<Relationships xmlns="http://schemas.openxmlformats.org/package/2006/relationships"><Relationship Id="rId3" Type="http://schemas.openxmlformats.org/officeDocument/2006/relationships/hyperlink" Target="http://baike.baidu.com/item/%E8%A1%8C%E6%98%9F/15991" TargetMode="External"/><Relationship Id="rId7" Type="http://schemas.openxmlformats.org/officeDocument/2006/relationships/image" Target="../media/image18.jpg"/><Relationship Id="rId2" Type="http://schemas.openxmlformats.org/officeDocument/2006/relationships/hyperlink" Target="http://baike.baidu.com/item/%E6%9C%B1%E8%B5%9B%E6%99%AE%C2%B7%E7%9A%AE%E4%BA%9A%E9%BD%90" TargetMode="External"/><Relationship Id="rId1" Type="http://schemas.openxmlformats.org/officeDocument/2006/relationships/slideLayout" Target="../slideLayouts/slideLayout79.xml"/><Relationship Id="rId6" Type="http://schemas.openxmlformats.org/officeDocument/2006/relationships/hyperlink" Target="http://baike.baidu.com/item/%E5%A5%A5%E5%9C%B0%E5%88%A9" TargetMode="External"/><Relationship Id="rId5" Type="http://schemas.openxmlformats.org/officeDocument/2006/relationships/hyperlink" Target="http://baike.baidu.com/item/%E9%AB%98%E6%96%AF" TargetMode="External"/><Relationship Id="rId4" Type="http://schemas.openxmlformats.org/officeDocument/2006/relationships/hyperlink" Target="http://baike.baidu.com/item/%E8%B0%B7%E7%A5%9E%E6%98%9F"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81.xml"/><Relationship Id="rId1" Type="http://schemas.openxmlformats.org/officeDocument/2006/relationships/vmlDrawing" Target="../drawings/vmlDrawing45.vml"/><Relationship Id="rId4" Type="http://schemas.openxmlformats.org/officeDocument/2006/relationships/image" Target="../media/image104.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82.xml"/><Relationship Id="rId1" Type="http://schemas.openxmlformats.org/officeDocument/2006/relationships/vmlDrawing" Target="../drawings/vmlDrawing46.vml"/><Relationship Id="rId4" Type="http://schemas.openxmlformats.org/officeDocument/2006/relationships/image" Target="../media/image10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8.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89.xml"/><Relationship Id="rId1" Type="http://schemas.openxmlformats.org/officeDocument/2006/relationships/vmlDrawing" Target="../drawings/vmlDrawing47.vml"/><Relationship Id="rId4" Type="http://schemas.openxmlformats.org/officeDocument/2006/relationships/image" Target="../media/image107.emf"/></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90.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emf"/><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package" Target="../embeddings/Microsoft_Word___1.docx"/><Relationship Id="rId5" Type="http://schemas.openxmlformats.org/officeDocument/2006/relationships/oleObject" Target="../embeddings/oleObject4.bin"/><Relationship Id="rId4" Type="http://schemas.openxmlformats.org/officeDocument/2006/relationships/image" Target="../media/image7.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9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9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9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5.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9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标题 1"/>
          <p:cNvSpPr>
            <a:spLocks noGrp="1"/>
          </p:cNvSpPr>
          <p:nvPr>
            <p:ph type="ctrTitle"/>
          </p:nvPr>
        </p:nvSpPr>
        <p:spPr>
          <a:xfrm>
            <a:off x="1835696" y="836712"/>
            <a:ext cx="6600451" cy="2262781"/>
          </a:xfrm>
        </p:spPr>
        <p:txBody>
          <a:bodyPr/>
          <a:lstStyle/>
          <a:p>
            <a:r>
              <a:rPr lang="zh-CN" altLang="en-US" dirty="0"/>
              <a:t>第</a:t>
            </a:r>
            <a:r>
              <a:rPr lang="en-US" altLang="zh-CN" dirty="0"/>
              <a:t>4</a:t>
            </a:r>
            <a:r>
              <a:rPr lang="zh-CN" altLang="en-US" dirty="0"/>
              <a:t>章  数据统计</a:t>
            </a:r>
          </a:p>
        </p:txBody>
      </p:sp>
      <p:sp>
        <p:nvSpPr>
          <p:cNvPr id="77827" name="副标题 2"/>
          <p:cNvSpPr>
            <a:spLocks noGrp="1"/>
          </p:cNvSpPr>
          <p:nvPr>
            <p:ph type="subTitle" idx="1"/>
          </p:nvPr>
        </p:nvSpPr>
        <p:spPr>
          <a:xfrm>
            <a:off x="3786188" y="3886200"/>
            <a:ext cx="3986212" cy="1752600"/>
          </a:xfrm>
        </p:spPr>
        <p:txBody>
          <a:bodyPr/>
          <a:lstStyle/>
          <a:p>
            <a:r>
              <a:rPr lang="zh-CN" altLang="en-US" sz="2400" dirty="0"/>
              <a:t>万夕里 </a:t>
            </a:r>
            <a:endParaRPr lang="en-US" altLang="zh-CN" sz="2400" dirty="0"/>
          </a:p>
          <a:p>
            <a:r>
              <a:rPr lang="zh-CN" altLang="en-US" sz="2400" dirty="0"/>
              <a:t>南京工业大学</a:t>
            </a:r>
            <a:endParaRPr lang="en-US" altLang="zh-CN" sz="2400" dirty="0"/>
          </a:p>
          <a:p>
            <a:r>
              <a:rPr lang="en-US" altLang="zh-CN" sz="2400" dirty="0"/>
              <a:t>xiliwan@njtech.edu.cn</a:t>
            </a:r>
            <a:endParaRPr lang="zh-CN" altLang="en-US" sz="2400" dirty="0"/>
          </a:p>
        </p:txBody>
      </p:sp>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717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7170" name="Object 4"/>
          <p:cNvGraphicFramePr>
            <a:graphicFrameLocks noChangeAspect="1"/>
          </p:cNvGraphicFramePr>
          <p:nvPr>
            <p:extLst>
              <p:ext uri="{D42A27DB-BD31-4B8C-83A1-F6EECF244321}">
                <p14:modId xmlns:p14="http://schemas.microsoft.com/office/powerpoint/2010/main" val="2606828099"/>
              </p:ext>
            </p:extLst>
          </p:nvPr>
        </p:nvGraphicFramePr>
        <p:xfrm>
          <a:off x="135372" y="1929526"/>
          <a:ext cx="8698632" cy="4307442"/>
        </p:xfrm>
        <a:graphic>
          <a:graphicData uri="http://schemas.openxmlformats.org/presentationml/2006/ole">
            <mc:AlternateContent xmlns:mc="http://schemas.openxmlformats.org/markup-compatibility/2006">
              <mc:Choice xmlns:v="urn:schemas-microsoft-com:vml" Requires="v">
                <p:oleObj spid="_x0000_s4099" name="文档" r:id="rId4" imgW="5408359" imgH="2678094" progId="Word.Document.12">
                  <p:embed/>
                </p:oleObj>
              </mc:Choice>
              <mc:Fallback>
                <p:oleObj name="文档" r:id="rId4" imgW="5408359" imgH="2678094" progId="Word.Document.12">
                  <p:embed/>
                  <p:pic>
                    <p:nvPicPr>
                      <p:cNvPr id="0" name="Object 4"/>
                      <p:cNvPicPr>
                        <a:picLocks noChangeAspect="1" noChangeArrowheads="1"/>
                      </p:cNvPicPr>
                      <p:nvPr/>
                    </p:nvPicPr>
                    <p:blipFill>
                      <a:blip r:embed="rId5"/>
                      <a:srcRect/>
                      <a:stretch>
                        <a:fillRect/>
                      </a:stretch>
                    </p:blipFill>
                    <p:spPr bwMode="auto">
                      <a:xfrm>
                        <a:off x="135372" y="1929526"/>
                        <a:ext cx="8698632" cy="4307442"/>
                      </a:xfrm>
                      <a:prstGeom prst="rect">
                        <a:avLst/>
                      </a:prstGeom>
                      <a:noFill/>
                      <a:ln>
                        <a:noFill/>
                      </a:ln>
                      <a:effectLst/>
                    </p:spPr>
                  </p:pic>
                </p:oleObj>
              </mc:Fallback>
            </mc:AlternateContent>
          </a:graphicData>
        </a:graphic>
      </p:graphicFrame>
      <p:sp>
        <p:nvSpPr>
          <p:cNvPr id="10" name="TextBox 9"/>
          <p:cNvSpPr txBox="1"/>
          <p:nvPr/>
        </p:nvSpPr>
        <p:spPr>
          <a:xfrm>
            <a:off x="2339752" y="5996660"/>
            <a:ext cx="4071937"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dirty="0"/>
              <a:t>4-2 </a:t>
            </a:r>
            <a:r>
              <a:rPr lang="zh-CN" altLang="en-US" dirty="0"/>
              <a:t>离散型随机变量中常见概率分布</a:t>
            </a:r>
          </a:p>
        </p:txBody>
      </p:sp>
      <p:sp>
        <p:nvSpPr>
          <p:cNvPr id="2" name="矩形 1"/>
          <p:cNvSpPr/>
          <p:nvPr/>
        </p:nvSpPr>
        <p:spPr>
          <a:xfrm>
            <a:off x="4812958" y="768350"/>
            <a:ext cx="3711272" cy="369332"/>
          </a:xfrm>
          <a:prstGeom prst="rect">
            <a:avLst/>
          </a:prstGeom>
          <a:ln>
            <a:solidFill>
              <a:srgbClr val="FF0000"/>
            </a:solidFill>
          </a:ln>
        </p:spPr>
        <p:txBody>
          <a:bodyPr wrap="none">
            <a:spAutoFit/>
          </a:bodyPr>
          <a:lstStyle/>
          <a:p>
            <a:r>
              <a:rPr lang="zh-CN" altLang="en-US" dirty="0"/>
              <a:t>单次成功</a:t>
            </a:r>
            <a:r>
              <a:rPr lang="en-US" altLang="zh-CN" dirty="0"/>
              <a:t>/</a:t>
            </a:r>
            <a:r>
              <a:rPr lang="zh-CN" altLang="en-US" dirty="0"/>
              <a:t>失败试验称为</a:t>
            </a:r>
            <a:r>
              <a:rPr lang="zh-CN" altLang="en-US" b="1" dirty="0"/>
              <a:t>伯努利试验</a:t>
            </a:r>
            <a:endParaRPr lang="en-US" b="1" dirty="0"/>
          </a:p>
        </p:txBody>
      </p:sp>
      <p:cxnSp>
        <p:nvCxnSpPr>
          <p:cNvPr id="4" name="曲线连接符 3"/>
          <p:cNvCxnSpPr>
            <a:endCxn id="2" idx="1"/>
          </p:cNvCxnSpPr>
          <p:nvPr/>
        </p:nvCxnSpPr>
        <p:spPr>
          <a:xfrm rot="5400000" flipH="1" flipV="1">
            <a:off x="3706515" y="1458461"/>
            <a:ext cx="1611888" cy="600998"/>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645507" y="1395299"/>
            <a:ext cx="4467890" cy="369332"/>
          </a:xfrm>
          <a:prstGeom prst="rect">
            <a:avLst/>
          </a:prstGeom>
          <a:ln>
            <a:solidFill>
              <a:srgbClr val="FF0000"/>
            </a:solidFill>
          </a:ln>
        </p:spPr>
        <p:txBody>
          <a:bodyPr wrap="none">
            <a:spAutoFit/>
          </a:bodyPr>
          <a:lstStyle/>
          <a:p>
            <a:r>
              <a:rPr lang="zh-CN" altLang="en-US" b="1" dirty="0"/>
              <a:t>二项分布实际上就是重复</a:t>
            </a:r>
            <a:r>
              <a:rPr lang="en-US" altLang="zh-CN" b="1" dirty="0"/>
              <a:t>n</a:t>
            </a:r>
            <a:r>
              <a:rPr lang="zh-CN" altLang="en-US" b="1" dirty="0"/>
              <a:t>次的</a:t>
            </a:r>
            <a:r>
              <a:rPr lang="zh-CN" altLang="en-US" b="1" dirty="0">
                <a:hlinkClick r:id="rId6"/>
              </a:rPr>
              <a:t>伯努利试验</a:t>
            </a:r>
            <a:endParaRPr lang="en-US" b="1" dirty="0"/>
          </a:p>
        </p:txBody>
      </p:sp>
      <p:cxnSp>
        <p:nvCxnSpPr>
          <p:cNvPr id="6" name="曲线连接符 5"/>
          <p:cNvCxnSpPr>
            <a:endCxn id="5" idx="1"/>
          </p:cNvCxnSpPr>
          <p:nvPr/>
        </p:nvCxnSpPr>
        <p:spPr>
          <a:xfrm flipV="1">
            <a:off x="3851920" y="1579965"/>
            <a:ext cx="793587" cy="480883"/>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214313" y="357188"/>
            <a:ext cx="8540750" cy="822325"/>
          </a:xfrm>
        </p:spPr>
        <p:txBody>
          <a:bodyPr/>
          <a:lstStyle/>
          <a:p>
            <a:r>
              <a:rPr lang="en-US" altLang="zh-CN" dirty="0"/>
              <a:t>4.4.6 </a:t>
            </a:r>
            <a:r>
              <a:rPr lang="zh-CN" altLang="en-US" dirty="0"/>
              <a:t>时间序列分析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618130106"/>
              </p:ext>
            </p:extLst>
          </p:nvPr>
        </p:nvGraphicFramePr>
        <p:xfrm>
          <a:off x="857250" y="1357332"/>
          <a:ext cx="7786716" cy="492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54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855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1027019041"/>
      </p:ext>
    </p:extLst>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214313" y="357188"/>
            <a:ext cx="8540750" cy="822325"/>
          </a:xfrm>
        </p:spPr>
        <p:txBody>
          <a:bodyPr/>
          <a:lstStyle/>
          <a:p>
            <a:r>
              <a:rPr lang="en-US" altLang="zh-CN" dirty="0"/>
              <a:t>4.4.6 </a:t>
            </a:r>
            <a:r>
              <a:rPr lang="zh-CN" altLang="en-US" dirty="0"/>
              <a:t>时间序列分析</a:t>
            </a:r>
          </a:p>
        </p:txBody>
      </p:sp>
      <p:sp>
        <p:nvSpPr>
          <p:cNvPr id="109571" name="内容占位符 2"/>
          <p:cNvSpPr>
            <a:spLocks noGrp="1"/>
          </p:cNvSpPr>
          <p:nvPr>
            <p:ph idx="1"/>
          </p:nvPr>
        </p:nvSpPr>
        <p:spPr>
          <a:xfrm>
            <a:off x="857250" y="1143000"/>
            <a:ext cx="8153400" cy="4929188"/>
          </a:xfrm>
        </p:spPr>
        <p:txBody>
          <a:bodyPr>
            <a:normAutofit fontScale="92500" lnSpcReduction="20000"/>
          </a:bodyPr>
          <a:lstStyle/>
          <a:p>
            <a:endParaRPr lang="en-US" altLang="zh-CN" b="1" dirty="0"/>
          </a:p>
          <a:p>
            <a:r>
              <a:rPr lang="zh-CN" altLang="en-US" b="1" dirty="0"/>
              <a:t>通常，一个时间序列由</a:t>
            </a:r>
            <a:r>
              <a:rPr lang="en-US" altLang="zh-CN" b="1" dirty="0"/>
              <a:t>4</a:t>
            </a:r>
            <a:r>
              <a:rPr lang="zh-CN" altLang="en-US" b="1" dirty="0"/>
              <a:t>种要素组成：</a:t>
            </a:r>
            <a:endParaRPr lang="en-US" altLang="zh-CN" b="1" dirty="0"/>
          </a:p>
          <a:p>
            <a:endParaRPr lang="zh-CN" altLang="en-US" b="1" dirty="0"/>
          </a:p>
          <a:p>
            <a:pPr lvl="1"/>
            <a:r>
              <a:rPr lang="zh-CN" altLang="en-US" b="1" dirty="0"/>
              <a:t>趋势：时间序列</a:t>
            </a:r>
            <a:r>
              <a:rPr lang="zh-CN" altLang="en-US" b="1" u="sng" dirty="0">
                <a:solidFill>
                  <a:srgbClr val="FF0000"/>
                </a:solidFill>
              </a:rPr>
              <a:t>长时间内呈现出来</a:t>
            </a:r>
            <a:r>
              <a:rPr lang="zh-CN" altLang="en-US" b="1" dirty="0"/>
              <a:t>的</a:t>
            </a:r>
            <a:r>
              <a:rPr lang="zh-CN" altLang="en-US" b="1" i="1" dirty="0"/>
              <a:t>持续向上</a:t>
            </a:r>
            <a:r>
              <a:rPr lang="zh-CN" altLang="en-US" b="1" dirty="0"/>
              <a:t>或</a:t>
            </a:r>
            <a:r>
              <a:rPr lang="zh-CN" altLang="en-US" b="1" i="1" dirty="0"/>
              <a:t>持续向下</a:t>
            </a:r>
            <a:r>
              <a:rPr lang="zh-CN" altLang="en-US" b="1" dirty="0"/>
              <a:t>的变动</a:t>
            </a:r>
            <a:endParaRPr lang="en-US" altLang="zh-CN" b="1" dirty="0"/>
          </a:p>
          <a:p>
            <a:pPr lvl="1"/>
            <a:endParaRPr lang="zh-CN" altLang="en-US" b="1" dirty="0"/>
          </a:p>
          <a:p>
            <a:pPr lvl="1"/>
            <a:r>
              <a:rPr lang="zh-CN" altLang="en-US" b="1" dirty="0"/>
              <a:t>季节变动：</a:t>
            </a:r>
            <a:r>
              <a:rPr lang="zh-CN" altLang="en-US" b="1" u="sng" dirty="0"/>
              <a:t>时间序列</a:t>
            </a:r>
            <a:r>
              <a:rPr lang="zh-CN" altLang="en-US" sz="2200" b="1" u="sng" dirty="0">
                <a:solidFill>
                  <a:srgbClr val="FF0000"/>
                </a:solidFill>
              </a:rPr>
              <a:t>在一年内</a:t>
            </a:r>
            <a:r>
              <a:rPr lang="zh-CN" altLang="en-US" b="1" u="sng" dirty="0">
                <a:solidFill>
                  <a:srgbClr val="FF0000"/>
                </a:solidFill>
              </a:rPr>
              <a:t>重复出现的周期性波动</a:t>
            </a:r>
            <a:r>
              <a:rPr lang="zh-CN" altLang="en-US" b="1" dirty="0"/>
              <a:t>。</a:t>
            </a:r>
            <a:endParaRPr lang="en-US" altLang="zh-CN" b="1" dirty="0"/>
          </a:p>
          <a:p>
            <a:pPr marL="457200" lvl="1" indent="0">
              <a:buNone/>
            </a:pPr>
            <a:r>
              <a:rPr lang="en-US" altLang="zh-CN" b="1" dirty="0"/>
              <a:t>                    </a:t>
            </a:r>
            <a:r>
              <a:rPr lang="zh-CN" altLang="en-US" b="1" dirty="0"/>
              <a:t>例如气候变化、周期性变化和随机性变化  </a:t>
            </a:r>
            <a:endParaRPr lang="en-US" altLang="zh-CN" b="1" dirty="0"/>
          </a:p>
          <a:p>
            <a:pPr marL="457200" lvl="1" indent="0">
              <a:buNone/>
            </a:pPr>
            <a:r>
              <a:rPr lang="zh-CN" altLang="en-US" b="1" dirty="0"/>
              <a:t>           （如销售数据的具有季节性变化规律。</a:t>
            </a:r>
            <a:r>
              <a:rPr lang="zh-CN" altLang="en-US" b="1" dirty="0">
                <a:solidFill>
                  <a:srgbClr val="FF0000"/>
                </a:solidFill>
              </a:rPr>
              <a:t>每年</a:t>
            </a:r>
            <a:r>
              <a:rPr lang="en-US" altLang="zh-CN" b="1" dirty="0">
                <a:solidFill>
                  <a:srgbClr val="FF0000"/>
                </a:solidFill>
              </a:rPr>
              <a:t>9~10</a:t>
            </a:r>
            <a:r>
              <a:rPr lang="zh-CN" altLang="en-US" b="1" dirty="0">
                <a:solidFill>
                  <a:srgbClr val="FF0000"/>
                </a:solidFill>
              </a:rPr>
              <a:t>月份出口增长</a:t>
            </a:r>
            <a:r>
              <a:rPr lang="zh-CN" altLang="en-US" b="1" dirty="0"/>
              <a:t>）</a:t>
            </a:r>
            <a:endParaRPr lang="en-US" altLang="zh-CN" b="1" dirty="0"/>
          </a:p>
          <a:p>
            <a:pPr lvl="1"/>
            <a:endParaRPr lang="zh-CN" altLang="en-US" b="1" dirty="0"/>
          </a:p>
          <a:p>
            <a:pPr lvl="1"/>
            <a:r>
              <a:rPr lang="zh-CN" altLang="en-US" b="1" dirty="0"/>
              <a:t>循环波动：时间序列呈现出来的</a:t>
            </a:r>
            <a:r>
              <a:rPr lang="zh-CN" altLang="en-US" b="1" u="sng" dirty="0">
                <a:solidFill>
                  <a:srgbClr val="FF0000"/>
                </a:solidFill>
              </a:rPr>
              <a:t>非固定长度的周期性变动</a:t>
            </a:r>
            <a:r>
              <a:rPr lang="zh-CN" altLang="en-US" b="1" dirty="0"/>
              <a:t>。</a:t>
            </a:r>
            <a:endParaRPr lang="en-US" altLang="zh-CN" b="1" dirty="0"/>
          </a:p>
          <a:p>
            <a:pPr lvl="1"/>
            <a:endParaRPr lang="zh-CN" altLang="en-US" b="1" dirty="0"/>
          </a:p>
          <a:p>
            <a:pPr lvl="1">
              <a:lnSpc>
                <a:spcPct val="120000"/>
              </a:lnSpc>
            </a:pPr>
            <a:r>
              <a:rPr lang="zh-CN" altLang="en-US" b="1" dirty="0"/>
              <a:t>不规则波动：时间序列中</a:t>
            </a:r>
            <a:r>
              <a:rPr lang="zh-CN" altLang="en-US" b="1" u="sng" dirty="0">
                <a:solidFill>
                  <a:srgbClr val="FF0000"/>
                </a:solidFill>
              </a:rPr>
              <a:t>去除以上趋势、季节变动和周期波动之后</a:t>
            </a:r>
            <a:r>
              <a:rPr lang="zh-CN" altLang="en-US" b="1" dirty="0"/>
              <a:t>的</a:t>
            </a:r>
            <a:r>
              <a:rPr lang="zh-CN" altLang="en-US" b="1" u="sng" dirty="0"/>
              <a:t>随机波动</a:t>
            </a:r>
            <a:r>
              <a:rPr lang="zh-CN" altLang="en-US" dirty="0"/>
              <a:t>  （就是把有规律可循的全部去掉后剩下的）</a:t>
            </a:r>
            <a:endParaRPr lang="zh-CN" altLang="en-US" b="1" u="sng" dirty="0"/>
          </a:p>
        </p:txBody>
      </p:sp>
      <p:sp>
        <p:nvSpPr>
          <p:cNvPr id="10957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95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标题 1"/>
          <p:cNvSpPr>
            <a:spLocks noGrp="1"/>
          </p:cNvSpPr>
          <p:nvPr>
            <p:ph type="title"/>
          </p:nvPr>
        </p:nvSpPr>
        <p:spPr>
          <a:xfrm>
            <a:off x="214313" y="357188"/>
            <a:ext cx="8540750" cy="822325"/>
          </a:xfrm>
        </p:spPr>
        <p:txBody>
          <a:bodyPr/>
          <a:lstStyle/>
          <a:p>
            <a:r>
              <a:rPr lang="en-US" altLang="zh-CN" dirty="0"/>
              <a:t>4.4.6 </a:t>
            </a:r>
            <a:r>
              <a:rPr lang="zh-CN" altLang="en-US" dirty="0"/>
              <a:t>时间序列分析</a:t>
            </a:r>
          </a:p>
        </p:txBody>
      </p:sp>
      <p:sp>
        <p:nvSpPr>
          <p:cNvPr id="110595" name="内容占位符 2"/>
          <p:cNvSpPr>
            <a:spLocks noGrp="1"/>
          </p:cNvSpPr>
          <p:nvPr>
            <p:ph idx="1"/>
          </p:nvPr>
        </p:nvSpPr>
        <p:spPr>
          <a:xfrm>
            <a:off x="857250" y="1357313"/>
            <a:ext cx="8153400" cy="4714875"/>
          </a:xfrm>
        </p:spPr>
        <p:txBody>
          <a:bodyPr/>
          <a:lstStyle/>
          <a:p>
            <a:r>
              <a:rPr lang="zh-CN" altLang="en-US" b="1" dirty="0"/>
              <a:t>时间序列建模包括以下</a:t>
            </a:r>
            <a:r>
              <a:rPr lang="en-US" altLang="zh-CN" b="1" dirty="0"/>
              <a:t>3</a:t>
            </a:r>
            <a:r>
              <a:rPr lang="zh-CN" altLang="en-US" b="1" dirty="0"/>
              <a:t>个主要阶段：</a:t>
            </a:r>
            <a:endParaRPr lang="en-US" altLang="zh-CN" b="1" dirty="0"/>
          </a:p>
          <a:p>
            <a:endParaRPr lang="zh-CN" altLang="en-US" b="1" dirty="0"/>
          </a:p>
          <a:p>
            <a:pPr lvl="1"/>
            <a:r>
              <a:rPr lang="zh-CN" altLang="en-US" b="1" dirty="0"/>
              <a:t>第一阶段、用观测、调查、统计、抽样等方法</a:t>
            </a:r>
            <a:r>
              <a:rPr lang="zh-CN" altLang="en-US" b="1" u="sng" dirty="0"/>
              <a:t>取得被观测系统时间序列动态数据</a:t>
            </a:r>
            <a:r>
              <a:rPr lang="zh-CN" altLang="en-US" b="1" dirty="0"/>
              <a:t>。</a:t>
            </a:r>
            <a:endParaRPr lang="en-US" altLang="zh-CN" b="1" dirty="0"/>
          </a:p>
          <a:p>
            <a:pPr lvl="1"/>
            <a:endParaRPr lang="zh-CN" altLang="en-US" b="1" dirty="0"/>
          </a:p>
          <a:p>
            <a:pPr lvl="1"/>
            <a:r>
              <a:rPr lang="zh-CN" altLang="en-US" b="1" dirty="0"/>
              <a:t>第二阶段、根据动态数据作相关图</a:t>
            </a:r>
            <a:r>
              <a:rPr lang="zh-CN" altLang="en-US" b="1" u="sng" dirty="0"/>
              <a:t>，</a:t>
            </a:r>
            <a:r>
              <a:rPr lang="zh-CN" altLang="en-US" sz="2400" b="1" u="sng" dirty="0">
                <a:solidFill>
                  <a:srgbClr val="FF0000"/>
                </a:solidFill>
              </a:rPr>
              <a:t>进行相关分析，求自相关函数</a:t>
            </a:r>
            <a:r>
              <a:rPr lang="zh-CN" altLang="en-US" b="1" dirty="0"/>
              <a:t>。相关图能显示出变化的趋势和周期，并发现动态数据中的跳点与拐点。</a:t>
            </a:r>
            <a:endParaRPr lang="en-US" altLang="zh-CN" b="1" dirty="0"/>
          </a:p>
          <a:p>
            <a:pPr lvl="1"/>
            <a:endParaRPr lang="zh-CN" altLang="en-US" b="1" dirty="0"/>
          </a:p>
          <a:p>
            <a:pPr lvl="1"/>
            <a:r>
              <a:rPr lang="zh-CN" altLang="en-US" b="1" dirty="0"/>
              <a:t>第三阶段、</a:t>
            </a:r>
            <a:r>
              <a:rPr lang="zh-CN" altLang="en-US" sz="2400" b="1" u="sng" dirty="0">
                <a:solidFill>
                  <a:srgbClr val="FF0000"/>
                </a:solidFill>
              </a:rPr>
              <a:t>辨识合适的随机模型</a:t>
            </a:r>
            <a:r>
              <a:rPr lang="en-US" altLang="zh-CN" sz="2400" b="1" u="sng" dirty="0">
                <a:solidFill>
                  <a:srgbClr val="FF0000"/>
                </a:solidFill>
              </a:rPr>
              <a:t>,</a:t>
            </a:r>
            <a:r>
              <a:rPr lang="zh-CN" altLang="en-US" sz="2400" b="1" u="sng" dirty="0">
                <a:solidFill>
                  <a:srgbClr val="FF0000"/>
                </a:solidFill>
              </a:rPr>
              <a:t>进行曲线拟合</a:t>
            </a:r>
            <a:r>
              <a:rPr lang="en-US" altLang="zh-CN" b="1" dirty="0"/>
              <a:t>,</a:t>
            </a:r>
            <a:r>
              <a:rPr lang="zh-CN" altLang="en-US" b="1" dirty="0"/>
              <a:t>即用通用随机模型去拟合时间序列的观测数据。</a:t>
            </a:r>
          </a:p>
        </p:txBody>
      </p:sp>
      <p:sp>
        <p:nvSpPr>
          <p:cNvPr id="11059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059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214313" y="357188"/>
            <a:ext cx="8540750" cy="822325"/>
          </a:xfrm>
        </p:spPr>
        <p:txBody>
          <a:bodyPr/>
          <a:lstStyle/>
          <a:p>
            <a:r>
              <a:rPr lang="en-US" altLang="zh-CN" dirty="0"/>
              <a:t>4.4.7 </a:t>
            </a:r>
            <a:r>
              <a:rPr lang="zh-CN" altLang="en-US" dirty="0"/>
              <a:t>其他方法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734208500"/>
              </p:ext>
            </p:extLst>
          </p:nvPr>
        </p:nvGraphicFramePr>
        <p:xfrm>
          <a:off x="539552" y="1052736"/>
          <a:ext cx="8175852"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162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16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214313" y="357188"/>
            <a:ext cx="8540750" cy="822325"/>
          </a:xfrm>
        </p:spPr>
        <p:txBody>
          <a:bodyPr/>
          <a:lstStyle/>
          <a:p>
            <a:r>
              <a:rPr lang="en-US" altLang="zh-CN" dirty="0"/>
              <a:t>4.4.7 </a:t>
            </a:r>
            <a:r>
              <a:rPr lang="zh-CN" altLang="en-US" dirty="0"/>
              <a:t>其他方法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662861705"/>
              </p:ext>
            </p:extLst>
          </p:nvPr>
        </p:nvGraphicFramePr>
        <p:xfrm>
          <a:off x="857250" y="1357332"/>
          <a:ext cx="7858154" cy="492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162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16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3299191955"/>
      </p:ext>
    </p:extLst>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214313" y="357188"/>
            <a:ext cx="8540750" cy="822325"/>
          </a:xfrm>
        </p:spPr>
        <p:txBody>
          <a:bodyPr/>
          <a:lstStyle/>
          <a:p>
            <a:r>
              <a:rPr lang="en-US" altLang="zh-CN" dirty="0"/>
              <a:t>4.4.7 </a:t>
            </a:r>
            <a:r>
              <a:rPr lang="zh-CN" altLang="en-US" dirty="0"/>
              <a:t>其他方法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300465512"/>
              </p:ext>
            </p:extLst>
          </p:nvPr>
        </p:nvGraphicFramePr>
        <p:xfrm>
          <a:off x="1571604" y="2000240"/>
          <a:ext cx="6215080" cy="3857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4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264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问题引入</a:t>
            </a:r>
            <a:endParaRPr lang="en-US" dirty="0"/>
          </a:p>
        </p:txBody>
      </p:sp>
      <p:sp>
        <p:nvSpPr>
          <p:cNvPr id="3" name="内容占位符 2"/>
          <p:cNvSpPr>
            <a:spLocks noGrp="1"/>
          </p:cNvSpPr>
          <p:nvPr>
            <p:ph idx="1"/>
          </p:nvPr>
        </p:nvSpPr>
        <p:spPr/>
        <p:txBody>
          <a:bodyPr/>
          <a:lstStyle/>
          <a:p>
            <a:pPr marL="0" indent="0">
              <a:buNone/>
            </a:pPr>
            <a:r>
              <a:rPr lang="zh-CN" altLang="en-US" dirty="0"/>
              <a:t>购物篮分析：引发性例子</a:t>
            </a:r>
            <a:endParaRPr lang="en-US" altLang="zh-CN" dirty="0"/>
          </a:p>
          <a:p>
            <a:r>
              <a:rPr lang="en-US" altLang="zh-CN" dirty="0"/>
              <a:t>Question</a:t>
            </a:r>
            <a:r>
              <a:rPr lang="zh-CN" altLang="en-US" dirty="0"/>
              <a:t>：哪组商品顾客可能会在一次购物时同时购买？ </a:t>
            </a:r>
          </a:p>
          <a:p>
            <a:r>
              <a:rPr lang="zh-CN" altLang="en-US" dirty="0"/>
              <a:t>关联分析</a:t>
            </a:r>
            <a:br>
              <a:rPr lang="zh-CN" altLang="en-US" dirty="0"/>
            </a:br>
            <a:r>
              <a:rPr lang="en-US" altLang="zh-CN" dirty="0"/>
              <a:t>Solutions</a:t>
            </a:r>
            <a:r>
              <a:rPr lang="zh-CN" altLang="en-US" dirty="0"/>
              <a:t>：</a:t>
            </a:r>
            <a:br>
              <a:rPr lang="zh-CN" altLang="en-US" dirty="0"/>
            </a:br>
            <a:r>
              <a:rPr lang="en-US" altLang="zh-CN" dirty="0"/>
              <a:t>1</a:t>
            </a:r>
            <a:r>
              <a:rPr lang="zh-CN" altLang="en-US" dirty="0"/>
              <a:t>：</a:t>
            </a:r>
            <a:r>
              <a:rPr lang="zh-CN" altLang="en-US" u="sng" dirty="0"/>
              <a:t>经常同时购买的商品可以摆近一点</a:t>
            </a:r>
            <a:r>
              <a:rPr lang="zh-CN" altLang="en-US" dirty="0"/>
              <a:t>，以便进一步刺激这些商品一起销售。</a:t>
            </a:r>
            <a:br>
              <a:rPr lang="zh-CN" altLang="en-US" dirty="0"/>
            </a:br>
            <a:r>
              <a:rPr lang="en-US" altLang="zh-CN" dirty="0"/>
              <a:t>2</a:t>
            </a:r>
            <a:r>
              <a:rPr lang="zh-CN" altLang="en-US" dirty="0"/>
              <a:t>：规划</a:t>
            </a:r>
            <a:r>
              <a:rPr lang="zh-CN" altLang="en-US" u="sng" dirty="0"/>
              <a:t>哪些附属商品可以降价销售</a:t>
            </a:r>
            <a:r>
              <a:rPr lang="zh-CN" altLang="en-US" dirty="0"/>
              <a:t>，以便</a:t>
            </a:r>
            <a:r>
              <a:rPr lang="zh-CN" altLang="en-US" u="sng" dirty="0"/>
              <a:t>刺激主体商品的捆绑销售</a:t>
            </a:r>
            <a:r>
              <a:rPr lang="zh-CN" altLang="en-US" dirty="0"/>
              <a:t>。</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599501817"/>
      </p:ext>
    </p:extLst>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关联分析的基本概念</a:t>
            </a:r>
            <a:endParaRPr lang="en-US" dirty="0"/>
          </a:p>
        </p:txBody>
      </p:sp>
      <p:sp>
        <p:nvSpPr>
          <p:cNvPr id="3" name="内容占位符 2"/>
          <p:cNvSpPr>
            <a:spLocks noGrp="1"/>
          </p:cNvSpPr>
          <p:nvPr>
            <p:ph idx="1"/>
          </p:nvPr>
        </p:nvSpPr>
        <p:spPr>
          <a:xfrm>
            <a:off x="395536" y="1214422"/>
            <a:ext cx="8748464" cy="5598954"/>
          </a:xfrm>
        </p:spPr>
        <p:txBody>
          <a:bodyPr>
            <a:normAutofit fontScale="77500" lnSpcReduction="20000"/>
          </a:bodyPr>
          <a:lstStyle/>
          <a:p>
            <a:r>
              <a:rPr lang="zh-CN" altLang="en-US" b="1" dirty="0"/>
              <a:t>支持度</a:t>
            </a:r>
            <a:endParaRPr lang="en-US" altLang="zh-CN" b="1" dirty="0"/>
          </a:p>
          <a:p>
            <a:pPr marL="0" indent="0">
              <a:buNone/>
            </a:pPr>
            <a:r>
              <a:rPr lang="zh-CN" altLang="en-US" dirty="0"/>
              <a:t>     支持度的定义：</a:t>
            </a:r>
            <a:r>
              <a:rPr lang="en-US" altLang="zh-CN" dirty="0"/>
              <a:t>support(X--&gt;Y) = |X</a:t>
            </a:r>
            <a:r>
              <a:rPr lang="zh-CN" altLang="en-US" dirty="0"/>
              <a:t>并</a:t>
            </a:r>
            <a:r>
              <a:rPr lang="en-US" altLang="zh-CN" dirty="0"/>
              <a:t>Y| /  N</a:t>
            </a:r>
          </a:p>
          <a:p>
            <a:pPr marL="0" indent="0">
              <a:buNone/>
            </a:pPr>
            <a:r>
              <a:rPr lang="en-US" altLang="zh-CN" dirty="0"/>
              <a:t>                  =</a:t>
            </a:r>
            <a:r>
              <a:rPr lang="zh-CN" altLang="en-US" dirty="0"/>
              <a:t>集合</a:t>
            </a:r>
            <a:r>
              <a:rPr lang="en-US" altLang="zh-CN" dirty="0"/>
              <a:t>X</a:t>
            </a:r>
            <a:r>
              <a:rPr lang="zh-CN" altLang="en-US" dirty="0"/>
              <a:t>与集合</a:t>
            </a:r>
            <a:r>
              <a:rPr lang="en-US" altLang="zh-CN" dirty="0"/>
              <a:t>Y</a:t>
            </a:r>
            <a:r>
              <a:rPr lang="zh-CN" altLang="en-US" dirty="0"/>
              <a:t>中的项在一条记录中同时出现的次数</a:t>
            </a:r>
            <a:r>
              <a:rPr lang="en-US" altLang="zh-CN" dirty="0"/>
              <a:t>/</a:t>
            </a:r>
            <a:r>
              <a:rPr lang="zh-CN" altLang="en-US" dirty="0"/>
              <a:t>总数据记录数。</a:t>
            </a:r>
            <a:endParaRPr lang="en-US" altLang="zh-CN" dirty="0"/>
          </a:p>
          <a:p>
            <a:pPr marL="0" indent="0">
              <a:buNone/>
            </a:pPr>
            <a:r>
              <a:rPr lang="en-US" altLang="zh-CN" dirty="0"/>
              <a:t>   </a:t>
            </a:r>
            <a:r>
              <a:rPr lang="zh-CN" altLang="en-US" dirty="0"/>
              <a:t>例如：</a:t>
            </a:r>
            <a:r>
              <a:rPr lang="en-US" altLang="zh-CN" dirty="0"/>
              <a:t>support({</a:t>
            </a:r>
            <a:r>
              <a:rPr lang="zh-CN" altLang="en-US" dirty="0"/>
              <a:t>啤酒</a:t>
            </a:r>
            <a:r>
              <a:rPr lang="en-US" altLang="zh-CN" dirty="0"/>
              <a:t>}--&gt;{</a:t>
            </a:r>
            <a:r>
              <a:rPr lang="zh-CN" altLang="en-US" dirty="0"/>
              <a:t>尿布</a:t>
            </a:r>
            <a:r>
              <a:rPr lang="en-US" altLang="zh-CN" dirty="0"/>
              <a:t>}) = </a:t>
            </a:r>
            <a:r>
              <a:rPr lang="zh-CN" altLang="en-US" dirty="0"/>
              <a:t>啤酒和尿布同时出现的次数</a:t>
            </a:r>
            <a:r>
              <a:rPr lang="en-US" altLang="zh-CN" dirty="0"/>
              <a:t>/</a:t>
            </a:r>
            <a:r>
              <a:rPr lang="zh-CN" altLang="en-US" dirty="0"/>
              <a:t>总数据记录数 </a:t>
            </a:r>
            <a:r>
              <a:rPr lang="en-US" altLang="zh-CN" dirty="0"/>
              <a:t>=  3/5=60%</a:t>
            </a:r>
            <a:endParaRPr lang="zh-CN" altLang="en-US" dirty="0"/>
          </a:p>
          <a:p>
            <a:r>
              <a:rPr lang="zh-CN" altLang="en-US" b="1" dirty="0"/>
              <a:t>置信度</a:t>
            </a:r>
            <a:endParaRPr lang="en-US" altLang="zh-CN" b="1" dirty="0"/>
          </a:p>
          <a:p>
            <a:pPr marL="0" indent="0">
              <a:buNone/>
            </a:pPr>
            <a:r>
              <a:rPr lang="zh-CN" altLang="en-US" dirty="0"/>
              <a:t>     置信度</a:t>
            </a:r>
            <a:r>
              <a:rPr lang="en-US" dirty="0"/>
              <a:t>confidence=P(B|A)=P(AB)/P(A),</a:t>
            </a:r>
            <a:r>
              <a:rPr lang="zh-CN" altLang="en-US" dirty="0"/>
              <a:t>指的是发生事件</a:t>
            </a:r>
            <a:r>
              <a:rPr lang="en-US" dirty="0"/>
              <a:t>A</a:t>
            </a:r>
            <a:r>
              <a:rPr lang="zh-CN" altLang="en-US" dirty="0"/>
              <a:t>的基础上发生事件</a:t>
            </a:r>
            <a:r>
              <a:rPr lang="en-US" dirty="0"/>
              <a:t>B</a:t>
            </a:r>
            <a:r>
              <a:rPr lang="zh-CN" altLang="en-US" dirty="0"/>
              <a:t>的概率。</a:t>
            </a:r>
            <a:endParaRPr lang="en-US" altLang="zh-CN" dirty="0"/>
          </a:p>
          <a:p>
            <a:pPr marL="0" lvl="0" indent="0">
              <a:buNone/>
            </a:pPr>
            <a:r>
              <a:rPr lang="zh-CN" altLang="en-US" dirty="0"/>
              <a:t>    置信度的定义：</a:t>
            </a:r>
            <a:r>
              <a:rPr lang="en-US" altLang="zh-CN" dirty="0"/>
              <a:t>confidence(X--&gt;Y) = |X</a:t>
            </a:r>
            <a:r>
              <a:rPr lang="zh-CN" altLang="en-US" dirty="0"/>
              <a:t>并</a:t>
            </a:r>
            <a:r>
              <a:rPr lang="en-US" altLang="zh-CN" dirty="0"/>
              <a:t>Y|/|X| = </a:t>
            </a:r>
            <a:r>
              <a:rPr lang="zh-CN" altLang="en-US" dirty="0"/>
              <a:t>集合</a:t>
            </a:r>
            <a:r>
              <a:rPr lang="en-US" altLang="zh-CN" dirty="0"/>
              <a:t>X</a:t>
            </a:r>
            <a:r>
              <a:rPr lang="zh-CN" altLang="en-US" dirty="0"/>
              <a:t>与集合</a:t>
            </a:r>
            <a:r>
              <a:rPr lang="en-US" altLang="zh-CN" dirty="0"/>
              <a:t>Y</a:t>
            </a:r>
            <a:r>
              <a:rPr lang="zh-CN" altLang="en-US" dirty="0"/>
              <a:t>中的项在一条记录中同时出现的次数</a:t>
            </a:r>
            <a:r>
              <a:rPr lang="en-US" altLang="zh-CN" dirty="0"/>
              <a:t>/</a:t>
            </a:r>
            <a:r>
              <a:rPr lang="zh-CN" altLang="en-US" dirty="0"/>
              <a:t>集合</a:t>
            </a:r>
            <a:r>
              <a:rPr lang="en-US" altLang="zh-CN" dirty="0"/>
              <a:t>X</a:t>
            </a:r>
            <a:r>
              <a:rPr lang="zh-CN" altLang="en-US" dirty="0"/>
              <a:t>出现的个数 。</a:t>
            </a:r>
            <a:endParaRPr lang="en-US" altLang="zh-CN" dirty="0"/>
          </a:p>
          <a:p>
            <a:pPr marL="0" lvl="0" indent="0">
              <a:buNone/>
            </a:pPr>
            <a:r>
              <a:rPr lang="en-US" altLang="zh-CN" dirty="0"/>
              <a:t>    </a:t>
            </a:r>
            <a:r>
              <a:rPr lang="zh-CN" altLang="en-US" dirty="0"/>
              <a:t>例如：</a:t>
            </a:r>
            <a:r>
              <a:rPr lang="en-US" altLang="zh-CN" dirty="0"/>
              <a:t>confidence({</a:t>
            </a:r>
            <a:r>
              <a:rPr lang="zh-CN" altLang="en-US" dirty="0"/>
              <a:t>啤酒</a:t>
            </a:r>
            <a:r>
              <a:rPr lang="en-US" altLang="zh-CN" dirty="0"/>
              <a:t>}--&gt;{</a:t>
            </a:r>
            <a:r>
              <a:rPr lang="zh-CN" altLang="en-US" dirty="0"/>
              <a:t>尿布</a:t>
            </a:r>
            <a:r>
              <a:rPr lang="en-US" altLang="zh-CN" dirty="0"/>
              <a:t>}) = </a:t>
            </a:r>
            <a:r>
              <a:rPr lang="zh-CN" altLang="en-US" dirty="0"/>
              <a:t>啤酒和尿布同时出现的次数</a:t>
            </a:r>
            <a:r>
              <a:rPr lang="en-US" altLang="zh-CN" dirty="0"/>
              <a:t>/</a:t>
            </a:r>
            <a:r>
              <a:rPr lang="zh-CN" altLang="en-US" dirty="0"/>
              <a:t>啤酒出现的次数</a:t>
            </a:r>
            <a:r>
              <a:rPr lang="en-US" altLang="zh-CN" dirty="0"/>
              <a:t>=3/3=100%;</a:t>
            </a:r>
          </a:p>
          <a:p>
            <a:r>
              <a:rPr lang="en-US" b="1" dirty="0"/>
              <a:t>k</a:t>
            </a:r>
            <a:r>
              <a:rPr lang="zh-CN" altLang="en-US" b="1" dirty="0"/>
              <a:t>项集</a:t>
            </a:r>
            <a:endParaRPr lang="en-US" altLang="zh-CN" b="1" dirty="0"/>
          </a:p>
          <a:p>
            <a:pPr marL="0" indent="0">
              <a:lnSpc>
                <a:spcPct val="120000"/>
              </a:lnSpc>
              <a:buNone/>
            </a:pPr>
            <a:r>
              <a:rPr lang="zh-CN" altLang="en-US" dirty="0"/>
              <a:t>     如果事件</a:t>
            </a:r>
            <a:r>
              <a:rPr lang="en-US" altLang="zh-CN" dirty="0"/>
              <a:t>A</a:t>
            </a:r>
            <a:r>
              <a:rPr lang="zh-CN" altLang="en-US" dirty="0"/>
              <a:t>中包含</a:t>
            </a:r>
            <a:r>
              <a:rPr lang="en-US" altLang="zh-CN" dirty="0"/>
              <a:t>k</a:t>
            </a:r>
            <a:r>
              <a:rPr lang="zh-CN" altLang="en-US" dirty="0"/>
              <a:t>个元素，那么称这个事件</a:t>
            </a:r>
            <a:r>
              <a:rPr lang="en-US" altLang="zh-CN" dirty="0"/>
              <a:t>A</a:t>
            </a:r>
            <a:r>
              <a:rPr lang="zh-CN" altLang="en-US" dirty="0"/>
              <a:t>为</a:t>
            </a:r>
            <a:r>
              <a:rPr lang="en-US" altLang="zh-CN" dirty="0"/>
              <a:t>k</a:t>
            </a:r>
            <a:r>
              <a:rPr lang="zh-CN" altLang="en-US" dirty="0"/>
              <a:t>项集，并且</a:t>
            </a:r>
            <a:r>
              <a:rPr lang="zh-CN" altLang="en-US" u="sng" dirty="0"/>
              <a:t>事件</a:t>
            </a:r>
            <a:r>
              <a:rPr lang="en-US" altLang="zh-CN" u="sng" dirty="0"/>
              <a:t>A</a:t>
            </a:r>
            <a:r>
              <a:rPr lang="zh-CN" altLang="en-US" u="sng" dirty="0"/>
              <a:t>满足最小支持度阈值的事件</a:t>
            </a:r>
            <a:r>
              <a:rPr lang="zh-CN" altLang="en-US" dirty="0"/>
              <a:t>称为</a:t>
            </a:r>
            <a:r>
              <a:rPr lang="zh-CN" altLang="en-US" u="sng" dirty="0"/>
              <a:t>频繁</a:t>
            </a:r>
            <a:r>
              <a:rPr lang="en-US" altLang="zh-CN" u="sng" dirty="0"/>
              <a:t>k</a:t>
            </a:r>
            <a:r>
              <a:rPr lang="zh-CN" altLang="en-US" u="sng" dirty="0"/>
              <a:t>项集</a:t>
            </a:r>
            <a:r>
              <a:rPr lang="zh-CN" altLang="en-US" dirty="0"/>
              <a:t>。</a:t>
            </a:r>
            <a:endParaRPr lang="en-US" altLang="zh-CN" dirty="0"/>
          </a:p>
          <a:p>
            <a:pPr>
              <a:lnSpc>
                <a:spcPct val="120000"/>
              </a:lnSpc>
            </a:pPr>
            <a:r>
              <a:rPr lang="zh-CN" altLang="en-US" u="sng" dirty="0"/>
              <a:t>同时满足最小支持度阈值</a:t>
            </a:r>
            <a:r>
              <a:rPr lang="en-US" altLang="zh-CN" u="sng" dirty="0"/>
              <a:t>(</a:t>
            </a:r>
            <a:r>
              <a:rPr lang="en-US" altLang="zh-CN" u="sng" dirty="0" err="1"/>
              <a:t>min_sup</a:t>
            </a:r>
            <a:r>
              <a:rPr lang="en-US" altLang="zh-CN" u="sng" dirty="0"/>
              <a:t>)</a:t>
            </a:r>
            <a:r>
              <a:rPr lang="zh-CN" altLang="en-US" u="sng" dirty="0"/>
              <a:t>和最小置信度阈值</a:t>
            </a:r>
            <a:r>
              <a:rPr lang="en-US" altLang="zh-CN" u="sng" dirty="0"/>
              <a:t>(</a:t>
            </a:r>
            <a:r>
              <a:rPr lang="en-US" altLang="zh-CN" u="sng" dirty="0" err="1"/>
              <a:t>min_conf</a:t>
            </a:r>
            <a:r>
              <a:rPr lang="en-US" altLang="zh-CN" u="sng" dirty="0"/>
              <a:t>)</a:t>
            </a:r>
            <a:r>
              <a:rPr lang="zh-CN" altLang="en-US" dirty="0"/>
              <a:t>的规则称作</a:t>
            </a:r>
            <a:r>
              <a:rPr lang="zh-CN" altLang="en-US" b="1" dirty="0"/>
              <a:t>强规则</a:t>
            </a:r>
            <a:r>
              <a:rPr lang="zh-CN" altLang="en-US" dirty="0"/>
              <a:t> </a:t>
            </a:r>
            <a:r>
              <a:rPr lang="en-US" altLang="zh-CN" dirty="0"/>
              <a:t>,</a:t>
            </a:r>
            <a:r>
              <a:rPr lang="zh-CN" altLang="en-US" dirty="0"/>
              <a:t>如果项集满足最小支持度</a:t>
            </a:r>
            <a:r>
              <a:rPr lang="en-US" altLang="zh-CN" dirty="0"/>
              <a:t>,</a:t>
            </a:r>
            <a:r>
              <a:rPr lang="zh-CN" altLang="en-US" dirty="0"/>
              <a:t>则称它为</a:t>
            </a:r>
            <a:r>
              <a:rPr lang="zh-CN" altLang="en-US" b="1" dirty="0"/>
              <a:t>频繁项集</a:t>
            </a:r>
            <a:endParaRPr lang="en-US" altLang="zh-CN"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6"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87042" name="Picture 2" descr=" \Rightarrow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25" y="-274638"/>
            <a:ext cx="17145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600363"/>
      </p:ext>
    </p:extLst>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214313" y="357188"/>
            <a:ext cx="8540750" cy="822325"/>
          </a:xfrm>
        </p:spPr>
        <p:txBody>
          <a:bodyPr>
            <a:normAutofit/>
          </a:bodyPr>
          <a:lstStyle/>
          <a:p>
            <a:pPr lvl="0"/>
            <a:r>
              <a:rPr lang="en-US" altLang="zh-CN" dirty="0"/>
              <a:t>4.4.7 </a:t>
            </a:r>
            <a:r>
              <a:rPr lang="zh-CN" altLang="en-US" dirty="0"/>
              <a:t>其他方法：</a:t>
            </a:r>
            <a:r>
              <a:rPr lang="en-US" b="1" dirty="0" err="1"/>
              <a:t>Apriori</a:t>
            </a:r>
            <a:r>
              <a:rPr lang="zh-CN" altLang="en-US" b="1" dirty="0"/>
              <a:t>算法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649693294"/>
              </p:ext>
            </p:extLst>
          </p:nvPr>
        </p:nvGraphicFramePr>
        <p:xfrm>
          <a:off x="857250" y="1143000"/>
          <a:ext cx="8153400" cy="492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366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367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文本框 1"/>
          <p:cNvSpPr txBox="1"/>
          <p:nvPr/>
        </p:nvSpPr>
        <p:spPr>
          <a:xfrm>
            <a:off x="7636520" y="779403"/>
            <a:ext cx="720080" cy="400110"/>
          </a:xfrm>
          <a:prstGeom prst="rect">
            <a:avLst/>
          </a:prstGeom>
          <a:noFill/>
          <a:ln>
            <a:solidFill>
              <a:srgbClr val="FF0000"/>
            </a:solidFill>
          </a:ln>
        </p:spPr>
        <p:txBody>
          <a:bodyPr wrap="square" rtlCol="0">
            <a:spAutoFit/>
          </a:bodyPr>
          <a:lstStyle/>
          <a:p>
            <a:r>
              <a:rPr lang="zh-CN" altLang="en-US" sz="2000" dirty="0">
                <a:solidFill>
                  <a:srgbClr val="FF0000"/>
                </a:solidFill>
              </a:rPr>
              <a:t>重点</a:t>
            </a:r>
          </a:p>
        </p:txBody>
      </p:sp>
    </p:spTree>
    <p:extLst>
      <p:ext uri="{BB962C8B-B14F-4D97-AF65-F5344CB8AC3E}">
        <p14:creationId xmlns:p14="http://schemas.microsoft.com/office/powerpoint/2010/main" val="4210413196"/>
      </p:ext>
    </p:extLst>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err="1">
                <a:solidFill>
                  <a:srgbClr val="FF0000"/>
                </a:solidFill>
              </a:rPr>
              <a:t>Apriori</a:t>
            </a:r>
            <a:r>
              <a:rPr lang="zh-CN" altLang="en-US" dirty="0">
                <a:solidFill>
                  <a:srgbClr val="FF0000"/>
                </a:solidFill>
              </a:rPr>
              <a:t>定律</a:t>
            </a:r>
            <a:endParaRPr lang="en-US" dirty="0">
              <a:solidFill>
                <a:srgbClr val="FF0000"/>
              </a:solidFill>
            </a:endParaRPr>
          </a:p>
        </p:txBody>
      </p:sp>
      <p:sp>
        <p:nvSpPr>
          <p:cNvPr id="3" name="内容占位符 2"/>
          <p:cNvSpPr>
            <a:spLocks noGrp="1"/>
          </p:cNvSpPr>
          <p:nvPr>
            <p:ph idx="1"/>
          </p:nvPr>
        </p:nvSpPr>
        <p:spPr/>
        <p:txBody>
          <a:bodyPr/>
          <a:lstStyle/>
          <a:p>
            <a:r>
              <a:rPr lang="en-US" altLang="zh-CN" b="1" dirty="0" err="1"/>
              <a:t>Apriori</a:t>
            </a:r>
            <a:r>
              <a:rPr lang="zh-CN" altLang="en-US" b="1" dirty="0"/>
              <a:t>定律</a:t>
            </a:r>
            <a:r>
              <a:rPr lang="en-US" altLang="zh-CN" b="1" dirty="0"/>
              <a:t>1</a:t>
            </a:r>
            <a:r>
              <a:rPr lang="zh-CN" altLang="en-US" dirty="0"/>
              <a:t>：如果</a:t>
            </a:r>
            <a:r>
              <a:rPr lang="zh-CN" altLang="en-US" u="sng" dirty="0"/>
              <a:t>一个集合</a:t>
            </a:r>
            <a:r>
              <a:rPr lang="zh-CN" altLang="en-US" b="1" u="sng" dirty="0"/>
              <a:t>是频繁项集</a:t>
            </a:r>
            <a:r>
              <a:rPr lang="zh-CN" altLang="en-US" dirty="0"/>
              <a:t>，</a:t>
            </a:r>
            <a:r>
              <a:rPr lang="zh-CN" altLang="en-US" b="1" u="sng" dirty="0"/>
              <a:t>则它的</a:t>
            </a:r>
            <a:r>
              <a:rPr lang="zh-CN" altLang="en-US" b="1" u="sng" dirty="0">
                <a:solidFill>
                  <a:srgbClr val="FF0000"/>
                </a:solidFill>
              </a:rPr>
              <a:t>所有子集</a:t>
            </a:r>
            <a:r>
              <a:rPr lang="zh-CN" altLang="en-US" b="1" u="sng" dirty="0"/>
              <a:t>都是</a:t>
            </a:r>
            <a:r>
              <a:rPr lang="zh-CN" altLang="en-US" b="1" u="sng" dirty="0">
                <a:solidFill>
                  <a:srgbClr val="FF0000"/>
                </a:solidFill>
              </a:rPr>
              <a:t>频繁项集</a:t>
            </a:r>
            <a:r>
              <a:rPr lang="zh-CN" altLang="en-US" dirty="0"/>
              <a:t>。</a:t>
            </a:r>
            <a:endParaRPr lang="en-US" altLang="zh-CN" dirty="0"/>
          </a:p>
          <a:p>
            <a:pPr marL="0" indent="0">
              <a:buNone/>
            </a:pPr>
            <a:r>
              <a:rPr lang="en-US" altLang="zh-CN" dirty="0"/>
              <a:t>    </a:t>
            </a:r>
            <a:r>
              <a:rPr lang="zh-CN" altLang="en-US" dirty="0"/>
              <a:t>举例：假设一个集合</a:t>
            </a:r>
            <a:r>
              <a:rPr lang="en-US" altLang="zh-CN" dirty="0"/>
              <a:t>{A,B}</a:t>
            </a:r>
            <a:r>
              <a:rPr lang="zh-CN" altLang="en-US" dirty="0"/>
              <a:t>是频繁项集，即</a:t>
            </a:r>
            <a:r>
              <a:rPr lang="en-US" altLang="zh-CN" dirty="0"/>
              <a:t>A</a:t>
            </a:r>
            <a:r>
              <a:rPr lang="zh-CN" altLang="en-US" dirty="0"/>
              <a:t>、</a:t>
            </a:r>
            <a:r>
              <a:rPr lang="en-US" altLang="zh-CN" dirty="0"/>
              <a:t>B</a:t>
            </a:r>
            <a:r>
              <a:rPr lang="zh-CN" altLang="en-US" dirty="0"/>
              <a:t>同时出现在一条记录的次数大于等于最小支持度</a:t>
            </a:r>
            <a:r>
              <a:rPr lang="en-US" altLang="zh-CN" dirty="0" err="1"/>
              <a:t>min_support</a:t>
            </a:r>
            <a:r>
              <a:rPr lang="zh-CN" altLang="en-US" dirty="0"/>
              <a:t>，则它的子集</a:t>
            </a:r>
            <a:r>
              <a:rPr lang="en-US" altLang="zh-CN" dirty="0"/>
              <a:t>{A},{B}</a:t>
            </a:r>
            <a:r>
              <a:rPr lang="zh-CN" altLang="en-US" dirty="0"/>
              <a:t>出现次数必定大于等于</a:t>
            </a:r>
            <a:r>
              <a:rPr lang="en-US" altLang="zh-CN" dirty="0" err="1"/>
              <a:t>min_support</a:t>
            </a:r>
            <a:r>
              <a:rPr lang="zh-CN" altLang="en-US" dirty="0"/>
              <a:t>，即它的子集都是频繁项集。</a:t>
            </a:r>
          </a:p>
          <a:p>
            <a:r>
              <a:rPr lang="en-US" altLang="zh-CN" b="1" dirty="0" err="1"/>
              <a:t>Apriori</a:t>
            </a:r>
            <a:r>
              <a:rPr lang="zh-CN" altLang="en-US" b="1" dirty="0"/>
              <a:t>定律</a:t>
            </a:r>
            <a:r>
              <a:rPr lang="en-US" altLang="zh-CN" b="1" dirty="0"/>
              <a:t>2</a:t>
            </a:r>
            <a:r>
              <a:rPr lang="zh-CN" altLang="en-US" dirty="0"/>
              <a:t>：</a:t>
            </a:r>
            <a:r>
              <a:rPr lang="zh-CN" altLang="en-US" u="sng" dirty="0"/>
              <a:t>如果一个集合</a:t>
            </a:r>
            <a:r>
              <a:rPr lang="zh-CN" altLang="en-US" b="1" u="sng" dirty="0"/>
              <a:t>不是频繁项集</a:t>
            </a:r>
            <a:r>
              <a:rPr lang="zh-CN" altLang="en-US" dirty="0"/>
              <a:t>，则</a:t>
            </a:r>
            <a:r>
              <a:rPr lang="zh-CN" altLang="en-US" u="sng" dirty="0"/>
              <a:t>它的</a:t>
            </a:r>
            <a:r>
              <a:rPr lang="zh-CN" altLang="en-US" b="1" u="sng" dirty="0">
                <a:solidFill>
                  <a:srgbClr val="FF0000"/>
                </a:solidFill>
              </a:rPr>
              <a:t>所有超集</a:t>
            </a:r>
            <a:r>
              <a:rPr lang="zh-CN" altLang="en-US" u="sng" dirty="0"/>
              <a:t>都</a:t>
            </a:r>
            <a:r>
              <a:rPr lang="zh-CN" altLang="en-US" b="1" u="sng" dirty="0">
                <a:solidFill>
                  <a:srgbClr val="FF0000"/>
                </a:solidFill>
              </a:rPr>
              <a:t>不是</a:t>
            </a:r>
            <a:r>
              <a:rPr lang="zh-CN" altLang="en-US" b="1" u="sng" dirty="0"/>
              <a:t>频繁项集</a:t>
            </a:r>
            <a:r>
              <a:rPr lang="zh-CN" altLang="en-US" dirty="0"/>
              <a:t>。</a:t>
            </a:r>
            <a:endParaRPr lang="en-US" altLang="zh-CN" dirty="0"/>
          </a:p>
          <a:p>
            <a:pPr marL="0" indent="0">
              <a:buNone/>
            </a:pPr>
            <a:r>
              <a:rPr lang="en-US" altLang="zh-CN" dirty="0"/>
              <a:t>     </a:t>
            </a:r>
            <a:r>
              <a:rPr lang="zh-CN" altLang="en-US" dirty="0"/>
              <a:t>举例：假设集合</a:t>
            </a:r>
            <a:r>
              <a:rPr lang="en-US" altLang="zh-CN" dirty="0"/>
              <a:t>{A}</a:t>
            </a:r>
            <a:r>
              <a:rPr lang="zh-CN" altLang="en-US" dirty="0"/>
              <a:t>不是频繁项集，即</a:t>
            </a:r>
            <a:r>
              <a:rPr lang="en-US" altLang="zh-CN" dirty="0"/>
              <a:t>A</a:t>
            </a:r>
            <a:r>
              <a:rPr lang="zh-CN" altLang="en-US" dirty="0"/>
              <a:t>出现的次数小于</a:t>
            </a:r>
            <a:r>
              <a:rPr lang="en-US" altLang="zh-CN" dirty="0" err="1"/>
              <a:t>min_support</a:t>
            </a:r>
            <a:r>
              <a:rPr lang="zh-CN" altLang="en-US" dirty="0"/>
              <a:t>，则它的任何超集如</a:t>
            </a:r>
            <a:r>
              <a:rPr lang="en-US" altLang="zh-CN" dirty="0"/>
              <a:t>{A,B}</a:t>
            </a:r>
            <a:r>
              <a:rPr lang="zh-CN" altLang="en-US" dirty="0"/>
              <a:t>出现的次数必定小于</a:t>
            </a:r>
            <a:r>
              <a:rPr lang="en-US" altLang="zh-CN" dirty="0" err="1"/>
              <a:t>min_support</a:t>
            </a:r>
            <a:r>
              <a:rPr lang="zh-CN" altLang="en-US" dirty="0"/>
              <a:t>，因此其超集必定也不是频繁项集。</a:t>
            </a:r>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1103278320"/>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819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10" name="TextBox 9"/>
          <p:cNvSpPr txBox="1"/>
          <p:nvPr/>
        </p:nvSpPr>
        <p:spPr>
          <a:xfrm>
            <a:off x="2411760" y="6165304"/>
            <a:ext cx="471487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a:t>
            </a:r>
            <a:r>
              <a:rPr lang="en-US" dirty="0"/>
              <a:t>-2 </a:t>
            </a:r>
            <a:r>
              <a:rPr lang="zh-CN" altLang="en-US" dirty="0"/>
              <a:t>离散型随机变量中常见概率分布</a:t>
            </a:r>
            <a:r>
              <a:rPr lang="en-US" altLang="zh-CN" dirty="0"/>
              <a:t>(</a:t>
            </a:r>
            <a:r>
              <a:rPr lang="zh-CN" altLang="en-US" dirty="0"/>
              <a:t>续</a:t>
            </a:r>
            <a:r>
              <a:rPr lang="en-US" altLang="zh-CN" dirty="0"/>
              <a:t>)</a:t>
            </a:r>
            <a:endParaRPr lang="zh-CN" altLang="en-US" dirty="0"/>
          </a:p>
        </p:txBody>
      </p:sp>
      <p:graphicFrame>
        <p:nvGraphicFramePr>
          <p:cNvPr id="8194" name="Object 3"/>
          <p:cNvGraphicFramePr>
            <a:graphicFrameLocks noChangeAspect="1"/>
          </p:cNvGraphicFramePr>
          <p:nvPr>
            <p:extLst>
              <p:ext uri="{D42A27DB-BD31-4B8C-83A1-F6EECF244321}">
                <p14:modId xmlns:p14="http://schemas.microsoft.com/office/powerpoint/2010/main" val="1483546784"/>
              </p:ext>
            </p:extLst>
          </p:nvPr>
        </p:nvGraphicFramePr>
        <p:xfrm>
          <a:off x="1363663" y="1792040"/>
          <a:ext cx="8800070" cy="5021336"/>
        </p:xfrm>
        <a:graphic>
          <a:graphicData uri="http://schemas.openxmlformats.org/presentationml/2006/ole">
            <mc:AlternateContent xmlns:mc="http://schemas.openxmlformats.org/markup-compatibility/2006">
              <mc:Choice xmlns:v="urn:schemas-microsoft-com:vml" Requires="v">
                <p:oleObj spid="_x0000_s5123" name="文档" r:id="rId4" imgW="5550930" imgH="3177272" progId="Word.Document.12">
                  <p:embed/>
                </p:oleObj>
              </mc:Choice>
              <mc:Fallback>
                <p:oleObj name="文档" r:id="rId4" imgW="5550930" imgH="3177272" progId="Word.Document.12">
                  <p:embed/>
                  <p:pic>
                    <p:nvPicPr>
                      <p:cNvPr id="0" name="Object 3"/>
                      <p:cNvPicPr>
                        <a:picLocks noChangeAspect="1" noChangeArrowheads="1"/>
                      </p:cNvPicPr>
                      <p:nvPr/>
                    </p:nvPicPr>
                    <p:blipFill>
                      <a:blip r:embed="rId5"/>
                      <a:srcRect/>
                      <a:stretch>
                        <a:fillRect/>
                      </a:stretch>
                    </p:blipFill>
                    <p:spPr bwMode="auto">
                      <a:xfrm>
                        <a:off x="1363663" y="1792040"/>
                        <a:ext cx="8800070" cy="5021336"/>
                      </a:xfrm>
                      <a:prstGeom prst="rect">
                        <a:avLst/>
                      </a:prstGeom>
                      <a:noFill/>
                      <a:ln>
                        <a:noFill/>
                      </a:ln>
                      <a:effectLst/>
                    </p:spPr>
                  </p:pic>
                </p:oleObj>
              </mc:Fallback>
            </mc:AlternateContent>
          </a:graphicData>
        </a:graphic>
      </p:graphicFrame>
      <p:sp>
        <p:nvSpPr>
          <p:cNvPr id="2" name="文本框 1"/>
          <p:cNvSpPr txBox="1"/>
          <p:nvPr/>
        </p:nvSpPr>
        <p:spPr>
          <a:xfrm>
            <a:off x="3335598" y="1268760"/>
            <a:ext cx="1424856" cy="369332"/>
          </a:xfrm>
          <a:prstGeom prst="rect">
            <a:avLst/>
          </a:prstGeom>
          <a:noFill/>
        </p:spPr>
        <p:txBody>
          <a:bodyPr wrap="square" rtlCol="0">
            <a:spAutoFit/>
          </a:bodyPr>
          <a:lstStyle/>
          <a:p>
            <a:r>
              <a:rPr lang="zh-CN" altLang="en-US" dirty="0"/>
              <a:t>二项分布</a:t>
            </a:r>
            <a:endParaRPr lang="en-US" dirty="0"/>
          </a:p>
        </p:txBody>
      </p:sp>
      <p:sp>
        <p:nvSpPr>
          <p:cNvPr id="3" name="文本框 2"/>
          <p:cNvSpPr txBox="1"/>
          <p:nvPr/>
        </p:nvSpPr>
        <p:spPr>
          <a:xfrm>
            <a:off x="5796136" y="1268760"/>
            <a:ext cx="1330499" cy="369332"/>
          </a:xfrm>
          <a:prstGeom prst="rect">
            <a:avLst/>
          </a:prstGeom>
          <a:noFill/>
        </p:spPr>
        <p:txBody>
          <a:bodyPr wrap="square" rtlCol="0">
            <a:spAutoFit/>
          </a:bodyPr>
          <a:lstStyle/>
          <a:p>
            <a:r>
              <a:rPr lang="zh-CN" altLang="en-US" b="1" dirty="0"/>
              <a:t>泊松分布</a:t>
            </a:r>
            <a:endParaRPr lang="en-US" b="1" dirty="0"/>
          </a:p>
        </p:txBody>
      </p:sp>
      <p:sp>
        <p:nvSpPr>
          <p:cNvPr id="4" name="文本框 3"/>
          <p:cNvSpPr txBox="1"/>
          <p:nvPr/>
        </p:nvSpPr>
        <p:spPr>
          <a:xfrm>
            <a:off x="6443412" y="4867982"/>
            <a:ext cx="1909861" cy="646331"/>
          </a:xfrm>
          <a:prstGeom prst="rect">
            <a:avLst/>
          </a:prstGeom>
          <a:noFill/>
          <a:ln>
            <a:solidFill>
              <a:srgbClr val="FF0000"/>
            </a:solidFill>
          </a:ln>
        </p:spPr>
        <p:txBody>
          <a:bodyPr wrap="square" rtlCol="0">
            <a:spAutoFit/>
          </a:bodyPr>
          <a:lstStyle/>
          <a:p>
            <a:r>
              <a:rPr lang="zh-CN" altLang="en-US" dirty="0"/>
              <a:t>泊松分布的期望和方差是一样</a:t>
            </a:r>
            <a:endParaRPr lang="en-US" dirty="0"/>
          </a:p>
        </p:txBody>
      </p:sp>
    </p:spTree>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873" y="73715"/>
            <a:ext cx="8540750" cy="821913"/>
          </a:xfrm>
        </p:spPr>
        <p:txBody>
          <a:bodyPr/>
          <a:lstStyle/>
          <a:p>
            <a:r>
              <a:rPr lang="en-US" dirty="0" err="1"/>
              <a:t>Apriori</a:t>
            </a:r>
            <a:r>
              <a:rPr lang="zh-CN" altLang="en-US" dirty="0"/>
              <a:t>算法例子</a:t>
            </a:r>
            <a:r>
              <a:rPr lang="en-US" altLang="zh-CN" dirty="0"/>
              <a:t>1</a:t>
            </a:r>
            <a:endParaRPr 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956" y="848709"/>
            <a:ext cx="6854579" cy="4912277"/>
          </a:xfrm>
        </p:spPr>
      </p:pic>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7" name="文本框 6"/>
          <p:cNvSpPr txBox="1"/>
          <p:nvPr/>
        </p:nvSpPr>
        <p:spPr>
          <a:xfrm>
            <a:off x="3923928" y="1160715"/>
            <a:ext cx="1800200" cy="369332"/>
          </a:xfrm>
          <a:prstGeom prst="rect">
            <a:avLst/>
          </a:prstGeom>
          <a:noFill/>
          <a:ln>
            <a:solidFill>
              <a:srgbClr val="FF0000"/>
            </a:solidFill>
          </a:ln>
        </p:spPr>
        <p:txBody>
          <a:bodyPr wrap="square" rtlCol="0">
            <a:spAutoFit/>
          </a:bodyPr>
          <a:lstStyle/>
          <a:p>
            <a:r>
              <a:rPr lang="zh-CN" altLang="en-US" dirty="0"/>
              <a:t>最小支持度为</a:t>
            </a:r>
            <a:r>
              <a:rPr lang="en-US" altLang="zh-CN" dirty="0"/>
              <a:t>3</a:t>
            </a:r>
            <a:endParaRPr lang="en-US" dirty="0"/>
          </a:p>
        </p:txBody>
      </p:sp>
      <p:sp>
        <p:nvSpPr>
          <p:cNvPr id="8" name="矩形 7"/>
          <p:cNvSpPr/>
          <p:nvPr/>
        </p:nvSpPr>
        <p:spPr>
          <a:xfrm>
            <a:off x="963112" y="5818357"/>
            <a:ext cx="7211423" cy="677108"/>
          </a:xfrm>
          <a:prstGeom prst="rect">
            <a:avLst/>
          </a:prstGeom>
          <a:ln>
            <a:solidFill>
              <a:schemeClr val="accent1"/>
            </a:solidFill>
          </a:ln>
        </p:spPr>
        <p:txBody>
          <a:bodyPr wrap="square">
            <a:spAutoFit/>
          </a:bodyPr>
          <a:lstStyle/>
          <a:p>
            <a:r>
              <a:rPr lang="zh-CN" altLang="en-US" dirty="0"/>
              <a:t>注意看由二级频繁项集生成三级候选项集时，</a:t>
            </a:r>
            <a:r>
              <a:rPr lang="zh-CN" altLang="en-US" dirty="0">
                <a:solidFill>
                  <a:srgbClr val="FF0000"/>
                </a:solidFill>
              </a:rPr>
              <a:t>没有</a:t>
            </a:r>
            <a:r>
              <a:rPr lang="en-US" altLang="zh-CN" dirty="0">
                <a:solidFill>
                  <a:srgbClr val="FF0000"/>
                </a:solidFill>
              </a:rPr>
              <a:t>{</a:t>
            </a:r>
            <a:r>
              <a:rPr lang="zh-CN" altLang="en-US" dirty="0">
                <a:solidFill>
                  <a:srgbClr val="FF0000"/>
                </a:solidFill>
              </a:rPr>
              <a:t>牛奶</a:t>
            </a:r>
            <a:r>
              <a:rPr lang="en-US" altLang="zh-CN" dirty="0">
                <a:solidFill>
                  <a:srgbClr val="FF0000"/>
                </a:solidFill>
              </a:rPr>
              <a:t>,</a:t>
            </a:r>
            <a:r>
              <a:rPr lang="zh-CN" altLang="en-US" dirty="0">
                <a:solidFill>
                  <a:srgbClr val="FF0000"/>
                </a:solidFill>
              </a:rPr>
              <a:t>面包</a:t>
            </a:r>
            <a:r>
              <a:rPr lang="en-US" altLang="zh-CN" dirty="0">
                <a:solidFill>
                  <a:srgbClr val="FF0000"/>
                </a:solidFill>
              </a:rPr>
              <a:t>,</a:t>
            </a:r>
            <a:r>
              <a:rPr lang="zh-CN" altLang="en-US" dirty="0">
                <a:solidFill>
                  <a:srgbClr val="FF0000"/>
                </a:solidFill>
              </a:rPr>
              <a:t>啤酒</a:t>
            </a:r>
            <a:r>
              <a:rPr lang="en-US" altLang="zh-CN" dirty="0">
                <a:solidFill>
                  <a:srgbClr val="FF0000"/>
                </a:solidFill>
              </a:rPr>
              <a:t>}</a:t>
            </a:r>
            <a:r>
              <a:rPr lang="zh-CN" altLang="en-US" dirty="0">
                <a:solidFill>
                  <a:srgbClr val="FF0000"/>
                </a:solidFill>
              </a:rPr>
              <a:t>，</a:t>
            </a:r>
            <a:r>
              <a:rPr lang="zh-CN" altLang="en-US" dirty="0"/>
              <a:t>那是因为</a:t>
            </a:r>
            <a:r>
              <a:rPr lang="en-US" altLang="zh-CN" dirty="0">
                <a:solidFill>
                  <a:srgbClr val="FF0000"/>
                </a:solidFill>
              </a:rPr>
              <a:t>{</a:t>
            </a:r>
            <a:r>
              <a:rPr lang="zh-CN" altLang="en-US" dirty="0">
                <a:solidFill>
                  <a:srgbClr val="FF0000"/>
                </a:solidFill>
              </a:rPr>
              <a:t>面包</a:t>
            </a:r>
            <a:r>
              <a:rPr lang="en-US" altLang="zh-CN" dirty="0">
                <a:solidFill>
                  <a:srgbClr val="FF0000"/>
                </a:solidFill>
              </a:rPr>
              <a:t>,</a:t>
            </a:r>
            <a:r>
              <a:rPr lang="zh-CN" altLang="en-US" dirty="0">
                <a:solidFill>
                  <a:srgbClr val="FF0000"/>
                </a:solidFill>
              </a:rPr>
              <a:t>啤酒</a:t>
            </a:r>
            <a:r>
              <a:rPr lang="en-US" altLang="zh-CN" dirty="0">
                <a:solidFill>
                  <a:srgbClr val="FF0000"/>
                </a:solidFill>
              </a:rPr>
              <a:t>}</a:t>
            </a:r>
            <a:r>
              <a:rPr lang="zh-CN" altLang="en-US" sz="2000" dirty="0">
                <a:solidFill>
                  <a:srgbClr val="FF0000"/>
                </a:solidFill>
              </a:rPr>
              <a:t>不是</a:t>
            </a:r>
            <a:r>
              <a:rPr lang="zh-CN" altLang="en-US" dirty="0">
                <a:solidFill>
                  <a:srgbClr val="FF0000"/>
                </a:solidFill>
              </a:rPr>
              <a:t>二级频繁项集</a:t>
            </a:r>
            <a:r>
              <a:rPr lang="zh-CN" altLang="en-US" dirty="0"/>
              <a:t>，这里利用了</a:t>
            </a:r>
            <a:r>
              <a:rPr lang="en-US" altLang="zh-CN" dirty="0" err="1">
                <a:solidFill>
                  <a:srgbClr val="FF0000"/>
                </a:solidFill>
              </a:rPr>
              <a:t>Apriori</a:t>
            </a:r>
            <a:r>
              <a:rPr lang="zh-CN" altLang="en-US" dirty="0">
                <a:solidFill>
                  <a:srgbClr val="FF0000"/>
                </a:solidFill>
              </a:rPr>
              <a:t>定理</a:t>
            </a:r>
            <a:r>
              <a:rPr lang="en-US" altLang="zh-CN" dirty="0"/>
              <a:t>.</a:t>
            </a:r>
            <a:endParaRPr lang="en-US" dirty="0"/>
          </a:p>
        </p:txBody>
      </p:sp>
      <p:sp>
        <p:nvSpPr>
          <p:cNvPr id="12" name="文本框 11"/>
          <p:cNvSpPr txBox="1"/>
          <p:nvPr/>
        </p:nvSpPr>
        <p:spPr>
          <a:xfrm>
            <a:off x="395536" y="4005064"/>
            <a:ext cx="1440160" cy="646331"/>
          </a:xfrm>
          <a:prstGeom prst="rect">
            <a:avLst/>
          </a:prstGeom>
          <a:noFill/>
          <a:ln>
            <a:solidFill>
              <a:schemeClr val="accent1"/>
            </a:solidFill>
          </a:ln>
        </p:spPr>
        <p:txBody>
          <a:bodyPr wrap="square" rtlCol="0">
            <a:spAutoFit/>
          </a:bodyPr>
          <a:lstStyle/>
          <a:p>
            <a:r>
              <a:rPr lang="zh-CN" altLang="en-US" dirty="0"/>
              <a:t>没有</a:t>
            </a:r>
            <a:r>
              <a:rPr lang="en-US" altLang="zh-CN" dirty="0"/>
              <a:t>{</a:t>
            </a:r>
            <a:r>
              <a:rPr lang="zh-CN" altLang="en-US" dirty="0"/>
              <a:t>牛奶，</a:t>
            </a:r>
            <a:endParaRPr lang="en-US" altLang="zh-CN" dirty="0"/>
          </a:p>
          <a:p>
            <a:r>
              <a:rPr lang="zh-CN" altLang="en-US" dirty="0">
                <a:solidFill>
                  <a:srgbClr val="FF0000"/>
                </a:solidFill>
              </a:rPr>
              <a:t>面包，啤酒</a:t>
            </a:r>
            <a:r>
              <a:rPr lang="en-US" altLang="zh-CN" dirty="0"/>
              <a:t>}</a:t>
            </a:r>
            <a:endParaRPr lang="en-US" dirty="0"/>
          </a:p>
        </p:txBody>
      </p:sp>
      <p:cxnSp>
        <p:nvCxnSpPr>
          <p:cNvPr id="10" name="曲线连接符 9"/>
          <p:cNvCxnSpPr/>
          <p:nvPr/>
        </p:nvCxnSpPr>
        <p:spPr>
          <a:xfrm>
            <a:off x="899592" y="4651395"/>
            <a:ext cx="4824536" cy="1282940"/>
          </a:xfrm>
          <a:prstGeom prst="curvedConnector3">
            <a:avLst>
              <a:gd name="adj1" fmla="val -426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51620" y="1216569"/>
            <a:ext cx="1368152" cy="369332"/>
          </a:xfrm>
          <a:prstGeom prst="rect">
            <a:avLst/>
          </a:prstGeom>
          <a:noFill/>
          <a:ln>
            <a:solidFill>
              <a:srgbClr val="FF0000"/>
            </a:solidFill>
          </a:ln>
        </p:spPr>
        <p:txBody>
          <a:bodyPr wrap="square" rtlCol="0">
            <a:spAutoFit/>
          </a:bodyPr>
          <a:lstStyle/>
          <a:p>
            <a:r>
              <a:rPr lang="zh-CN" altLang="en-US" dirty="0"/>
              <a:t>经过统计后</a:t>
            </a:r>
            <a:endParaRPr lang="en-US" dirty="0"/>
          </a:p>
        </p:txBody>
      </p:sp>
      <p:sp>
        <p:nvSpPr>
          <p:cNvPr id="3" name="圆角矩形 2"/>
          <p:cNvSpPr/>
          <p:nvPr/>
        </p:nvSpPr>
        <p:spPr>
          <a:xfrm>
            <a:off x="3946909" y="3934639"/>
            <a:ext cx="1273163" cy="2144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曲线连接符 12"/>
          <p:cNvCxnSpPr/>
          <p:nvPr/>
        </p:nvCxnSpPr>
        <p:spPr>
          <a:xfrm rot="5400000" flipH="1" flipV="1">
            <a:off x="2513374" y="4852747"/>
            <a:ext cx="2173036" cy="64807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954930" y="3545724"/>
            <a:ext cx="1273163" cy="2144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66010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dirty="0" err="1"/>
              <a:t>Apriori</a:t>
            </a:r>
            <a:r>
              <a:rPr lang="zh-CN" altLang="en-US" dirty="0"/>
              <a:t>算法例子</a:t>
            </a:r>
            <a:r>
              <a:rPr lang="en-US" altLang="zh-CN" dirty="0"/>
              <a:t>2</a:t>
            </a:r>
            <a:endParaRPr 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944" y="1380976"/>
            <a:ext cx="6318564" cy="4762500"/>
          </a:xfrm>
        </p:spPr>
      </p:pic>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a:xfrm>
            <a:off x="1174896" y="6668814"/>
            <a:ext cx="7429552" cy="189186"/>
          </a:xfrm>
        </p:spPr>
        <p:txBody>
          <a:bodyPr>
            <a:normAutofit fontScale="70000" lnSpcReduction="20000"/>
          </a:bodyPr>
          <a:lstStyle/>
          <a:p>
            <a:endParaRPr lang="en-US"/>
          </a:p>
        </p:txBody>
      </p:sp>
      <p:sp>
        <p:nvSpPr>
          <p:cNvPr id="3" name="矩形 2"/>
          <p:cNvSpPr/>
          <p:nvPr/>
        </p:nvSpPr>
        <p:spPr>
          <a:xfrm>
            <a:off x="2713435" y="6147530"/>
            <a:ext cx="4352474" cy="369332"/>
          </a:xfrm>
          <a:prstGeom prst="rect">
            <a:avLst/>
          </a:prstGeom>
          <a:ln>
            <a:solidFill>
              <a:schemeClr val="accent1"/>
            </a:solidFill>
          </a:ln>
        </p:spPr>
        <p:txBody>
          <a:bodyPr wrap="none">
            <a:spAutoFit/>
          </a:bodyPr>
          <a:lstStyle/>
          <a:p>
            <a:r>
              <a:rPr lang="en-US" dirty="0"/>
              <a:t>https://github.com/taizilongxu/datamining</a:t>
            </a:r>
          </a:p>
        </p:txBody>
      </p:sp>
      <p:sp>
        <p:nvSpPr>
          <p:cNvPr id="7" name="文本框 6"/>
          <p:cNvSpPr txBox="1"/>
          <p:nvPr/>
        </p:nvSpPr>
        <p:spPr>
          <a:xfrm>
            <a:off x="6021792" y="1007124"/>
            <a:ext cx="2465999" cy="369332"/>
          </a:xfrm>
          <a:prstGeom prst="rect">
            <a:avLst/>
          </a:prstGeom>
          <a:noFill/>
          <a:ln>
            <a:solidFill>
              <a:schemeClr val="accent1"/>
            </a:solidFill>
          </a:ln>
        </p:spPr>
        <p:txBody>
          <a:bodyPr wrap="square" rtlCol="0">
            <a:spAutoFit/>
          </a:bodyPr>
          <a:lstStyle/>
          <a:p>
            <a:r>
              <a:rPr lang="zh-CN" altLang="en-US" dirty="0"/>
              <a:t>最小支持度设为</a:t>
            </a:r>
            <a:r>
              <a:rPr lang="en-US" altLang="zh-CN" dirty="0"/>
              <a:t>50%</a:t>
            </a:r>
            <a:endParaRPr lang="en-US" dirty="0"/>
          </a:p>
        </p:txBody>
      </p:sp>
      <p:sp>
        <p:nvSpPr>
          <p:cNvPr id="8" name="文本框 7"/>
          <p:cNvSpPr txBox="1"/>
          <p:nvPr/>
        </p:nvSpPr>
        <p:spPr>
          <a:xfrm>
            <a:off x="7637344" y="4392400"/>
            <a:ext cx="360040" cy="369332"/>
          </a:xfrm>
          <a:prstGeom prst="rect">
            <a:avLst/>
          </a:prstGeom>
          <a:noFill/>
        </p:spPr>
        <p:txBody>
          <a:bodyPr wrap="square" rtlCol="0">
            <a:spAutoFit/>
          </a:bodyPr>
          <a:lstStyle/>
          <a:p>
            <a:r>
              <a:rPr lang="en-US" altLang="zh-CN" dirty="0">
                <a:solidFill>
                  <a:srgbClr val="FF0000"/>
                </a:solidFill>
              </a:rPr>
              <a:t>X</a:t>
            </a:r>
            <a:endParaRPr lang="en-US" dirty="0">
              <a:solidFill>
                <a:srgbClr val="FF0000"/>
              </a:solidFill>
            </a:endParaRPr>
          </a:p>
        </p:txBody>
      </p:sp>
      <p:sp>
        <p:nvSpPr>
          <p:cNvPr id="9" name="文本框 8"/>
          <p:cNvSpPr txBox="1"/>
          <p:nvPr/>
        </p:nvSpPr>
        <p:spPr>
          <a:xfrm>
            <a:off x="7623696" y="4935644"/>
            <a:ext cx="360040" cy="369332"/>
          </a:xfrm>
          <a:prstGeom prst="rect">
            <a:avLst/>
          </a:prstGeom>
          <a:noFill/>
        </p:spPr>
        <p:txBody>
          <a:bodyPr wrap="square" rtlCol="0">
            <a:spAutoFit/>
          </a:bodyPr>
          <a:lstStyle/>
          <a:p>
            <a:r>
              <a:rPr lang="en-US" altLang="zh-CN" dirty="0">
                <a:solidFill>
                  <a:srgbClr val="FF0000"/>
                </a:solidFill>
              </a:rPr>
              <a:t>X</a:t>
            </a:r>
            <a:endParaRPr lang="en-US" dirty="0">
              <a:solidFill>
                <a:srgbClr val="FF0000"/>
              </a:solidFill>
            </a:endParaRPr>
          </a:p>
        </p:txBody>
      </p:sp>
      <p:sp>
        <p:nvSpPr>
          <p:cNvPr id="10" name="文本框 9"/>
          <p:cNvSpPr txBox="1"/>
          <p:nvPr/>
        </p:nvSpPr>
        <p:spPr>
          <a:xfrm>
            <a:off x="5535464" y="2996410"/>
            <a:ext cx="360040" cy="369332"/>
          </a:xfrm>
          <a:prstGeom prst="rect">
            <a:avLst/>
          </a:prstGeom>
          <a:noFill/>
        </p:spPr>
        <p:txBody>
          <a:bodyPr wrap="square" rtlCol="0">
            <a:spAutoFit/>
          </a:bodyPr>
          <a:lstStyle/>
          <a:p>
            <a:r>
              <a:rPr lang="en-US" altLang="zh-CN" dirty="0">
                <a:solidFill>
                  <a:srgbClr val="FF0000"/>
                </a:solidFill>
              </a:rPr>
              <a:t>X</a:t>
            </a:r>
            <a:endParaRPr lang="en-US" dirty="0">
              <a:solidFill>
                <a:srgbClr val="FF0000"/>
              </a:solidFill>
            </a:endParaRPr>
          </a:p>
        </p:txBody>
      </p:sp>
      <p:sp>
        <p:nvSpPr>
          <p:cNvPr id="12" name="文本框 11"/>
          <p:cNvSpPr txBox="1"/>
          <p:nvPr/>
        </p:nvSpPr>
        <p:spPr>
          <a:xfrm>
            <a:off x="395536" y="3653303"/>
            <a:ext cx="1459408" cy="1477328"/>
          </a:xfrm>
          <a:prstGeom prst="rect">
            <a:avLst/>
          </a:prstGeom>
          <a:noFill/>
          <a:ln>
            <a:solidFill>
              <a:srgbClr val="FF0000"/>
            </a:solidFill>
          </a:ln>
        </p:spPr>
        <p:txBody>
          <a:bodyPr wrap="square" rtlCol="0">
            <a:spAutoFit/>
          </a:bodyPr>
          <a:lstStyle/>
          <a:p>
            <a:r>
              <a:rPr lang="zh-CN" altLang="en-US" dirty="0"/>
              <a:t>实际上，</a:t>
            </a:r>
            <a:r>
              <a:rPr lang="en-US" altLang="zh-CN" dirty="0"/>
              <a:t>{A,B,C} {A,C,E}</a:t>
            </a:r>
            <a:r>
              <a:rPr lang="zh-CN" altLang="en-US" dirty="0"/>
              <a:t>和</a:t>
            </a:r>
            <a:r>
              <a:rPr lang="en-US" altLang="zh-CN" dirty="0"/>
              <a:t>{A,B,E}</a:t>
            </a:r>
            <a:r>
              <a:rPr lang="zh-CN" altLang="en-US" dirty="0"/>
              <a:t>可以直接排除掉；</a:t>
            </a:r>
            <a:endParaRPr lang="en-US" dirty="0"/>
          </a:p>
        </p:txBody>
      </p:sp>
    </p:spTree>
    <p:extLst>
      <p:ext uri="{BB962C8B-B14F-4D97-AF65-F5344CB8AC3E}">
        <p14:creationId xmlns:p14="http://schemas.microsoft.com/office/powerpoint/2010/main" val="1376726671"/>
      </p:ext>
    </p:extLst>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Apriori</a:t>
            </a:r>
            <a:r>
              <a:rPr lang="zh-CN" altLang="en-US" dirty="0"/>
              <a:t>算法例子</a:t>
            </a:r>
            <a:r>
              <a:rPr lang="en-US" altLang="zh-CN" dirty="0"/>
              <a:t>2 Again</a:t>
            </a:r>
            <a:endParaRPr 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44" y="1628800"/>
            <a:ext cx="6685714" cy="4266667"/>
          </a:xfrm>
        </p:spPr>
      </p:pic>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3" name="文本框 2"/>
          <p:cNvSpPr txBox="1"/>
          <p:nvPr/>
        </p:nvSpPr>
        <p:spPr>
          <a:xfrm>
            <a:off x="1343442" y="6014771"/>
            <a:ext cx="6468918" cy="646331"/>
          </a:xfrm>
          <a:prstGeom prst="rect">
            <a:avLst/>
          </a:prstGeom>
          <a:noFill/>
        </p:spPr>
        <p:txBody>
          <a:bodyPr wrap="square" rtlCol="0">
            <a:spAutoFit/>
          </a:bodyPr>
          <a:lstStyle/>
          <a:p>
            <a:r>
              <a:rPr lang="en-US" altLang="zh-CN" dirty="0"/>
              <a:t>C3</a:t>
            </a:r>
            <a:r>
              <a:rPr lang="zh-CN" altLang="en-US" dirty="0"/>
              <a:t>少了部分候选项集，如</a:t>
            </a:r>
            <a:r>
              <a:rPr lang="en-US" altLang="zh-CN" dirty="0"/>
              <a:t>{A,C,E} </a:t>
            </a:r>
            <a:r>
              <a:rPr lang="zh-CN" altLang="en-US" dirty="0"/>
              <a:t>，</a:t>
            </a:r>
            <a:r>
              <a:rPr lang="en-US" altLang="zh-CN" dirty="0"/>
              <a:t> {A,B,E}</a:t>
            </a:r>
            <a:r>
              <a:rPr lang="zh-CN" altLang="en-US" dirty="0"/>
              <a:t>，</a:t>
            </a:r>
            <a:r>
              <a:rPr lang="en-US" altLang="zh-CN" dirty="0"/>
              <a:t>why?</a:t>
            </a:r>
          </a:p>
          <a:p>
            <a:r>
              <a:rPr lang="en-US" altLang="zh-CN" dirty="0"/>
              <a:t>{A,B,C}</a:t>
            </a:r>
            <a:r>
              <a:rPr lang="zh-CN" altLang="en-US" dirty="0"/>
              <a:t>可否</a:t>
            </a:r>
            <a:r>
              <a:rPr lang="zh-CN" altLang="en-US" b="1" u="sng" dirty="0"/>
              <a:t>直接去掉的</a:t>
            </a:r>
            <a:r>
              <a:rPr lang="zh-CN" altLang="en-US" dirty="0"/>
              <a:t>（</a:t>
            </a:r>
            <a:r>
              <a:rPr lang="en-US" altLang="zh-CN" dirty="0"/>
              <a:t>i.e., </a:t>
            </a:r>
            <a:r>
              <a:rPr lang="zh-CN" altLang="en-US" dirty="0"/>
              <a:t>不用计算支持度）</a:t>
            </a:r>
            <a:r>
              <a:rPr lang="en-US" altLang="zh-CN" dirty="0"/>
              <a:t>,why</a:t>
            </a:r>
            <a:r>
              <a:rPr lang="zh-CN" altLang="en-US" dirty="0"/>
              <a:t>？</a:t>
            </a:r>
            <a:endParaRPr lang="en-US" dirty="0"/>
          </a:p>
        </p:txBody>
      </p:sp>
      <p:sp>
        <p:nvSpPr>
          <p:cNvPr id="7" name="文本框 6"/>
          <p:cNvSpPr txBox="1"/>
          <p:nvPr/>
        </p:nvSpPr>
        <p:spPr>
          <a:xfrm>
            <a:off x="7128284" y="655398"/>
            <a:ext cx="1368152" cy="400110"/>
          </a:xfrm>
          <a:prstGeom prst="rect">
            <a:avLst/>
          </a:prstGeom>
          <a:noFill/>
          <a:ln>
            <a:solidFill>
              <a:srgbClr val="FF0000"/>
            </a:solidFill>
          </a:ln>
        </p:spPr>
        <p:txBody>
          <a:bodyPr wrap="square" rtlCol="0">
            <a:spAutoFit/>
          </a:bodyPr>
          <a:lstStyle/>
          <a:p>
            <a:r>
              <a:rPr lang="en-US" altLang="zh-CN" sz="2000" dirty="0"/>
              <a:t>Your turn</a:t>
            </a:r>
            <a:endParaRPr lang="en-US" sz="2000" dirty="0"/>
          </a:p>
        </p:txBody>
      </p:sp>
      <p:sp>
        <p:nvSpPr>
          <p:cNvPr id="8" name="文本框 7"/>
          <p:cNvSpPr txBox="1"/>
          <p:nvPr/>
        </p:nvSpPr>
        <p:spPr>
          <a:xfrm>
            <a:off x="5139766" y="1037468"/>
            <a:ext cx="1348064" cy="369332"/>
          </a:xfrm>
          <a:prstGeom prst="rect">
            <a:avLst/>
          </a:prstGeom>
          <a:noFill/>
          <a:ln>
            <a:solidFill>
              <a:srgbClr val="FF0000"/>
            </a:solidFill>
          </a:ln>
        </p:spPr>
        <p:txBody>
          <a:bodyPr wrap="square" rtlCol="0">
            <a:spAutoFit/>
          </a:bodyPr>
          <a:lstStyle/>
          <a:p>
            <a:r>
              <a:rPr lang="zh-CN" altLang="en-US" dirty="0"/>
              <a:t>支持度为</a:t>
            </a:r>
            <a:r>
              <a:rPr lang="en-US" altLang="zh-CN" dirty="0"/>
              <a:t>2</a:t>
            </a:r>
            <a:endParaRPr lang="en-US" dirty="0"/>
          </a:p>
        </p:txBody>
      </p:sp>
    </p:spTree>
    <p:extLst>
      <p:ext uri="{BB962C8B-B14F-4D97-AF65-F5344CB8AC3E}">
        <p14:creationId xmlns:p14="http://schemas.microsoft.com/office/powerpoint/2010/main" val="3216487834"/>
      </p:ext>
    </p:extLst>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214313" y="357188"/>
            <a:ext cx="8540750" cy="822325"/>
          </a:xfrm>
        </p:spPr>
        <p:txBody>
          <a:bodyPr>
            <a:normAutofit/>
          </a:bodyPr>
          <a:lstStyle/>
          <a:p>
            <a:pPr lvl="0"/>
            <a:r>
              <a:rPr lang="en-US" altLang="zh-CN" dirty="0"/>
              <a:t>4.4.7 </a:t>
            </a:r>
            <a:r>
              <a:rPr lang="zh-CN" altLang="en-US" dirty="0"/>
              <a:t>其他方法：</a:t>
            </a:r>
            <a:r>
              <a:rPr lang="en-US" b="1" dirty="0" err="1"/>
              <a:t>Apriori</a:t>
            </a:r>
            <a:r>
              <a:rPr lang="zh-CN" altLang="en-US" b="1" dirty="0"/>
              <a:t>算法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233814571"/>
              </p:ext>
            </p:extLst>
          </p:nvPr>
        </p:nvGraphicFramePr>
        <p:xfrm>
          <a:off x="1285852" y="1357298"/>
          <a:ext cx="6858022" cy="4643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469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469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文本框 1"/>
          <p:cNvSpPr txBox="1"/>
          <p:nvPr/>
        </p:nvSpPr>
        <p:spPr>
          <a:xfrm>
            <a:off x="2339752" y="6093296"/>
            <a:ext cx="5184576" cy="369332"/>
          </a:xfrm>
          <a:prstGeom prst="rect">
            <a:avLst/>
          </a:prstGeom>
          <a:noFill/>
          <a:ln>
            <a:solidFill>
              <a:srgbClr val="FF0000"/>
            </a:solidFill>
          </a:ln>
        </p:spPr>
        <p:txBody>
          <a:bodyPr wrap="square" rtlCol="0">
            <a:spAutoFit/>
          </a:bodyPr>
          <a:lstStyle/>
          <a:p>
            <a:r>
              <a:rPr lang="zh-CN" altLang="en-US" dirty="0"/>
              <a:t>算法不仅仅是要结果好，还要其实现过程开销小</a:t>
            </a:r>
          </a:p>
        </p:txBody>
      </p:sp>
    </p:spTree>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214313" y="357188"/>
            <a:ext cx="8540750" cy="822325"/>
          </a:xfrm>
        </p:spPr>
        <p:txBody>
          <a:bodyPr/>
          <a:lstStyle/>
          <a:p>
            <a:r>
              <a:rPr lang="en-US" altLang="zh-CN" dirty="0"/>
              <a:t>4.4.7 </a:t>
            </a:r>
            <a:r>
              <a:rPr lang="zh-CN" altLang="en-US" dirty="0"/>
              <a:t>其他方法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876733346"/>
              </p:ext>
            </p:extLst>
          </p:nvPr>
        </p:nvGraphicFramePr>
        <p:xfrm>
          <a:off x="1236126" y="1377528"/>
          <a:ext cx="7728361" cy="4787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469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469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3" name="圆角矩形 2"/>
          <p:cNvSpPr/>
          <p:nvPr/>
        </p:nvSpPr>
        <p:spPr>
          <a:xfrm>
            <a:off x="668264" y="2546789"/>
            <a:ext cx="1296144" cy="5760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大数据分解为小规模</a:t>
            </a:r>
            <a:endParaRPr lang="en-US" sz="1600" b="1" dirty="0">
              <a:solidFill>
                <a:schemeClr val="tx1"/>
              </a:solidFill>
            </a:endParaRPr>
          </a:p>
        </p:txBody>
      </p:sp>
      <p:sp>
        <p:nvSpPr>
          <p:cNvPr id="8" name="圆角矩形 7"/>
          <p:cNvSpPr/>
          <p:nvPr/>
        </p:nvSpPr>
        <p:spPr>
          <a:xfrm>
            <a:off x="668264" y="4490129"/>
            <a:ext cx="1258183" cy="5760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用精度换速度</a:t>
            </a:r>
            <a:endParaRPr lang="en-US" sz="1600" b="1" dirty="0">
              <a:solidFill>
                <a:schemeClr val="tx1"/>
              </a:solidFill>
            </a:endParaRPr>
          </a:p>
        </p:txBody>
      </p:sp>
      <p:sp>
        <p:nvSpPr>
          <p:cNvPr id="4" name="文本框 3"/>
          <p:cNvSpPr txBox="1"/>
          <p:nvPr/>
        </p:nvSpPr>
        <p:spPr>
          <a:xfrm>
            <a:off x="1964408" y="6165304"/>
            <a:ext cx="5040560" cy="461665"/>
          </a:xfrm>
          <a:prstGeom prst="rect">
            <a:avLst/>
          </a:prstGeom>
          <a:noFill/>
          <a:ln>
            <a:solidFill>
              <a:srgbClr val="FF0000"/>
            </a:solidFill>
          </a:ln>
        </p:spPr>
        <p:txBody>
          <a:bodyPr wrap="square" rtlCol="0">
            <a:spAutoFit/>
          </a:bodyPr>
          <a:lstStyle/>
          <a:p>
            <a:r>
              <a:rPr lang="zh-CN" altLang="en-US" sz="2400" dirty="0">
                <a:solidFill>
                  <a:srgbClr val="FF0000"/>
                </a:solidFill>
              </a:rPr>
              <a:t>两种常用的对付大数据的思路！</a:t>
            </a:r>
            <a:endParaRPr lang="en-US" sz="2400" dirty="0">
              <a:solidFill>
                <a:srgbClr val="FF0000"/>
              </a:solidFill>
            </a:endParaRPr>
          </a:p>
        </p:txBody>
      </p:sp>
    </p:spTree>
    <p:extLst>
      <p:ext uri="{BB962C8B-B14F-4D97-AF65-F5344CB8AC3E}">
        <p14:creationId xmlns:p14="http://schemas.microsoft.com/office/powerpoint/2010/main" val="3793127576"/>
      </p:ext>
    </p:extLst>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214313" y="357188"/>
            <a:ext cx="8540750" cy="822325"/>
          </a:xfrm>
        </p:spPr>
        <p:txBody>
          <a:bodyPr>
            <a:normAutofit/>
          </a:bodyPr>
          <a:lstStyle/>
          <a:p>
            <a:pPr lvl="0"/>
            <a:r>
              <a:rPr lang="en-US" altLang="zh-CN" dirty="0"/>
              <a:t>4.4.7 </a:t>
            </a:r>
            <a:r>
              <a:rPr lang="zh-CN" altLang="en-US" dirty="0"/>
              <a:t>其他方法：</a:t>
            </a:r>
            <a:r>
              <a:rPr lang="en-US" b="1" dirty="0"/>
              <a:t>FP-growth</a:t>
            </a:r>
            <a:r>
              <a:rPr lang="zh-CN" altLang="en-US" dirty="0"/>
              <a:t>算法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530368090"/>
              </p:ext>
            </p:extLst>
          </p:nvPr>
        </p:nvGraphicFramePr>
        <p:xfrm>
          <a:off x="1285852" y="1285860"/>
          <a:ext cx="7678636" cy="5023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571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1571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 name="Rectangle 49"/>
          <p:cNvSpPr>
            <a:spLocks noChangeArrowheads="1"/>
          </p:cNvSpPr>
          <p:nvPr/>
        </p:nvSpPr>
        <p:spPr bwMode="auto">
          <a:xfrm>
            <a:off x="-12700" y="6477000"/>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b="1" dirty="0">
                <a:latin typeface="Comic Sans MS" pitchFamily="66" charset="0"/>
              </a:rPr>
              <a:t>Mining Frequent Patterns without Candidate Generation (SIGMOD2000)</a:t>
            </a:r>
          </a:p>
        </p:txBody>
      </p:sp>
    </p:spTree>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4.4.7 </a:t>
            </a:r>
            <a:r>
              <a:rPr lang="zh-CN" altLang="en-US" dirty="0"/>
              <a:t>其他方法：</a:t>
            </a:r>
            <a:r>
              <a:rPr lang="en-US" b="1" dirty="0"/>
              <a:t>FP-growth</a:t>
            </a:r>
            <a:r>
              <a:rPr lang="zh-CN" altLang="en-US" dirty="0"/>
              <a:t>算法</a:t>
            </a:r>
            <a:endParaRPr lang="en-US" dirty="0"/>
          </a:p>
        </p:txBody>
      </p:sp>
      <p:sp>
        <p:nvSpPr>
          <p:cNvPr id="3" name="内容占位符 2"/>
          <p:cNvSpPr>
            <a:spLocks noGrp="1"/>
          </p:cNvSpPr>
          <p:nvPr>
            <p:ph idx="1"/>
          </p:nvPr>
        </p:nvSpPr>
        <p:spPr/>
        <p:txBody>
          <a:bodyPr/>
          <a:lstStyle/>
          <a:p>
            <a:r>
              <a:rPr lang="zh-CN" altLang="en-US" dirty="0"/>
              <a:t>第一遍扫描数据，找出频繁</a:t>
            </a:r>
            <a:r>
              <a:rPr lang="en-US" altLang="zh-CN" dirty="0"/>
              <a:t>1</a:t>
            </a:r>
            <a:r>
              <a:rPr lang="zh-CN" altLang="en-US" dirty="0"/>
              <a:t>项集</a:t>
            </a:r>
            <a:r>
              <a:rPr lang="en-US" altLang="zh-CN" dirty="0"/>
              <a:t>L</a:t>
            </a:r>
            <a:r>
              <a:rPr lang="zh-CN" altLang="en-US" dirty="0"/>
              <a:t>，按</a:t>
            </a:r>
            <a:r>
              <a:rPr lang="zh-CN" altLang="en-US" u="sng" dirty="0"/>
              <a:t>降序排序</a:t>
            </a:r>
            <a:endParaRPr lang="en-US" altLang="zh-CN" u="sng" dirty="0"/>
          </a:p>
          <a:p>
            <a:r>
              <a:rPr lang="zh-CN" altLang="en-US" dirty="0"/>
              <a:t>第二遍扫描数据： </a:t>
            </a:r>
            <a:endParaRPr lang="en-US" altLang="zh-CN" dirty="0"/>
          </a:p>
          <a:p>
            <a:pPr marL="0" indent="0">
              <a:buNone/>
            </a:pPr>
            <a:r>
              <a:rPr lang="en-US" altLang="zh-CN" dirty="0"/>
              <a:t>     </a:t>
            </a:r>
            <a:r>
              <a:rPr lang="zh-CN" altLang="en-US" dirty="0"/>
              <a:t>对每个</a:t>
            </a:r>
            <a:r>
              <a:rPr lang="en-US" altLang="zh-CN" dirty="0"/>
              <a:t>transaction</a:t>
            </a:r>
            <a:r>
              <a:rPr lang="zh-CN" altLang="en-US" dirty="0"/>
              <a:t>，</a:t>
            </a:r>
            <a:r>
              <a:rPr lang="zh-CN" altLang="en-US" u="sng" dirty="0"/>
              <a:t>过滤不频繁集合</a:t>
            </a:r>
            <a:r>
              <a:rPr lang="zh-CN" altLang="en-US" dirty="0"/>
              <a:t>，剩下的频繁项集</a:t>
            </a:r>
            <a:r>
              <a:rPr lang="zh-CN" altLang="en-US" u="sng" dirty="0"/>
              <a:t>按</a:t>
            </a:r>
            <a:r>
              <a:rPr lang="en-US" altLang="zh-CN" u="sng" dirty="0"/>
              <a:t>L</a:t>
            </a:r>
            <a:r>
              <a:rPr lang="zh-CN" altLang="en-US" u="sng" dirty="0"/>
              <a:t>顺序排序</a:t>
            </a:r>
            <a:endParaRPr lang="en-US" altLang="zh-CN" u="sng" dirty="0"/>
          </a:p>
          <a:p>
            <a:pPr marL="0" indent="0">
              <a:buNone/>
            </a:pPr>
            <a:r>
              <a:rPr lang="zh-CN" altLang="en-US" dirty="0"/>
              <a:t>     把每个</a:t>
            </a:r>
            <a:r>
              <a:rPr lang="en-US" dirty="0"/>
              <a:t>transaction</a:t>
            </a:r>
            <a:r>
              <a:rPr lang="zh-CN" altLang="en-US" dirty="0"/>
              <a:t>的频繁</a:t>
            </a:r>
            <a:r>
              <a:rPr lang="en-US" altLang="zh-CN" dirty="0"/>
              <a:t>1</a:t>
            </a:r>
            <a:r>
              <a:rPr lang="zh-CN" altLang="en-US" dirty="0"/>
              <a:t>项集插入到</a:t>
            </a:r>
            <a:r>
              <a:rPr lang="en-US" dirty="0"/>
              <a:t>FP-tree</a:t>
            </a:r>
            <a:r>
              <a:rPr lang="zh-CN" altLang="en-US" dirty="0"/>
              <a:t>中，</a:t>
            </a:r>
            <a:r>
              <a:rPr lang="zh-CN" altLang="en-US" u="sng" dirty="0"/>
              <a:t>相同前缀的路径可以共用</a:t>
            </a:r>
            <a:endParaRPr lang="en-US" altLang="zh-CN" u="sng" dirty="0"/>
          </a:p>
          <a:p>
            <a:pPr marL="0" indent="0">
              <a:buNone/>
            </a:pPr>
            <a:r>
              <a:rPr lang="zh-CN" altLang="en-US" dirty="0"/>
              <a:t>     同时</a:t>
            </a:r>
            <a:r>
              <a:rPr lang="zh-CN" altLang="en-US" u="sng" dirty="0"/>
              <a:t>增加一个</a:t>
            </a:r>
            <a:r>
              <a:rPr lang="en-US" u="sng" dirty="0"/>
              <a:t>header table</a:t>
            </a:r>
            <a:r>
              <a:rPr lang="en-US" dirty="0"/>
              <a:t>，</a:t>
            </a:r>
            <a:r>
              <a:rPr lang="zh-CN" altLang="en-US" dirty="0"/>
              <a:t>把</a:t>
            </a:r>
            <a:r>
              <a:rPr lang="en-US" dirty="0"/>
              <a:t>FP-tree</a:t>
            </a:r>
            <a:r>
              <a:rPr lang="zh-CN" altLang="en-US" dirty="0"/>
              <a:t>中</a:t>
            </a:r>
            <a:r>
              <a:rPr lang="zh-CN" altLang="en-US" u="sng" dirty="0"/>
              <a:t>相同</a:t>
            </a:r>
            <a:r>
              <a:rPr lang="en-US" u="sng" dirty="0"/>
              <a:t>item</a:t>
            </a:r>
            <a:r>
              <a:rPr lang="zh-CN" altLang="en-US" u="sng" dirty="0"/>
              <a:t>连接起来，也是降序排序</a:t>
            </a:r>
            <a:endParaRPr lang="en-US" u="sng"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938309768"/>
      </p:ext>
    </p:extLst>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83C9C98-559F-4BA9-9DE1-E936EF75A033}" type="slidenum">
              <a:rPr lang="zh-CN" altLang="en-US" sz="1200">
                <a:solidFill>
                  <a:srgbClr val="898989"/>
                </a:solidFill>
              </a:rPr>
              <a:pPr>
                <a:spcBef>
                  <a:spcPct val="0"/>
                </a:spcBef>
                <a:buFontTx/>
                <a:buNone/>
              </a:pPr>
              <a:t>117</a:t>
            </a:fld>
            <a:endParaRPr lang="en-US" altLang="zh-CN" sz="1200">
              <a:solidFill>
                <a:srgbClr val="898989"/>
              </a:solidFill>
            </a:endParaRPr>
          </a:p>
        </p:txBody>
      </p:sp>
      <p:sp>
        <p:nvSpPr>
          <p:cNvPr id="96305" name="Rectangle 49"/>
          <p:cNvSpPr>
            <a:spLocks noChangeArrowheads="1"/>
          </p:cNvSpPr>
          <p:nvPr/>
        </p:nvSpPr>
        <p:spPr bwMode="auto">
          <a:xfrm>
            <a:off x="-12700" y="6477000"/>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b="1" dirty="0">
                <a:latin typeface="Comic Sans MS" pitchFamily="66" charset="0"/>
              </a:rPr>
              <a:t>Mining Frequent Patterns without Candidate Generation (SIGMOD2000)</a:t>
            </a:r>
          </a:p>
        </p:txBody>
      </p:sp>
      <p:sp>
        <p:nvSpPr>
          <p:cNvPr id="96260" name="Rectangle 4"/>
          <p:cNvSpPr>
            <a:spLocks noChangeArrowheads="1"/>
          </p:cNvSpPr>
          <p:nvPr/>
        </p:nvSpPr>
        <p:spPr bwMode="auto">
          <a:xfrm>
            <a:off x="0" y="304800"/>
            <a:ext cx="8915400" cy="1066800"/>
          </a:xfrm>
          <a:prstGeom prst="rect">
            <a:avLst/>
          </a:prstGeom>
          <a:noFill/>
          <a:ln w="9525">
            <a:noFill/>
            <a:miter lim="800000"/>
            <a:headEnd/>
            <a:tailEnd/>
          </a:ln>
          <a:effectLst/>
        </p:spPr>
        <p:txBody>
          <a:bodyPr anchor="ctr"/>
          <a:lstStyle/>
          <a:p>
            <a:pPr eaLnBrk="1" fontAlgn="auto" hangingPunct="1">
              <a:spcAft>
                <a:spcPts val="0"/>
              </a:spcAft>
              <a:defRPr/>
            </a:pPr>
            <a:r>
              <a:rPr lang="en-US" altLang="zh-CN" sz="4000" dirty="0"/>
              <a:t>4.4.7 </a:t>
            </a:r>
            <a:r>
              <a:rPr lang="zh-CN" altLang="en-US" sz="4000" dirty="0"/>
              <a:t>其他方法：</a:t>
            </a:r>
            <a:r>
              <a:rPr lang="en-US" sz="4000" b="1" dirty="0"/>
              <a:t>FP-growth</a:t>
            </a:r>
            <a:r>
              <a:rPr lang="zh-CN" altLang="en-US" sz="4000" dirty="0"/>
              <a:t>算法</a:t>
            </a:r>
            <a:endParaRPr lang="en-US" altLang="zh-CN" sz="4000" b="1" dirty="0">
              <a:solidFill>
                <a:srgbClr val="CC3300"/>
              </a:solidFill>
              <a:effectLst>
                <a:outerShdw blurRad="38100" dist="38100" dir="2700000" algn="tl">
                  <a:srgbClr val="C0C0C0"/>
                </a:outerShdw>
              </a:effectLst>
              <a:latin typeface="+mn-lt"/>
              <a:ea typeface="+mn-ea"/>
            </a:endParaRPr>
          </a:p>
        </p:txBody>
      </p:sp>
      <p:sp>
        <p:nvSpPr>
          <p:cNvPr id="14341" name="Text Box 28"/>
          <p:cNvSpPr txBox="1">
            <a:spLocks noChangeArrowheads="1"/>
          </p:cNvSpPr>
          <p:nvPr/>
        </p:nvSpPr>
        <p:spPr bwMode="auto">
          <a:xfrm>
            <a:off x="5943600" y="2819400"/>
            <a:ext cx="1905000" cy="23018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buFontTx/>
              <a:buNone/>
            </a:pPr>
            <a:endParaRPr lang="en-US" altLang="zh-CN" sz="2000" dirty="0">
              <a:latin typeface="Times New Roman" panose="02020603050405020304" pitchFamily="18" charset="0"/>
              <a:cs typeface="Arial" panose="020B0604020202020204" pitchFamily="34" charset="0"/>
            </a:endParaRPr>
          </a:p>
          <a:p>
            <a:pPr>
              <a:lnSpc>
                <a:spcPct val="90000"/>
              </a:lnSpc>
              <a:spcBef>
                <a:spcPct val="0"/>
              </a:spcBef>
              <a:buFontTx/>
              <a:buNone/>
            </a:pPr>
            <a:r>
              <a:rPr lang="en-US" altLang="zh-CN" sz="2000" i="1" u="sng" dirty="0">
                <a:latin typeface="Times New Roman" panose="02020603050405020304" pitchFamily="18" charset="0"/>
                <a:cs typeface="Arial" panose="020B0604020202020204" pitchFamily="34" charset="0"/>
              </a:rPr>
              <a:t>Item   frequency  </a:t>
            </a:r>
          </a:p>
          <a:p>
            <a:pPr>
              <a:lnSpc>
                <a:spcPct val="90000"/>
              </a:lnSpc>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 f	4</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c	4</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a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b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m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p	3</a:t>
            </a:r>
            <a:endParaRPr lang="en-US" altLang="zh-CN" sz="2000" dirty="0">
              <a:latin typeface="Times New Roman" panose="02020603050405020304" pitchFamily="18" charset="0"/>
              <a:cs typeface="Arial" panose="020B0604020202020204" pitchFamily="34" charset="0"/>
            </a:endParaRPr>
          </a:p>
        </p:txBody>
      </p:sp>
      <p:sp>
        <p:nvSpPr>
          <p:cNvPr id="14342" name="Rectangle 41"/>
          <p:cNvSpPr>
            <a:spLocks noChangeArrowheads="1"/>
          </p:cNvSpPr>
          <p:nvPr/>
        </p:nvSpPr>
        <p:spPr bwMode="auto">
          <a:xfrm>
            <a:off x="457200" y="2743200"/>
            <a:ext cx="43434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40000"/>
              </a:lnSpc>
              <a:spcBef>
                <a:spcPct val="50000"/>
              </a:spcBef>
              <a:buFontTx/>
              <a:buNone/>
            </a:pPr>
            <a:endParaRPr lang="en-US" altLang="zh-CN" sz="2000" i="1" u="sng" dirty="0">
              <a:latin typeface="Times New Roman" panose="02020603050405020304" pitchFamily="18" charset="0"/>
              <a:cs typeface="Arial" panose="020B0604020202020204" pitchFamily="34" charset="0"/>
            </a:endParaRPr>
          </a:p>
          <a:p>
            <a:pPr>
              <a:lnSpc>
                <a:spcPct val="40000"/>
              </a:lnSpc>
              <a:spcBef>
                <a:spcPct val="50000"/>
              </a:spcBef>
              <a:buFontTx/>
              <a:buNone/>
            </a:pPr>
            <a:r>
              <a:rPr lang="en-US" altLang="zh-CN" sz="2000" i="1" u="sng" dirty="0">
                <a:latin typeface="Times New Roman" panose="02020603050405020304" pitchFamily="18" charset="0"/>
                <a:cs typeface="Arial" panose="020B0604020202020204" pitchFamily="34" charset="0"/>
              </a:rPr>
              <a:t>TID		Items bought	  	</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100		{</a:t>
            </a:r>
            <a:r>
              <a:rPr lang="en-US" altLang="zh-CN" sz="2000" i="1" dirty="0">
                <a:solidFill>
                  <a:srgbClr val="FF0000"/>
                </a:solidFill>
                <a:latin typeface="Times New Roman" panose="02020603050405020304" pitchFamily="18" charset="0"/>
                <a:cs typeface="Arial" panose="020B0604020202020204" pitchFamily="34" charset="0"/>
              </a:rPr>
              <a:t>f</a:t>
            </a:r>
            <a:r>
              <a:rPr lang="en-US" altLang="zh-CN" sz="2000" i="1" dirty="0">
                <a:latin typeface="Times New Roman" panose="02020603050405020304" pitchFamily="18" charset="0"/>
                <a:cs typeface="Arial" panose="020B0604020202020204" pitchFamily="34" charset="0"/>
              </a:rPr>
              <a:t>, a, c, d, </a:t>
            </a:r>
            <a:r>
              <a:rPr lang="en-US" altLang="zh-CN" sz="2000" i="1" dirty="0">
                <a:solidFill>
                  <a:srgbClr val="009900"/>
                </a:solidFill>
                <a:latin typeface="Times New Roman" panose="02020603050405020304" pitchFamily="18" charset="0"/>
                <a:cs typeface="Arial" panose="020B0604020202020204" pitchFamily="34" charset="0"/>
              </a:rPr>
              <a:t>g</a:t>
            </a:r>
            <a:r>
              <a:rPr lang="en-US" altLang="zh-CN" sz="2000" i="1" dirty="0">
                <a:latin typeface="Times New Roman" panose="02020603050405020304" pitchFamily="18" charset="0"/>
                <a:cs typeface="Arial" panose="020B0604020202020204" pitchFamily="34" charset="0"/>
              </a:rPr>
              <a:t>, </a:t>
            </a:r>
            <a:r>
              <a:rPr lang="en-US" altLang="zh-CN" sz="2000" i="1" dirty="0" err="1">
                <a:latin typeface="Times New Roman" panose="02020603050405020304" pitchFamily="18" charset="0"/>
                <a:cs typeface="Arial" panose="020B0604020202020204" pitchFamily="34" charset="0"/>
              </a:rPr>
              <a:t>i</a:t>
            </a:r>
            <a:r>
              <a:rPr lang="en-US" altLang="zh-CN" sz="2000" i="1" dirty="0">
                <a:latin typeface="Times New Roman" panose="02020603050405020304" pitchFamily="18" charset="0"/>
                <a:cs typeface="Arial" panose="020B0604020202020204" pitchFamily="34" charset="0"/>
              </a:rPr>
              <a:t>, m, p</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endParaRPr lang="en-US" altLang="zh-CN" sz="2000" dirty="0">
              <a:latin typeface="Times New Roman" panose="02020603050405020304" pitchFamily="18" charset="0"/>
              <a:cs typeface="Arial" panose="020B0604020202020204" pitchFamily="34" charset="0"/>
            </a:endParaRP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200		{</a:t>
            </a:r>
            <a:r>
              <a:rPr lang="en-US" altLang="zh-CN" sz="2000" i="1" dirty="0">
                <a:latin typeface="Times New Roman" panose="02020603050405020304" pitchFamily="18" charset="0"/>
                <a:cs typeface="Arial" panose="020B0604020202020204" pitchFamily="34" charset="0"/>
              </a:rPr>
              <a:t>a, b, c, </a:t>
            </a:r>
            <a:r>
              <a:rPr lang="en-US" altLang="zh-CN" sz="2000" i="1" dirty="0">
                <a:solidFill>
                  <a:srgbClr val="FF0000"/>
                </a:solidFill>
                <a:latin typeface="Times New Roman" panose="02020603050405020304" pitchFamily="18" charset="0"/>
                <a:cs typeface="Arial" panose="020B0604020202020204" pitchFamily="34" charset="0"/>
              </a:rPr>
              <a:t>f</a:t>
            </a:r>
            <a:r>
              <a:rPr lang="en-US" altLang="zh-CN" sz="2000" i="1" dirty="0">
                <a:latin typeface="Times New Roman" panose="02020603050405020304" pitchFamily="18" charset="0"/>
                <a:cs typeface="Arial" panose="020B0604020202020204" pitchFamily="34" charset="0"/>
              </a:rPr>
              <a:t>, l, m, o</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endParaRPr lang="en-US" altLang="zh-CN" sz="2000" dirty="0">
              <a:latin typeface="Times New Roman" panose="02020603050405020304" pitchFamily="18" charset="0"/>
              <a:cs typeface="Arial" panose="020B0604020202020204" pitchFamily="34" charset="0"/>
            </a:endParaRP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300	</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b, </a:t>
            </a:r>
            <a:r>
              <a:rPr lang="en-US" altLang="zh-CN" sz="2000" i="1" dirty="0">
                <a:solidFill>
                  <a:srgbClr val="FF0000"/>
                </a:solidFill>
                <a:latin typeface="Times New Roman" panose="02020603050405020304" pitchFamily="18" charset="0"/>
                <a:cs typeface="Arial" panose="020B0604020202020204" pitchFamily="34" charset="0"/>
              </a:rPr>
              <a:t>f</a:t>
            </a:r>
            <a:r>
              <a:rPr lang="en-US" altLang="zh-CN" sz="2000" i="1" dirty="0">
                <a:latin typeface="Times New Roman" panose="02020603050405020304" pitchFamily="18" charset="0"/>
                <a:cs typeface="Arial" panose="020B0604020202020204" pitchFamily="34" charset="0"/>
              </a:rPr>
              <a:t>, h, j, o</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endParaRPr lang="en-US" altLang="zh-CN" sz="2000" dirty="0">
              <a:latin typeface="Times New Roman" panose="02020603050405020304" pitchFamily="18" charset="0"/>
              <a:cs typeface="Arial" panose="020B0604020202020204" pitchFamily="34" charset="0"/>
            </a:endParaRP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400	</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b, c, k, s, p</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endParaRPr lang="en-US" altLang="zh-CN" sz="2000" dirty="0">
              <a:latin typeface="Times New Roman" panose="02020603050405020304" pitchFamily="18" charset="0"/>
              <a:cs typeface="Arial" panose="020B0604020202020204" pitchFamily="34" charset="0"/>
            </a:endParaRP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500</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a, </a:t>
            </a:r>
            <a:r>
              <a:rPr lang="en-US" altLang="zh-CN" sz="2000" i="1" dirty="0">
                <a:solidFill>
                  <a:srgbClr val="FF0000"/>
                </a:solidFill>
                <a:latin typeface="Times New Roman" panose="02020603050405020304" pitchFamily="18" charset="0"/>
                <a:cs typeface="Arial" panose="020B0604020202020204" pitchFamily="34" charset="0"/>
              </a:rPr>
              <a:t>f</a:t>
            </a:r>
            <a:r>
              <a:rPr lang="en-US" altLang="zh-CN" sz="2000" i="1" dirty="0">
                <a:latin typeface="Times New Roman" panose="02020603050405020304" pitchFamily="18" charset="0"/>
                <a:cs typeface="Arial" panose="020B0604020202020204" pitchFamily="34" charset="0"/>
              </a:rPr>
              <a:t>, c, e, l, p, m, n</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endParaRPr lang="en-US" altLang="zh-CN" sz="2000" dirty="0">
              <a:latin typeface="Times New Roman" panose="02020603050405020304" pitchFamily="18" charset="0"/>
              <a:cs typeface="Arial" panose="020B0604020202020204" pitchFamily="34" charset="0"/>
            </a:endParaRPr>
          </a:p>
        </p:txBody>
      </p:sp>
      <p:sp>
        <p:nvSpPr>
          <p:cNvPr id="14344" name="Rectangle 48"/>
          <p:cNvSpPr>
            <a:spLocks noChangeArrowheads="1"/>
          </p:cNvSpPr>
          <p:nvPr/>
        </p:nvSpPr>
        <p:spPr bwMode="auto">
          <a:xfrm>
            <a:off x="6726237" y="245215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dirty="0">
                <a:solidFill>
                  <a:schemeClr val="accent2"/>
                </a:solidFill>
                <a:latin typeface="Times New Roman" panose="02020603050405020304" pitchFamily="18" charset="0"/>
                <a:cs typeface="Arial" panose="020B0604020202020204" pitchFamily="34" charset="0"/>
              </a:rPr>
              <a:t>L</a:t>
            </a:r>
          </a:p>
        </p:txBody>
      </p:sp>
      <p:sp>
        <p:nvSpPr>
          <p:cNvPr id="14345" name="Text Box 52"/>
          <p:cNvSpPr txBox="1">
            <a:spLocks noChangeArrowheads="1"/>
          </p:cNvSpPr>
          <p:nvPr/>
        </p:nvSpPr>
        <p:spPr bwMode="auto">
          <a:xfrm>
            <a:off x="457200" y="1676400"/>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None/>
            </a:pPr>
            <a:r>
              <a:rPr lang="en-US" altLang="zh-CN" sz="2400" b="1" dirty="0">
                <a:latin typeface="Times New Roman" panose="02020603050405020304" pitchFamily="18" charset="0"/>
                <a:cs typeface="Arial" panose="020B0604020202020204" pitchFamily="34" charset="0"/>
              </a:rPr>
              <a:t>Step</a:t>
            </a:r>
            <a:r>
              <a:rPr lang="zh-CN" altLang="en-US" sz="2400" b="1" dirty="0">
                <a:latin typeface="Times New Roman" panose="02020603050405020304" pitchFamily="18" charset="0"/>
                <a:cs typeface="Arial" panose="020B0604020202020204" pitchFamily="34" charset="0"/>
              </a:rPr>
              <a:t> </a:t>
            </a:r>
            <a:r>
              <a:rPr lang="en-US" altLang="zh-CN" sz="2400" b="1" dirty="0">
                <a:latin typeface="Times New Roman" panose="02020603050405020304" pitchFamily="18" charset="0"/>
                <a:cs typeface="Arial" panose="020B0604020202020204" pitchFamily="34" charset="0"/>
              </a:rPr>
              <a:t>1</a:t>
            </a:r>
            <a:r>
              <a:rPr lang="zh-CN" altLang="en-US" sz="2400" b="1" dirty="0">
                <a:latin typeface="Times New Roman" panose="02020603050405020304" pitchFamily="18" charset="0"/>
                <a:cs typeface="Arial" panose="020B0604020202020204" pitchFamily="34" charset="0"/>
              </a:rPr>
              <a:t>：</a:t>
            </a:r>
            <a:r>
              <a:rPr lang="zh-CN" altLang="en-US" sz="2400" b="1" u="sng" dirty="0">
                <a:latin typeface="Times New Roman" panose="02020603050405020304" pitchFamily="18" charset="0"/>
                <a:cs typeface="Arial" panose="020B0604020202020204" pitchFamily="34" charset="0"/>
              </a:rPr>
              <a:t>第一次扫描整个数据库</a:t>
            </a:r>
            <a:r>
              <a:rPr lang="zh-CN" altLang="en-US" sz="2400" b="1" dirty="0">
                <a:latin typeface="Times New Roman" panose="02020603050405020304" pitchFamily="18" charset="0"/>
                <a:cs typeface="Arial" panose="020B0604020202020204" pitchFamily="34" charset="0"/>
              </a:rPr>
              <a:t>产生频繁项集</a:t>
            </a:r>
            <a:r>
              <a:rPr lang="en-US" altLang="zh-CN" sz="2800" dirty="0">
                <a:solidFill>
                  <a:schemeClr val="accent2"/>
                </a:solidFill>
                <a:latin typeface="Times New Roman" panose="02020603050405020304" pitchFamily="18" charset="0"/>
                <a:cs typeface="Arial" panose="020B0604020202020204" pitchFamily="34" charset="0"/>
              </a:rPr>
              <a:t>L</a:t>
            </a:r>
          </a:p>
        </p:txBody>
      </p:sp>
      <p:sp>
        <p:nvSpPr>
          <p:cNvPr id="96309" name="AutoShape 53"/>
          <p:cNvSpPr>
            <a:spLocks noChangeArrowheads="1"/>
          </p:cNvSpPr>
          <p:nvPr/>
        </p:nvSpPr>
        <p:spPr bwMode="auto">
          <a:xfrm>
            <a:off x="4343400" y="3505200"/>
            <a:ext cx="976313" cy="485775"/>
          </a:xfrm>
          <a:prstGeom prst="rightArrow">
            <a:avLst>
              <a:gd name="adj1" fmla="val 50000"/>
              <a:gd name="adj2" fmla="val 50245"/>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 name="TextBox 10"/>
          <p:cNvSpPr txBox="1"/>
          <p:nvPr/>
        </p:nvSpPr>
        <p:spPr>
          <a:xfrm>
            <a:off x="5791200" y="5715000"/>
            <a:ext cx="2514600" cy="646113"/>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dirty="0">
                <a:solidFill>
                  <a:srgbClr val="000000"/>
                </a:solidFill>
              </a:rPr>
              <a:t>By-Product </a:t>
            </a:r>
            <a:r>
              <a:rPr lang="en-US" altLang="zh-CN" b="1" dirty="0">
                <a:solidFill>
                  <a:srgbClr val="000000"/>
                </a:solidFill>
              </a:rPr>
              <a:t>of First Scan </a:t>
            </a:r>
            <a:r>
              <a:rPr lang="en-US" altLang="zh-CN" dirty="0">
                <a:solidFill>
                  <a:srgbClr val="000000"/>
                </a:solidFill>
              </a:rPr>
              <a:t>of Database</a:t>
            </a:r>
            <a:endParaRPr lang="zh-CN" altLang="en-US" dirty="0">
              <a:solidFill>
                <a:srgbClr val="000000"/>
              </a:solidFill>
            </a:endParaRPr>
          </a:p>
        </p:txBody>
      </p:sp>
      <p:sp>
        <p:nvSpPr>
          <p:cNvPr id="13" name="上箭头 12"/>
          <p:cNvSpPr/>
          <p:nvPr/>
        </p:nvSpPr>
        <p:spPr>
          <a:xfrm>
            <a:off x="6629400" y="5105400"/>
            <a:ext cx="609600" cy="533400"/>
          </a:xfrm>
          <a:prstGeom prst="upArrow">
            <a:avLst/>
          </a:prstGeom>
        </p:spPr>
        <p:style>
          <a:lnRef idx="1">
            <a:schemeClr val="accent6"/>
          </a:lnRef>
          <a:fillRef idx="2">
            <a:schemeClr val="accent6"/>
          </a:fillRef>
          <a:effectRef idx="1">
            <a:schemeClr val="accent6"/>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en-US">
              <a:solidFill>
                <a:srgbClr val="000000"/>
              </a:solidFill>
            </a:endParaRPr>
          </a:p>
        </p:txBody>
      </p:sp>
      <p:sp>
        <p:nvSpPr>
          <p:cNvPr id="2" name="文本框 1"/>
          <p:cNvSpPr txBox="1"/>
          <p:nvPr/>
        </p:nvSpPr>
        <p:spPr>
          <a:xfrm>
            <a:off x="6876256" y="1846012"/>
            <a:ext cx="2039144" cy="646331"/>
          </a:xfrm>
          <a:prstGeom prst="rect">
            <a:avLst/>
          </a:prstGeom>
          <a:noFill/>
          <a:ln>
            <a:solidFill>
              <a:srgbClr val="FF0000"/>
            </a:solidFill>
          </a:ln>
        </p:spPr>
        <p:txBody>
          <a:bodyPr wrap="square" rtlCol="0">
            <a:spAutoFit/>
          </a:bodyPr>
          <a:lstStyle/>
          <a:p>
            <a:r>
              <a:rPr lang="zh-CN" altLang="en-US" dirty="0">
                <a:solidFill>
                  <a:srgbClr val="FF0000"/>
                </a:solidFill>
              </a:rPr>
              <a:t>按支持度降序排列</a:t>
            </a:r>
            <a:r>
              <a:rPr lang="zh-CN" altLang="en-US" dirty="0"/>
              <a:t>，最小支持度为</a:t>
            </a:r>
            <a:r>
              <a:rPr lang="en-US" altLang="zh-CN" dirty="0"/>
              <a:t>3</a:t>
            </a:r>
            <a:endParaRPr lang="en-US" dirty="0"/>
          </a:p>
        </p:txBody>
      </p:sp>
      <p:sp>
        <p:nvSpPr>
          <p:cNvPr id="14" name="Rectangle 40"/>
          <p:cNvSpPr>
            <a:spLocks noChangeArrowheads="1"/>
          </p:cNvSpPr>
          <p:nvPr/>
        </p:nvSpPr>
        <p:spPr bwMode="auto">
          <a:xfrm>
            <a:off x="0" y="79797"/>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u="sng" dirty="0">
                <a:solidFill>
                  <a:srgbClr val="CC3300"/>
                </a:solidFill>
                <a:cs typeface="Arial" panose="020B0604020202020204" pitchFamily="34" charset="0"/>
              </a:rPr>
              <a:t>FP-tree</a:t>
            </a:r>
          </a:p>
        </p:txBody>
      </p:sp>
      <p:sp>
        <p:nvSpPr>
          <p:cNvPr id="15" name="文本框 14"/>
          <p:cNvSpPr txBox="1"/>
          <p:nvPr/>
        </p:nvSpPr>
        <p:spPr>
          <a:xfrm>
            <a:off x="5775721" y="5225839"/>
            <a:ext cx="2316957" cy="369332"/>
          </a:xfrm>
          <a:prstGeom prst="rect">
            <a:avLst/>
          </a:prstGeom>
          <a:noFill/>
          <a:ln>
            <a:solidFill>
              <a:srgbClr val="FF0000"/>
            </a:solidFill>
          </a:ln>
        </p:spPr>
        <p:txBody>
          <a:bodyPr wrap="square" rtlCol="0">
            <a:spAutoFit/>
          </a:bodyPr>
          <a:lstStyle/>
          <a:p>
            <a:r>
              <a:rPr lang="zh-CN" altLang="en-US" dirty="0"/>
              <a:t>没有</a:t>
            </a:r>
            <a:r>
              <a:rPr lang="en-US" altLang="zh-CN" dirty="0" err="1"/>
              <a:t>g,e</a:t>
            </a:r>
            <a:r>
              <a:rPr lang="en-US" altLang="zh-CN" dirty="0"/>
              <a:t> ……</a:t>
            </a:r>
            <a:endParaRPr lang="en-US" dirty="0"/>
          </a:p>
        </p:txBody>
      </p:sp>
    </p:spTree>
    <p:extLst>
      <p:ext uri="{BB962C8B-B14F-4D97-AF65-F5344CB8AC3E}">
        <p14:creationId xmlns:p14="http://schemas.microsoft.com/office/powerpoint/2010/main" val="20785841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8E993F7-4097-4525-BBF9-272F0366FE46}" type="slidenum">
              <a:rPr lang="zh-CN" altLang="en-US" sz="1200">
                <a:solidFill>
                  <a:srgbClr val="898989"/>
                </a:solidFill>
              </a:rPr>
              <a:pPr>
                <a:spcBef>
                  <a:spcPct val="0"/>
                </a:spcBef>
                <a:buFontTx/>
                <a:buNone/>
              </a:pPr>
              <a:t>118</a:t>
            </a:fld>
            <a:endParaRPr lang="en-US" altLang="zh-CN" sz="1200">
              <a:solidFill>
                <a:srgbClr val="898989"/>
              </a:solidFill>
            </a:endParaRPr>
          </a:p>
        </p:txBody>
      </p:sp>
      <p:sp>
        <p:nvSpPr>
          <p:cNvPr id="124930" name="Rectangle 2"/>
          <p:cNvSpPr>
            <a:spLocks noChangeArrowheads="1"/>
          </p:cNvSpPr>
          <p:nvPr/>
        </p:nvSpPr>
        <p:spPr bwMode="auto">
          <a:xfrm>
            <a:off x="-12700" y="6477000"/>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sz="1600" b="1" dirty="0">
                <a:latin typeface="Comic Sans MS" pitchFamily="66" charset="0"/>
              </a:rPr>
              <a:t>Mining Frequent Patterns without Candidate Generation (SIGMOD2000)</a:t>
            </a:r>
          </a:p>
        </p:txBody>
      </p:sp>
      <p:sp>
        <p:nvSpPr>
          <p:cNvPr id="124931" name="Rectangle 3"/>
          <p:cNvSpPr>
            <a:spLocks noChangeArrowheads="1"/>
          </p:cNvSpPr>
          <p:nvPr/>
        </p:nvSpPr>
        <p:spPr bwMode="auto">
          <a:xfrm>
            <a:off x="0" y="304800"/>
            <a:ext cx="8915400" cy="1066800"/>
          </a:xfrm>
          <a:prstGeom prst="rect">
            <a:avLst/>
          </a:prstGeom>
          <a:noFill/>
          <a:ln w="9525">
            <a:noFill/>
            <a:miter lim="800000"/>
            <a:headEnd/>
            <a:tailEnd/>
          </a:ln>
          <a:effectLst/>
        </p:spPr>
        <p:txBody>
          <a:bodyPr anchor="ctr"/>
          <a:lstStyle/>
          <a:p>
            <a:pPr eaLnBrk="1" fontAlgn="auto" hangingPunct="1">
              <a:spcAft>
                <a:spcPts val="0"/>
              </a:spcAft>
              <a:defRPr/>
            </a:pPr>
            <a:r>
              <a:rPr lang="en-US" altLang="zh-CN" sz="4000" dirty="0"/>
              <a:t>4.4.7 </a:t>
            </a:r>
            <a:r>
              <a:rPr lang="zh-CN" altLang="en-US" sz="4000" dirty="0"/>
              <a:t>其他方法：</a:t>
            </a:r>
            <a:r>
              <a:rPr lang="en-US" sz="4000" b="1" dirty="0"/>
              <a:t>FP-growth</a:t>
            </a:r>
            <a:r>
              <a:rPr lang="zh-CN" altLang="en-US" sz="4000" dirty="0"/>
              <a:t>算法</a:t>
            </a:r>
            <a:endParaRPr lang="en-US" altLang="zh-CN" sz="4000" b="1" dirty="0">
              <a:solidFill>
                <a:srgbClr val="CC3300"/>
              </a:solidFill>
              <a:effectLst>
                <a:outerShdw blurRad="38100" dist="38100" dir="2700000" algn="tl">
                  <a:srgbClr val="C0C0C0"/>
                </a:outerShdw>
              </a:effectLst>
            </a:endParaRPr>
          </a:p>
        </p:txBody>
      </p:sp>
      <p:sp>
        <p:nvSpPr>
          <p:cNvPr id="15365" name="Rectangle 39"/>
          <p:cNvSpPr>
            <a:spLocks noChangeArrowheads="1"/>
          </p:cNvSpPr>
          <p:nvPr/>
        </p:nvSpPr>
        <p:spPr bwMode="auto">
          <a:xfrm>
            <a:off x="990600" y="3352800"/>
            <a:ext cx="63246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40000"/>
              </a:lnSpc>
              <a:spcBef>
                <a:spcPct val="50000"/>
              </a:spcBef>
              <a:buFontTx/>
              <a:buNone/>
            </a:pPr>
            <a:r>
              <a:rPr lang="en-US" altLang="zh-CN" sz="2000" i="1" u="sng" dirty="0">
                <a:latin typeface="Times New Roman" panose="02020603050405020304" pitchFamily="18" charset="0"/>
                <a:cs typeface="Arial" panose="020B0604020202020204" pitchFamily="34" charset="0"/>
              </a:rPr>
              <a:t>TID		Items bought	</a:t>
            </a:r>
            <a:r>
              <a:rPr lang="en-US" altLang="zh-CN" sz="2000" i="1" u="sng" dirty="0">
                <a:solidFill>
                  <a:srgbClr val="FF0000"/>
                </a:solidFill>
                <a:latin typeface="Times New Roman" panose="02020603050405020304" pitchFamily="18" charset="0"/>
                <a:cs typeface="Arial" panose="020B0604020202020204" pitchFamily="34" charset="0"/>
              </a:rPr>
              <a:t>           (ordered) frequent items</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100		{</a:t>
            </a:r>
            <a:r>
              <a:rPr lang="en-US" altLang="zh-CN" sz="2000" i="1" dirty="0">
                <a:latin typeface="Times New Roman" panose="02020603050405020304" pitchFamily="18" charset="0"/>
                <a:cs typeface="Arial" panose="020B0604020202020204" pitchFamily="34" charset="0"/>
              </a:rPr>
              <a:t>f, a, c, d, g, </a:t>
            </a:r>
            <a:r>
              <a:rPr lang="en-US" altLang="zh-CN" sz="2000" i="1" dirty="0" err="1">
                <a:latin typeface="Times New Roman" panose="02020603050405020304" pitchFamily="18" charset="0"/>
                <a:cs typeface="Arial" panose="020B0604020202020204" pitchFamily="34" charset="0"/>
              </a:rPr>
              <a:t>i</a:t>
            </a:r>
            <a:r>
              <a:rPr lang="en-US" altLang="zh-CN" sz="2000" i="1" dirty="0">
                <a:latin typeface="Times New Roman" panose="02020603050405020304" pitchFamily="18" charset="0"/>
                <a:cs typeface="Arial" panose="020B0604020202020204" pitchFamily="34" charset="0"/>
              </a:rPr>
              <a:t>, m, p</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f, c, a, m, p</a:t>
            </a:r>
            <a:r>
              <a:rPr lang="en-US" altLang="zh-CN" sz="2000" dirty="0">
                <a:latin typeface="Times New Roman" panose="02020603050405020304" pitchFamily="18" charset="0"/>
                <a:cs typeface="Arial" panose="020B0604020202020204" pitchFamily="34" charset="0"/>
              </a:rPr>
              <a:t>}</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200		{</a:t>
            </a:r>
            <a:r>
              <a:rPr lang="en-US" altLang="zh-CN" sz="2000" i="1" dirty="0">
                <a:latin typeface="Times New Roman" panose="02020603050405020304" pitchFamily="18" charset="0"/>
                <a:cs typeface="Arial" panose="020B0604020202020204" pitchFamily="34" charset="0"/>
              </a:rPr>
              <a:t>a, b, c, f, l, m, o</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f, c, a, b, m</a:t>
            </a:r>
            <a:r>
              <a:rPr lang="en-US" altLang="zh-CN" sz="2000" dirty="0">
                <a:latin typeface="Times New Roman" panose="02020603050405020304" pitchFamily="18" charset="0"/>
                <a:cs typeface="Arial" panose="020B0604020202020204" pitchFamily="34" charset="0"/>
              </a:rPr>
              <a:t>}</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300	</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b, f, h, j, o</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f, b</a:t>
            </a:r>
            <a:r>
              <a:rPr lang="en-US" altLang="zh-CN" sz="2000" dirty="0">
                <a:latin typeface="Times New Roman" panose="02020603050405020304" pitchFamily="18" charset="0"/>
                <a:cs typeface="Arial" panose="020B0604020202020204" pitchFamily="34" charset="0"/>
              </a:rPr>
              <a:t>}</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400	</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b, c, k, s, p</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c, b, p</a:t>
            </a:r>
            <a:r>
              <a:rPr lang="en-US" altLang="zh-CN" sz="2000" dirty="0">
                <a:latin typeface="Times New Roman" panose="02020603050405020304" pitchFamily="18" charset="0"/>
                <a:cs typeface="Arial" panose="020B0604020202020204" pitchFamily="34" charset="0"/>
              </a:rPr>
              <a:t>}</a:t>
            </a:r>
          </a:p>
          <a:p>
            <a:pPr>
              <a:lnSpc>
                <a:spcPct val="40000"/>
              </a:lnSpc>
              <a:spcBef>
                <a:spcPct val="50000"/>
              </a:spcBef>
              <a:buFontTx/>
              <a:buNone/>
            </a:pPr>
            <a:r>
              <a:rPr lang="en-US" altLang="zh-CN" sz="2000" dirty="0">
                <a:latin typeface="Times New Roman" panose="02020603050405020304" pitchFamily="18" charset="0"/>
                <a:cs typeface="Arial" panose="020B0604020202020204" pitchFamily="34" charset="0"/>
              </a:rPr>
              <a:t>500</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a, f, c, e, l, p, m, n</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       </a:t>
            </a:r>
            <a:r>
              <a:rPr lang="en-US" altLang="zh-CN" sz="2000" dirty="0">
                <a:latin typeface="Times New Roman" panose="02020603050405020304" pitchFamily="18" charset="0"/>
                <a:cs typeface="Arial" panose="020B0604020202020204" pitchFamily="34" charset="0"/>
              </a:rPr>
              <a:t>{</a:t>
            </a:r>
            <a:r>
              <a:rPr lang="en-US" altLang="zh-CN" sz="2000" i="1" dirty="0">
                <a:latin typeface="Times New Roman" panose="02020603050405020304" pitchFamily="18" charset="0"/>
                <a:cs typeface="Arial" panose="020B0604020202020204" pitchFamily="34" charset="0"/>
              </a:rPr>
              <a:t>f, c, a, m, p</a:t>
            </a:r>
            <a:r>
              <a:rPr lang="en-US" altLang="zh-CN" sz="2000" dirty="0">
                <a:latin typeface="Times New Roman" panose="02020603050405020304" pitchFamily="18" charset="0"/>
                <a:cs typeface="Arial" panose="020B0604020202020204" pitchFamily="34" charset="0"/>
              </a:rPr>
              <a:t>}</a:t>
            </a:r>
          </a:p>
        </p:txBody>
      </p:sp>
      <p:sp>
        <p:nvSpPr>
          <p:cNvPr id="15366" name="Rectangle 40"/>
          <p:cNvSpPr>
            <a:spLocks noChangeArrowheads="1"/>
          </p:cNvSpPr>
          <p:nvPr/>
        </p:nvSpPr>
        <p:spPr bwMode="auto">
          <a:xfrm>
            <a:off x="0" y="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u="sng" dirty="0">
                <a:solidFill>
                  <a:srgbClr val="CC3300"/>
                </a:solidFill>
                <a:cs typeface="Arial" panose="020B0604020202020204" pitchFamily="34" charset="0"/>
              </a:rPr>
              <a:t>FP-tree</a:t>
            </a:r>
          </a:p>
        </p:txBody>
      </p:sp>
      <p:sp>
        <p:nvSpPr>
          <p:cNvPr id="15367" name="Text Box 44"/>
          <p:cNvSpPr txBox="1">
            <a:spLocks noChangeArrowheads="1"/>
          </p:cNvSpPr>
          <p:nvPr/>
        </p:nvSpPr>
        <p:spPr bwMode="auto">
          <a:xfrm>
            <a:off x="342900" y="1871481"/>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latin typeface="Times New Roman" panose="02020603050405020304" pitchFamily="18" charset="0"/>
                <a:cs typeface="Arial" panose="020B0604020202020204" pitchFamily="34" charset="0"/>
              </a:rPr>
              <a:t>Step 2</a:t>
            </a:r>
            <a:r>
              <a:rPr lang="zh-CN" altLang="en-US" sz="2400" b="1" dirty="0">
                <a:latin typeface="Times New Roman" panose="02020603050405020304" pitchFamily="18" charset="0"/>
                <a:cs typeface="Arial" panose="020B0604020202020204" pitchFamily="34" charset="0"/>
              </a:rPr>
              <a:t>：</a:t>
            </a:r>
            <a:r>
              <a:rPr lang="zh-CN" altLang="en-US" sz="2400" b="1" u="sng" dirty="0">
                <a:latin typeface="Times New Roman" panose="02020603050405020304" pitchFamily="18" charset="0"/>
                <a:cs typeface="Arial" panose="020B0604020202020204" pitchFamily="34" charset="0"/>
              </a:rPr>
              <a:t>第二次扫描数据库</a:t>
            </a:r>
            <a:r>
              <a:rPr lang="zh-CN" altLang="en-US" sz="2400" b="1" dirty="0">
                <a:latin typeface="Times New Roman" panose="02020603050405020304" pitchFamily="18" charset="0"/>
                <a:cs typeface="Arial" panose="020B0604020202020204" pitchFamily="34" charset="0"/>
              </a:rPr>
              <a:t>，得到每个</a:t>
            </a:r>
            <a:r>
              <a:rPr lang="en-US" altLang="zh-CN" sz="2400" b="1" dirty="0">
                <a:latin typeface="Times New Roman" panose="02020603050405020304" pitchFamily="18" charset="0"/>
                <a:cs typeface="Arial" panose="020B0604020202020204" pitchFamily="34" charset="0"/>
              </a:rPr>
              <a:t>transaction</a:t>
            </a:r>
            <a:r>
              <a:rPr lang="zh-CN" altLang="en-US" sz="2400" b="1" dirty="0">
                <a:latin typeface="Times New Roman" panose="02020603050405020304" pitchFamily="18" charset="0"/>
                <a:cs typeface="Arial" panose="020B0604020202020204" pitchFamily="34" charset="0"/>
              </a:rPr>
              <a:t>中的频繁数据项集</a:t>
            </a:r>
            <a:endParaRPr lang="en-US" altLang="zh-CN" sz="2400" b="1" dirty="0">
              <a:latin typeface="Times New Roman" panose="02020603050405020304" pitchFamily="18" charset="0"/>
              <a:cs typeface="Arial" panose="020B0604020202020204" pitchFamily="34" charset="0"/>
            </a:endParaRPr>
          </a:p>
        </p:txBody>
      </p:sp>
      <p:sp>
        <p:nvSpPr>
          <p:cNvPr id="10" name="文本框 9"/>
          <p:cNvSpPr txBox="1"/>
          <p:nvPr/>
        </p:nvSpPr>
        <p:spPr>
          <a:xfrm>
            <a:off x="4355976" y="2831068"/>
            <a:ext cx="2316957" cy="369332"/>
          </a:xfrm>
          <a:prstGeom prst="rect">
            <a:avLst/>
          </a:prstGeom>
          <a:noFill/>
          <a:ln>
            <a:solidFill>
              <a:srgbClr val="FF0000"/>
            </a:solidFill>
          </a:ln>
        </p:spPr>
        <p:txBody>
          <a:bodyPr wrap="square" rtlCol="0">
            <a:spAutoFit/>
          </a:bodyPr>
          <a:lstStyle/>
          <a:p>
            <a:r>
              <a:rPr lang="zh-CN" altLang="en-US" dirty="0">
                <a:solidFill>
                  <a:srgbClr val="FF0000"/>
                </a:solidFill>
              </a:rPr>
              <a:t>按支持度降序排列</a:t>
            </a:r>
            <a:endParaRPr lang="en-US" dirty="0">
              <a:solidFill>
                <a:srgbClr val="FF0000"/>
              </a:solidFill>
            </a:endParaRPr>
          </a:p>
        </p:txBody>
      </p:sp>
      <p:sp>
        <p:nvSpPr>
          <p:cNvPr id="9" name="Text Box 28"/>
          <p:cNvSpPr txBox="1">
            <a:spLocks noChangeArrowheads="1"/>
          </p:cNvSpPr>
          <p:nvPr/>
        </p:nvSpPr>
        <p:spPr bwMode="auto">
          <a:xfrm>
            <a:off x="7239000" y="2862541"/>
            <a:ext cx="1905000" cy="23018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buFontTx/>
              <a:buNone/>
            </a:pPr>
            <a:endParaRPr lang="en-US" altLang="zh-CN" sz="2000" dirty="0">
              <a:latin typeface="Times New Roman" panose="02020603050405020304" pitchFamily="18" charset="0"/>
              <a:cs typeface="Arial" panose="020B0604020202020204" pitchFamily="34" charset="0"/>
            </a:endParaRPr>
          </a:p>
          <a:p>
            <a:pPr>
              <a:lnSpc>
                <a:spcPct val="90000"/>
              </a:lnSpc>
              <a:spcBef>
                <a:spcPct val="0"/>
              </a:spcBef>
              <a:buFontTx/>
              <a:buNone/>
            </a:pPr>
            <a:r>
              <a:rPr lang="en-US" altLang="zh-CN" sz="2000" i="1" u="sng" dirty="0">
                <a:latin typeface="Times New Roman" panose="02020603050405020304" pitchFamily="18" charset="0"/>
                <a:cs typeface="Arial" panose="020B0604020202020204" pitchFamily="34" charset="0"/>
              </a:rPr>
              <a:t>Item   frequency  </a:t>
            </a:r>
          </a:p>
          <a:p>
            <a:pPr>
              <a:lnSpc>
                <a:spcPct val="90000"/>
              </a:lnSpc>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 f	4</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c	4</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a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b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m	3</a:t>
            </a:r>
          </a:p>
          <a:p>
            <a:pPr>
              <a:lnSpc>
                <a:spcPct val="90000"/>
              </a:lnSpc>
              <a:spcBef>
                <a:spcPct val="0"/>
              </a:spcBef>
              <a:buFontTx/>
              <a:buNone/>
            </a:pPr>
            <a:r>
              <a:rPr lang="en-US" altLang="zh-CN" sz="2000" i="1" dirty="0">
                <a:latin typeface="Times New Roman" panose="02020603050405020304" pitchFamily="18" charset="0"/>
                <a:cs typeface="Arial" panose="020B0604020202020204" pitchFamily="34" charset="0"/>
              </a:rPr>
              <a:t>p	3</a:t>
            </a:r>
            <a:endParaRPr lang="en-US" altLang="zh-CN" sz="2000"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135921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7D4F47A-80A6-4556-A9B3-5716D0B785DA}" type="slidenum">
              <a:rPr lang="zh-CN" altLang="en-US" sz="1200">
                <a:solidFill>
                  <a:srgbClr val="898989"/>
                </a:solidFill>
              </a:rPr>
              <a:pPr>
                <a:spcBef>
                  <a:spcPct val="0"/>
                </a:spcBef>
                <a:buFontTx/>
                <a:buNone/>
              </a:pPr>
              <a:t>119</a:t>
            </a:fld>
            <a:endParaRPr lang="en-US" altLang="zh-CN" sz="1200">
              <a:solidFill>
                <a:srgbClr val="898989"/>
              </a:solidFill>
            </a:endParaRPr>
          </a:p>
        </p:txBody>
      </p:sp>
      <p:sp>
        <p:nvSpPr>
          <p:cNvPr id="126978" name="Rectangle 2"/>
          <p:cNvSpPr>
            <a:spLocks noChangeArrowheads="1"/>
          </p:cNvSpPr>
          <p:nvPr/>
        </p:nvSpPr>
        <p:spPr bwMode="auto">
          <a:xfrm>
            <a:off x="-12700" y="6477000"/>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b="1" dirty="0">
                <a:latin typeface="Comic Sans MS" pitchFamily="66" charset="0"/>
              </a:rPr>
              <a:t>Mining Frequent Patterns without Candidate Generation (SIGMOD2000)</a:t>
            </a:r>
          </a:p>
        </p:txBody>
      </p:sp>
      <p:sp>
        <p:nvSpPr>
          <p:cNvPr id="126979" name="Rectangle 3"/>
          <p:cNvSpPr>
            <a:spLocks noChangeArrowheads="1"/>
          </p:cNvSpPr>
          <p:nvPr/>
        </p:nvSpPr>
        <p:spPr bwMode="auto">
          <a:xfrm>
            <a:off x="0" y="304800"/>
            <a:ext cx="8915400" cy="747713"/>
          </a:xfrm>
          <a:prstGeom prst="rect">
            <a:avLst/>
          </a:prstGeom>
          <a:noFill/>
          <a:ln w="9525">
            <a:noFill/>
            <a:miter lim="800000"/>
            <a:headEnd/>
            <a:tailEnd/>
          </a:ln>
          <a:effectLst/>
        </p:spPr>
        <p:txBody>
          <a:bodyPr anchor="ctr"/>
          <a:lstStyle/>
          <a:p>
            <a:pPr eaLnBrk="1" fontAlgn="auto" hangingPunct="1">
              <a:spcAft>
                <a:spcPts val="0"/>
              </a:spcAft>
              <a:defRPr/>
            </a:pPr>
            <a:r>
              <a:rPr lang="en-US" altLang="zh-CN" sz="4000" dirty="0"/>
              <a:t>4.4.7 </a:t>
            </a:r>
            <a:r>
              <a:rPr lang="zh-CN" altLang="en-US" sz="4000" dirty="0"/>
              <a:t>其他方法：</a:t>
            </a:r>
            <a:r>
              <a:rPr lang="en-US" sz="4000" b="1" dirty="0"/>
              <a:t>FP-growth</a:t>
            </a:r>
            <a:r>
              <a:rPr lang="zh-CN" altLang="en-US" sz="4000" dirty="0"/>
              <a:t>算法</a:t>
            </a:r>
            <a:endParaRPr lang="en-US" altLang="zh-CN" sz="4000" b="1" dirty="0">
              <a:solidFill>
                <a:srgbClr val="CC3300"/>
              </a:solidFill>
              <a:effectLst>
                <a:outerShdw blurRad="38100" dist="38100" dir="2700000" algn="tl">
                  <a:srgbClr val="C0C0C0"/>
                </a:outerShdw>
              </a:effectLst>
            </a:endParaRPr>
          </a:p>
        </p:txBody>
      </p:sp>
      <p:sp>
        <p:nvSpPr>
          <p:cNvPr id="16389" name="Rectangle 40"/>
          <p:cNvSpPr>
            <a:spLocks noChangeArrowheads="1"/>
          </p:cNvSpPr>
          <p:nvPr/>
        </p:nvSpPr>
        <p:spPr bwMode="auto">
          <a:xfrm>
            <a:off x="0" y="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u="sng">
                <a:solidFill>
                  <a:srgbClr val="CC3300"/>
                </a:solidFill>
                <a:cs typeface="Arial" panose="020B0604020202020204" pitchFamily="34" charset="0"/>
              </a:rPr>
              <a:t>FP-tree</a:t>
            </a:r>
          </a:p>
        </p:txBody>
      </p:sp>
      <p:sp>
        <p:nvSpPr>
          <p:cNvPr id="16390" name="Text Box 44"/>
          <p:cNvSpPr txBox="1">
            <a:spLocks noChangeArrowheads="1"/>
          </p:cNvSpPr>
          <p:nvPr/>
        </p:nvSpPr>
        <p:spPr bwMode="auto">
          <a:xfrm>
            <a:off x="152400" y="1447800"/>
            <a:ext cx="2779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latin typeface="Times New Roman" panose="02020603050405020304" pitchFamily="18" charset="0"/>
                <a:cs typeface="Arial" panose="020B0604020202020204" pitchFamily="34" charset="0"/>
              </a:rPr>
              <a:t>Step 3: </a:t>
            </a:r>
            <a:r>
              <a:rPr lang="zh-CN" altLang="en-US" sz="2400" b="1" dirty="0">
                <a:latin typeface="Times New Roman" panose="02020603050405020304" pitchFamily="18" charset="0"/>
                <a:cs typeface="Arial" panose="020B0604020202020204" pitchFamily="34" charset="0"/>
              </a:rPr>
              <a:t>构造</a:t>
            </a:r>
            <a:r>
              <a:rPr lang="en-US" altLang="zh-CN" sz="2400" b="1" dirty="0">
                <a:latin typeface="Times New Roman" panose="02020603050405020304" pitchFamily="18" charset="0"/>
                <a:cs typeface="Arial" panose="020B0604020202020204" pitchFamily="34" charset="0"/>
              </a:rPr>
              <a:t>FP-tree</a:t>
            </a:r>
          </a:p>
        </p:txBody>
      </p:sp>
      <p:sp>
        <p:nvSpPr>
          <p:cNvPr id="16391" name="Text Box 69"/>
          <p:cNvSpPr txBox="1">
            <a:spLocks noChangeArrowheads="1"/>
          </p:cNvSpPr>
          <p:nvPr/>
        </p:nvSpPr>
        <p:spPr bwMode="auto">
          <a:xfrm>
            <a:off x="4191000" y="23622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16392" name="Text Box 70"/>
          <p:cNvSpPr txBox="1">
            <a:spLocks noChangeArrowheads="1"/>
          </p:cNvSpPr>
          <p:nvPr/>
        </p:nvSpPr>
        <p:spPr bwMode="auto">
          <a:xfrm>
            <a:off x="3733800" y="3048000"/>
            <a:ext cx="4778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latin typeface="Times New Roman" panose="02020603050405020304" pitchFamily="18" charset="0"/>
                <a:cs typeface="Arial" panose="020B0604020202020204" pitchFamily="34" charset="0"/>
              </a:rPr>
              <a:t>f:1</a:t>
            </a:r>
          </a:p>
        </p:txBody>
      </p:sp>
      <p:cxnSp>
        <p:nvCxnSpPr>
          <p:cNvPr id="16393" name="AutoShape 77"/>
          <p:cNvCxnSpPr>
            <a:cxnSpLocks noChangeShapeType="1"/>
            <a:stCxn id="16391" idx="2"/>
            <a:endCxn id="16392" idx="0"/>
          </p:cNvCxnSpPr>
          <p:nvPr/>
        </p:nvCxnSpPr>
        <p:spPr bwMode="auto">
          <a:xfrm flipH="1">
            <a:off x="3973513" y="27638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394" name="Text Box 79"/>
          <p:cNvSpPr txBox="1">
            <a:spLocks noChangeArrowheads="1"/>
          </p:cNvSpPr>
          <p:nvPr/>
        </p:nvSpPr>
        <p:spPr bwMode="auto">
          <a:xfrm>
            <a:off x="3436938" y="36544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c:1</a:t>
            </a:r>
          </a:p>
        </p:txBody>
      </p:sp>
      <p:cxnSp>
        <p:nvCxnSpPr>
          <p:cNvPr id="16395" name="AutoShape 80"/>
          <p:cNvCxnSpPr>
            <a:cxnSpLocks noChangeShapeType="1"/>
            <a:stCxn id="16392" idx="2"/>
            <a:endCxn id="16394" idx="0"/>
          </p:cNvCxnSpPr>
          <p:nvPr/>
        </p:nvCxnSpPr>
        <p:spPr bwMode="auto">
          <a:xfrm flipH="1">
            <a:off x="3697288" y="34480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396" name="Text Box 82"/>
          <p:cNvSpPr txBox="1">
            <a:spLocks noChangeArrowheads="1"/>
          </p:cNvSpPr>
          <p:nvPr/>
        </p:nvSpPr>
        <p:spPr bwMode="auto">
          <a:xfrm>
            <a:off x="3429000" y="42608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a:1</a:t>
            </a:r>
          </a:p>
        </p:txBody>
      </p:sp>
      <p:sp>
        <p:nvSpPr>
          <p:cNvPr id="16397" name="Text Box 84"/>
          <p:cNvSpPr txBox="1">
            <a:spLocks noChangeArrowheads="1"/>
          </p:cNvSpPr>
          <p:nvPr/>
        </p:nvSpPr>
        <p:spPr bwMode="auto">
          <a:xfrm>
            <a:off x="3133725" y="4876800"/>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sp>
        <p:nvSpPr>
          <p:cNvPr id="16398" name="Text Box 85"/>
          <p:cNvSpPr txBox="1">
            <a:spLocks noChangeArrowheads="1"/>
          </p:cNvSpPr>
          <p:nvPr/>
        </p:nvSpPr>
        <p:spPr bwMode="auto">
          <a:xfrm>
            <a:off x="3162300" y="5478463"/>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16399" name="AutoShape 86"/>
          <p:cNvCxnSpPr>
            <a:cxnSpLocks noChangeShapeType="1"/>
            <a:stCxn id="16394" idx="2"/>
            <a:endCxn id="16396" idx="0"/>
          </p:cNvCxnSpPr>
          <p:nvPr/>
        </p:nvCxnSpPr>
        <p:spPr bwMode="auto">
          <a:xfrm>
            <a:off x="3697288" y="40576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400" name="AutoShape 87"/>
          <p:cNvCxnSpPr>
            <a:cxnSpLocks noChangeShapeType="1"/>
            <a:stCxn id="16396" idx="2"/>
            <a:endCxn id="16397" idx="0"/>
          </p:cNvCxnSpPr>
          <p:nvPr/>
        </p:nvCxnSpPr>
        <p:spPr bwMode="auto">
          <a:xfrm flipH="1">
            <a:off x="3430588" y="4670425"/>
            <a:ext cx="266700" cy="20637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401" name="AutoShape 89"/>
          <p:cNvCxnSpPr>
            <a:cxnSpLocks noChangeShapeType="1"/>
            <a:stCxn id="16397" idx="2"/>
            <a:endCxn id="16398" idx="0"/>
          </p:cNvCxnSpPr>
          <p:nvPr/>
        </p:nvCxnSpPr>
        <p:spPr bwMode="auto">
          <a:xfrm>
            <a:off x="3430588" y="5286375"/>
            <a:ext cx="0" cy="19208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402" name="Text Box 93"/>
          <p:cNvSpPr txBox="1">
            <a:spLocks noChangeArrowheads="1"/>
          </p:cNvSpPr>
          <p:nvPr/>
        </p:nvSpPr>
        <p:spPr bwMode="auto">
          <a:xfrm>
            <a:off x="1752600" y="3403600"/>
            <a:ext cx="1281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dirty="0">
                <a:solidFill>
                  <a:srgbClr val="FF0000"/>
                </a:solidFill>
                <a:latin typeface="Times New Roman" panose="02020603050405020304" pitchFamily="18" charset="0"/>
                <a:cs typeface="Arial" panose="020B0604020202020204" pitchFamily="34" charset="0"/>
              </a:rPr>
              <a:t>{</a:t>
            </a:r>
            <a:r>
              <a:rPr lang="en-US" altLang="zh-CN" sz="1600" i="1" dirty="0">
                <a:solidFill>
                  <a:srgbClr val="FF0000"/>
                </a:solidFill>
                <a:latin typeface="Times New Roman" panose="02020603050405020304" pitchFamily="18" charset="0"/>
                <a:cs typeface="Arial" panose="020B0604020202020204" pitchFamily="34" charset="0"/>
              </a:rPr>
              <a:t>f, c, a, m, p</a:t>
            </a:r>
            <a:r>
              <a:rPr lang="en-US" altLang="zh-CN" sz="1600" dirty="0">
                <a:solidFill>
                  <a:srgbClr val="FF0000"/>
                </a:solidFill>
                <a:latin typeface="Times New Roman" panose="02020603050405020304" pitchFamily="18" charset="0"/>
                <a:cs typeface="Arial" panose="020B0604020202020204" pitchFamily="34" charset="0"/>
              </a:rPr>
              <a:t>}</a:t>
            </a:r>
          </a:p>
        </p:txBody>
      </p:sp>
      <p:sp>
        <p:nvSpPr>
          <p:cNvPr id="16403" name="Text Box 94"/>
          <p:cNvSpPr txBox="1">
            <a:spLocks noChangeArrowheads="1"/>
          </p:cNvSpPr>
          <p:nvPr/>
        </p:nvSpPr>
        <p:spPr bwMode="auto">
          <a:xfrm>
            <a:off x="1066800" y="36576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16404" name="Line 95"/>
          <p:cNvSpPr>
            <a:spLocks noChangeShapeType="1"/>
          </p:cNvSpPr>
          <p:nvPr/>
        </p:nvSpPr>
        <p:spPr bwMode="auto">
          <a:xfrm>
            <a:off x="1600200" y="38862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5" name="Line 96"/>
          <p:cNvSpPr>
            <a:spLocks noChangeShapeType="1"/>
          </p:cNvSpPr>
          <p:nvPr/>
        </p:nvSpPr>
        <p:spPr bwMode="auto">
          <a:xfrm>
            <a:off x="4572000" y="38100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6" name="Text Box 97"/>
          <p:cNvSpPr txBox="1">
            <a:spLocks noChangeArrowheads="1"/>
          </p:cNvSpPr>
          <p:nvPr/>
        </p:nvSpPr>
        <p:spPr bwMode="auto">
          <a:xfrm>
            <a:off x="7086600" y="23622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16407" name="Text Box 98"/>
          <p:cNvSpPr txBox="1">
            <a:spLocks noChangeArrowheads="1"/>
          </p:cNvSpPr>
          <p:nvPr/>
        </p:nvSpPr>
        <p:spPr bwMode="auto">
          <a:xfrm>
            <a:off x="6629400" y="3048000"/>
            <a:ext cx="4778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f:2</a:t>
            </a:r>
          </a:p>
        </p:txBody>
      </p:sp>
      <p:cxnSp>
        <p:nvCxnSpPr>
          <p:cNvPr id="16408" name="AutoShape 105"/>
          <p:cNvCxnSpPr>
            <a:cxnSpLocks noChangeShapeType="1"/>
            <a:stCxn id="16406" idx="2"/>
            <a:endCxn id="16407" idx="0"/>
          </p:cNvCxnSpPr>
          <p:nvPr/>
        </p:nvCxnSpPr>
        <p:spPr bwMode="auto">
          <a:xfrm flipH="1">
            <a:off x="6869113" y="27638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409" name="Text Box 107"/>
          <p:cNvSpPr txBox="1">
            <a:spLocks noChangeArrowheads="1"/>
          </p:cNvSpPr>
          <p:nvPr/>
        </p:nvSpPr>
        <p:spPr bwMode="auto">
          <a:xfrm>
            <a:off x="6332538" y="36544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c:2</a:t>
            </a:r>
          </a:p>
        </p:txBody>
      </p:sp>
      <p:cxnSp>
        <p:nvCxnSpPr>
          <p:cNvPr id="16410" name="AutoShape 108"/>
          <p:cNvCxnSpPr>
            <a:cxnSpLocks noChangeShapeType="1"/>
            <a:stCxn id="16407" idx="2"/>
            <a:endCxn id="16409" idx="0"/>
          </p:cNvCxnSpPr>
          <p:nvPr/>
        </p:nvCxnSpPr>
        <p:spPr bwMode="auto">
          <a:xfrm flipH="1">
            <a:off x="6592888" y="34480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411" name="Text Box 110"/>
          <p:cNvSpPr txBox="1">
            <a:spLocks noChangeArrowheads="1"/>
          </p:cNvSpPr>
          <p:nvPr/>
        </p:nvSpPr>
        <p:spPr bwMode="auto">
          <a:xfrm>
            <a:off x="6324600" y="42608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a:2</a:t>
            </a:r>
          </a:p>
        </p:txBody>
      </p:sp>
      <p:sp>
        <p:nvSpPr>
          <p:cNvPr id="16412" name="Text Box 111"/>
          <p:cNvSpPr txBox="1">
            <a:spLocks noChangeArrowheads="1"/>
          </p:cNvSpPr>
          <p:nvPr/>
        </p:nvSpPr>
        <p:spPr bwMode="auto">
          <a:xfrm>
            <a:off x="6705600" y="48704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b:1</a:t>
            </a:r>
          </a:p>
        </p:txBody>
      </p:sp>
      <p:sp>
        <p:nvSpPr>
          <p:cNvPr id="16413" name="Text Box 112"/>
          <p:cNvSpPr txBox="1">
            <a:spLocks noChangeArrowheads="1"/>
          </p:cNvSpPr>
          <p:nvPr/>
        </p:nvSpPr>
        <p:spPr bwMode="auto">
          <a:xfrm>
            <a:off x="6029325" y="4870450"/>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sp>
        <p:nvSpPr>
          <p:cNvPr id="16414" name="Text Box 113"/>
          <p:cNvSpPr txBox="1">
            <a:spLocks noChangeArrowheads="1"/>
          </p:cNvSpPr>
          <p:nvPr/>
        </p:nvSpPr>
        <p:spPr bwMode="auto">
          <a:xfrm>
            <a:off x="6057900" y="5478463"/>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16415" name="AutoShape 114"/>
          <p:cNvCxnSpPr>
            <a:cxnSpLocks noChangeShapeType="1"/>
            <a:stCxn id="16409" idx="2"/>
            <a:endCxn id="16411" idx="0"/>
          </p:cNvCxnSpPr>
          <p:nvPr/>
        </p:nvCxnSpPr>
        <p:spPr bwMode="auto">
          <a:xfrm>
            <a:off x="6592888" y="40576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416" name="AutoShape 115"/>
          <p:cNvCxnSpPr>
            <a:cxnSpLocks noChangeShapeType="1"/>
            <a:stCxn id="16411" idx="2"/>
            <a:endCxn id="16413" idx="0"/>
          </p:cNvCxnSpPr>
          <p:nvPr/>
        </p:nvCxnSpPr>
        <p:spPr bwMode="auto">
          <a:xfrm flipH="1">
            <a:off x="6326188" y="46656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417" name="AutoShape 116"/>
          <p:cNvCxnSpPr>
            <a:cxnSpLocks noChangeShapeType="1"/>
            <a:stCxn id="16411" idx="2"/>
            <a:endCxn id="16412" idx="0"/>
          </p:cNvCxnSpPr>
          <p:nvPr/>
        </p:nvCxnSpPr>
        <p:spPr bwMode="auto">
          <a:xfrm>
            <a:off x="6592888" y="46656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418" name="AutoShape 117"/>
          <p:cNvCxnSpPr>
            <a:cxnSpLocks noChangeShapeType="1"/>
            <a:stCxn id="16413" idx="2"/>
            <a:endCxn id="16414" idx="0"/>
          </p:cNvCxnSpPr>
          <p:nvPr/>
        </p:nvCxnSpPr>
        <p:spPr bwMode="auto">
          <a:xfrm>
            <a:off x="63261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419" name="Text Box 118"/>
          <p:cNvSpPr txBox="1">
            <a:spLocks noChangeArrowheads="1"/>
          </p:cNvSpPr>
          <p:nvPr/>
        </p:nvSpPr>
        <p:spPr bwMode="auto">
          <a:xfrm>
            <a:off x="6677025" y="5478463"/>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m:1</a:t>
            </a:r>
          </a:p>
        </p:txBody>
      </p:sp>
      <p:cxnSp>
        <p:nvCxnSpPr>
          <p:cNvPr id="16420" name="AutoShape 119"/>
          <p:cNvCxnSpPr>
            <a:cxnSpLocks noChangeShapeType="1"/>
            <a:stCxn id="16412" idx="2"/>
            <a:endCxn id="16419" idx="0"/>
          </p:cNvCxnSpPr>
          <p:nvPr/>
        </p:nvCxnSpPr>
        <p:spPr bwMode="auto">
          <a:xfrm>
            <a:off x="69738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6421" name="Text Box 120"/>
          <p:cNvSpPr txBox="1">
            <a:spLocks noChangeArrowheads="1"/>
          </p:cNvSpPr>
          <p:nvPr/>
        </p:nvSpPr>
        <p:spPr bwMode="auto">
          <a:xfrm>
            <a:off x="4724400" y="3327400"/>
            <a:ext cx="1281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dirty="0">
                <a:solidFill>
                  <a:srgbClr val="FF0000"/>
                </a:solidFill>
                <a:latin typeface="Times New Roman" panose="02020603050405020304" pitchFamily="18" charset="0"/>
                <a:cs typeface="Arial" panose="020B0604020202020204" pitchFamily="34" charset="0"/>
              </a:rPr>
              <a:t>{</a:t>
            </a:r>
            <a:r>
              <a:rPr lang="en-US" altLang="zh-CN" sz="1600" i="1" dirty="0">
                <a:solidFill>
                  <a:srgbClr val="FF0000"/>
                </a:solidFill>
                <a:latin typeface="Times New Roman" panose="02020603050405020304" pitchFamily="18" charset="0"/>
                <a:cs typeface="Arial" panose="020B0604020202020204" pitchFamily="34" charset="0"/>
              </a:rPr>
              <a:t>f, c, a, b, m</a:t>
            </a:r>
            <a:r>
              <a:rPr lang="en-US" altLang="zh-CN" sz="1600" dirty="0">
                <a:solidFill>
                  <a:srgbClr val="FF0000"/>
                </a:solidFill>
                <a:latin typeface="Times New Roman" panose="02020603050405020304" pitchFamily="18" charset="0"/>
                <a:cs typeface="Arial" panose="020B0604020202020204" pitchFamily="34" charset="0"/>
              </a:rPr>
              <a:t>}</a:t>
            </a:r>
            <a:endParaRPr lang="zh-CN" altLang="en-US" sz="1600" dirty="0">
              <a:solidFill>
                <a:srgbClr val="FF0000"/>
              </a:solidFill>
              <a:latin typeface="Times New Roman" panose="02020603050405020304" pitchFamily="18" charset="0"/>
              <a:cs typeface="Arial" panose="020B0604020202020204" pitchFamily="34" charset="0"/>
            </a:endParaRPr>
          </a:p>
        </p:txBody>
      </p:sp>
      <p:sp>
        <p:nvSpPr>
          <p:cNvPr id="16422" name="Freeform 121"/>
          <p:cNvSpPr>
            <a:spLocks/>
          </p:cNvSpPr>
          <p:nvPr/>
        </p:nvSpPr>
        <p:spPr bwMode="auto">
          <a:xfrm>
            <a:off x="6553200" y="52578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rgbClr val="FF000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39" name="TextBox 38"/>
          <p:cNvSpPr txBox="1"/>
          <p:nvPr/>
        </p:nvSpPr>
        <p:spPr>
          <a:xfrm>
            <a:off x="228600" y="5029200"/>
            <a:ext cx="2514600" cy="9239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a:solidFill>
                  <a:srgbClr val="000000"/>
                </a:solidFill>
              </a:rPr>
              <a:t>NOTE: Each transaction corresponds to one path in the FP-tree</a:t>
            </a:r>
            <a:endParaRPr lang="zh-CN" altLang="en-US">
              <a:solidFill>
                <a:srgbClr val="000000"/>
              </a:solidFill>
            </a:endParaRPr>
          </a:p>
        </p:txBody>
      </p:sp>
      <p:cxnSp>
        <p:nvCxnSpPr>
          <p:cNvPr id="43" name="直接箭头连接符 42"/>
          <p:cNvCxnSpPr/>
          <p:nvPr/>
        </p:nvCxnSpPr>
        <p:spPr>
          <a:xfrm flipV="1">
            <a:off x="2209800" y="4114800"/>
            <a:ext cx="1295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05609" y="1449661"/>
            <a:ext cx="2825949" cy="4712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375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泊松分布</a:t>
            </a:r>
            <a:endParaRPr lang="en-US" dirty="0"/>
          </a:p>
        </p:txBody>
      </p:sp>
      <p:sp>
        <p:nvSpPr>
          <p:cNvPr id="3" name="内容占位符 2"/>
          <p:cNvSpPr>
            <a:spLocks noGrp="1"/>
          </p:cNvSpPr>
          <p:nvPr>
            <p:ph idx="1"/>
          </p:nvPr>
        </p:nvSpPr>
        <p:spPr/>
        <p:txBody>
          <a:bodyPr>
            <a:normAutofit lnSpcReduction="10000"/>
          </a:bodyPr>
          <a:lstStyle/>
          <a:p>
            <a:r>
              <a:rPr lang="zh-CN" altLang="en-US" sz="2000" dirty="0"/>
              <a:t>泊松分布是以</a:t>
            </a:r>
            <a:r>
              <a:rPr lang="en-US" altLang="zh-CN" sz="2000" dirty="0"/>
              <a:t>18~19 </a:t>
            </a:r>
            <a:r>
              <a:rPr lang="zh-CN" altLang="en-US" sz="2000" dirty="0"/>
              <a:t>世纪的法国数学家</a:t>
            </a:r>
            <a:endParaRPr lang="en-US" altLang="zh-CN" sz="2000" dirty="0"/>
          </a:p>
          <a:p>
            <a:pPr marL="0" indent="0">
              <a:buNone/>
            </a:pPr>
            <a:r>
              <a:rPr lang="en-US" altLang="zh-CN" sz="2000" u="sng" dirty="0">
                <a:hlinkClick r:id="rId2"/>
              </a:rPr>
              <a:t>     </a:t>
            </a:r>
            <a:r>
              <a:rPr lang="zh-CN" altLang="en-US" sz="2000" dirty="0">
                <a:hlinkClick r:id="rId2"/>
              </a:rPr>
              <a:t>西莫恩</a:t>
            </a:r>
            <a:r>
              <a:rPr lang="en-US" altLang="zh-CN" sz="2000" dirty="0">
                <a:hlinkClick r:id="rId2"/>
              </a:rPr>
              <a:t>·</a:t>
            </a:r>
            <a:r>
              <a:rPr lang="zh-CN" altLang="en-US" sz="2000" dirty="0">
                <a:hlinkClick r:id="rId2"/>
              </a:rPr>
              <a:t>德尼</a:t>
            </a:r>
            <a:r>
              <a:rPr lang="en-US" altLang="zh-CN" sz="2000" dirty="0">
                <a:hlinkClick r:id="rId2"/>
              </a:rPr>
              <a:t>·</a:t>
            </a:r>
            <a:r>
              <a:rPr lang="zh-CN" altLang="en-US" sz="2000" dirty="0">
                <a:hlinkClick r:id="rId2"/>
              </a:rPr>
              <a:t>泊松</a:t>
            </a:r>
            <a:r>
              <a:rPr lang="zh-CN" altLang="en-US" sz="2000" dirty="0"/>
              <a:t>（</a:t>
            </a:r>
            <a:r>
              <a:rPr lang="en-US" sz="2000" dirty="0" err="1"/>
              <a:t>Siméon</a:t>
            </a:r>
            <a:r>
              <a:rPr lang="en-US" sz="2000" dirty="0"/>
              <a:t>-Denis </a:t>
            </a:r>
            <a:r>
              <a:rPr lang="en-US" sz="2000" dirty="0" err="1"/>
              <a:t>Poissn</a:t>
            </a:r>
            <a:r>
              <a:rPr lang="en-US" sz="2000" dirty="0"/>
              <a:t>）</a:t>
            </a:r>
            <a:r>
              <a:rPr lang="zh-CN" altLang="en-US" sz="2000" dirty="0"/>
              <a:t>命名的</a:t>
            </a:r>
            <a:endParaRPr lang="en-US" altLang="zh-CN" sz="2000" dirty="0"/>
          </a:p>
          <a:p>
            <a:pPr marL="0" indent="0">
              <a:buNone/>
            </a:pPr>
            <a:r>
              <a:rPr lang="zh-CN" altLang="en-US" sz="2000" dirty="0"/>
              <a:t>     泊松分布适合于描述</a:t>
            </a:r>
            <a:r>
              <a:rPr lang="zh-CN" altLang="en-US" sz="2000" b="1" u="sng" dirty="0"/>
              <a:t>单位时间内随机事件发生的次数</a:t>
            </a:r>
            <a:r>
              <a:rPr lang="zh-CN" altLang="en-US" sz="2000" dirty="0"/>
              <a:t>。</a:t>
            </a:r>
            <a:endParaRPr lang="en-US" altLang="zh-CN" sz="2000" dirty="0"/>
          </a:p>
          <a:p>
            <a:r>
              <a:rPr lang="zh-CN" altLang="en-US" sz="2000" b="1" dirty="0"/>
              <a:t>泊松分布与二项分布的关系</a:t>
            </a:r>
            <a:endParaRPr lang="en-US" altLang="zh-CN" sz="2000" b="1" dirty="0"/>
          </a:p>
          <a:p>
            <a:pPr marL="0" indent="0">
              <a:buNone/>
            </a:pPr>
            <a:r>
              <a:rPr lang="zh-CN" altLang="en-US" sz="2000" dirty="0"/>
              <a:t>     当二项分布的</a:t>
            </a:r>
            <a:r>
              <a:rPr lang="en-US" altLang="zh-CN" sz="2000" b="1" u="sng" dirty="0"/>
              <a:t>n</a:t>
            </a:r>
            <a:r>
              <a:rPr lang="zh-CN" altLang="en-US" sz="2000" b="1" u="sng" dirty="0"/>
              <a:t>很大而</a:t>
            </a:r>
            <a:r>
              <a:rPr lang="en-US" altLang="zh-CN" sz="2000" b="1" u="sng" dirty="0"/>
              <a:t>p</a:t>
            </a:r>
            <a:r>
              <a:rPr lang="zh-CN" altLang="en-US" sz="2000" b="1" u="sng" dirty="0"/>
              <a:t>很小时</a:t>
            </a:r>
            <a:r>
              <a:rPr lang="zh-CN" altLang="en-US" sz="2000" dirty="0"/>
              <a:t>，</a:t>
            </a:r>
            <a:r>
              <a:rPr lang="zh-CN" altLang="en-US" sz="2000" b="1" u="sng" dirty="0"/>
              <a:t>泊松分布可作为二项分布的近似</a:t>
            </a:r>
            <a:r>
              <a:rPr lang="zh-CN" altLang="en-US" sz="2000" dirty="0"/>
              <a:t>，其中</a:t>
            </a:r>
            <a:r>
              <a:rPr lang="en-US" altLang="zh-CN" sz="2000" dirty="0"/>
              <a:t>λ</a:t>
            </a:r>
            <a:r>
              <a:rPr lang="zh-CN" altLang="en-US" sz="2000" dirty="0"/>
              <a:t>为</a:t>
            </a:r>
            <a:r>
              <a:rPr lang="en-US" altLang="zh-CN" sz="2000" dirty="0" err="1"/>
              <a:t>np</a:t>
            </a:r>
            <a:r>
              <a:rPr lang="zh-CN" altLang="en-US" sz="2000" dirty="0"/>
              <a:t>。</a:t>
            </a:r>
            <a:r>
              <a:rPr lang="zh-CN" altLang="en-US" sz="2000" u="sng" dirty="0"/>
              <a:t>通常当</a:t>
            </a:r>
            <a:r>
              <a:rPr lang="en-US" altLang="zh-CN" sz="2000" u="sng" dirty="0"/>
              <a:t>n≧10,p≦0.1</a:t>
            </a:r>
            <a:r>
              <a:rPr lang="zh-CN" altLang="en-US" sz="2000" u="sng" dirty="0"/>
              <a:t>时，就可以用泊松公式近似得计算</a:t>
            </a:r>
            <a:r>
              <a:rPr lang="zh-CN" altLang="en-US" sz="2000" dirty="0"/>
              <a:t>。</a:t>
            </a:r>
            <a:endParaRPr lang="en-US" altLang="zh-CN" sz="2000" dirty="0"/>
          </a:p>
          <a:p>
            <a:pPr marL="0" indent="0">
              <a:buNone/>
            </a:pPr>
            <a:r>
              <a:rPr lang="zh-CN" altLang="en-US" sz="2000" dirty="0"/>
              <a:t>     事实上，</a:t>
            </a:r>
            <a:r>
              <a:rPr lang="zh-CN" altLang="en-US" sz="2000" b="1" u="sng" dirty="0"/>
              <a:t>泊松分布正是由二项分布推导而来的</a:t>
            </a:r>
            <a:r>
              <a:rPr lang="en-US" altLang="zh-CN" sz="2000" dirty="0"/>
              <a:t>.</a:t>
            </a:r>
          </a:p>
          <a:p>
            <a:r>
              <a:rPr lang="zh-CN" altLang="en-US" sz="2000" b="1" dirty="0"/>
              <a:t>应用场景</a:t>
            </a:r>
          </a:p>
          <a:p>
            <a:pPr marL="0" indent="0">
              <a:buNone/>
            </a:pPr>
            <a:r>
              <a:rPr lang="zh-CN" altLang="en-US" sz="2000" dirty="0"/>
              <a:t>     当一个随机事件，例如</a:t>
            </a:r>
            <a:r>
              <a:rPr lang="zh-CN" altLang="en-US" sz="2000" b="1" u="sng" dirty="0"/>
              <a:t>某电话交换台收到的呼叫</a:t>
            </a:r>
            <a:r>
              <a:rPr lang="zh-CN" altLang="en-US" sz="2000" dirty="0"/>
              <a:t>、</a:t>
            </a:r>
            <a:r>
              <a:rPr lang="zh-CN" altLang="en-US" sz="2000" b="1" u="sng" dirty="0"/>
              <a:t>来到某公共汽车站的乘客</a:t>
            </a:r>
            <a:r>
              <a:rPr lang="zh-CN" altLang="en-US" sz="2000" dirty="0"/>
              <a:t>、某放射性物质发射出的粒子、显微镜下某区域中的白血球等等以固定的平均</a:t>
            </a:r>
            <a:r>
              <a:rPr lang="zh-CN" altLang="en-US" sz="2000" dirty="0">
                <a:hlinkClick r:id="rId3"/>
              </a:rPr>
              <a:t>瞬时速率</a:t>
            </a:r>
            <a:r>
              <a:rPr lang="en-US" altLang="zh-CN" sz="2000" i="1" dirty="0"/>
              <a:t>λ</a:t>
            </a:r>
            <a:r>
              <a:rPr lang="zh-CN" altLang="en-US" sz="2000" dirty="0"/>
              <a:t>（或称密度）</a:t>
            </a:r>
            <a:r>
              <a:rPr lang="zh-CN" altLang="en-US" sz="2000" b="1" u="sng" dirty="0"/>
              <a:t>随机且独立地出现时</a:t>
            </a:r>
            <a:r>
              <a:rPr lang="zh-CN" altLang="en-US" sz="2000" dirty="0"/>
              <a:t>，</a:t>
            </a:r>
            <a:endParaRPr lang="en-US" altLang="zh-CN" sz="2000" dirty="0"/>
          </a:p>
          <a:p>
            <a:pPr marL="0" indent="0">
              <a:buNone/>
            </a:pPr>
            <a:r>
              <a:rPr lang="zh-CN" altLang="en-US" sz="2000" dirty="0"/>
              <a:t>那么这个事件在</a:t>
            </a:r>
            <a:r>
              <a:rPr lang="zh-CN" altLang="en-US" sz="2000" b="1" u="sng" dirty="0"/>
              <a:t>单位时间（面积或体积）内出现的次数或个数</a:t>
            </a:r>
            <a:r>
              <a:rPr lang="zh-CN" altLang="en-US" sz="2000" dirty="0"/>
              <a:t>就</a:t>
            </a:r>
            <a:r>
              <a:rPr lang="zh-CN" altLang="en-US" sz="2000" u="sng" dirty="0">
                <a:solidFill>
                  <a:srgbClr val="FF0000"/>
                </a:solidFill>
              </a:rPr>
              <a:t>近似地</a:t>
            </a:r>
            <a:r>
              <a:rPr lang="zh-CN" altLang="en-US" sz="2000" b="1" dirty="0"/>
              <a:t>服从泊松分布</a:t>
            </a:r>
          </a:p>
          <a:p>
            <a:endParaRPr lang="en-US" sz="2000" dirty="0"/>
          </a:p>
          <a:p>
            <a:endParaRPr lang="en-US" sz="2000"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089" y="32012"/>
            <a:ext cx="1851869" cy="2169727"/>
          </a:xfrm>
          <a:prstGeom prst="rect">
            <a:avLst/>
          </a:prstGeom>
        </p:spPr>
      </p:pic>
      <p:sp>
        <p:nvSpPr>
          <p:cNvPr id="9" name="矩形 8"/>
          <p:cNvSpPr/>
          <p:nvPr/>
        </p:nvSpPr>
        <p:spPr>
          <a:xfrm>
            <a:off x="7570084" y="2201739"/>
            <a:ext cx="1355998" cy="923330"/>
          </a:xfrm>
          <a:prstGeom prst="rect">
            <a:avLst/>
          </a:prstGeom>
          <a:noFill/>
          <a:ln>
            <a:solidFill>
              <a:srgbClr val="FF0000"/>
            </a:solidFill>
          </a:ln>
        </p:spPr>
        <p:txBody>
          <a:bodyPr wrap="square">
            <a:spAutoFit/>
          </a:bodyPr>
          <a:lstStyle/>
          <a:p>
            <a:r>
              <a:rPr lang="zh-CN" altLang="en-US" dirty="0"/>
              <a:t>法国数学家、</a:t>
            </a:r>
            <a:endParaRPr lang="en-US" altLang="zh-CN" dirty="0"/>
          </a:p>
          <a:p>
            <a:r>
              <a:rPr lang="zh-CN" altLang="en-US" dirty="0"/>
              <a:t>几何学家、</a:t>
            </a:r>
            <a:endParaRPr lang="en-US" altLang="zh-CN" dirty="0"/>
          </a:p>
          <a:p>
            <a:r>
              <a:rPr lang="zh-CN" altLang="en-US" dirty="0"/>
              <a:t>物理学家</a:t>
            </a:r>
            <a:endParaRPr lang="en-US" dirty="0"/>
          </a:p>
        </p:txBody>
      </p:sp>
    </p:spTree>
    <p:extLst>
      <p:ext uri="{BB962C8B-B14F-4D97-AF65-F5344CB8AC3E}">
        <p14:creationId xmlns:p14="http://schemas.microsoft.com/office/powerpoint/2010/main" val="2335223722"/>
      </p:ext>
    </p:extLst>
  </p:cSld>
  <p:clrMapOvr>
    <a:masterClrMapping/>
  </p:clrMapOvr>
  <p:transition>
    <p:blinds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7D4F47A-80A6-4556-A9B3-5716D0B785DA}" type="slidenum">
              <a:rPr lang="zh-CN" altLang="en-US" sz="1200">
                <a:solidFill>
                  <a:srgbClr val="898989"/>
                </a:solidFill>
              </a:rPr>
              <a:pPr>
                <a:spcBef>
                  <a:spcPct val="0"/>
                </a:spcBef>
                <a:buFontTx/>
                <a:buNone/>
              </a:pPr>
              <a:t>120</a:t>
            </a:fld>
            <a:endParaRPr lang="en-US" altLang="zh-CN" sz="1200">
              <a:solidFill>
                <a:srgbClr val="898989"/>
              </a:solidFill>
            </a:endParaRPr>
          </a:p>
        </p:txBody>
      </p:sp>
      <p:sp>
        <p:nvSpPr>
          <p:cNvPr id="126978" name="Rectangle 2"/>
          <p:cNvSpPr>
            <a:spLocks noChangeArrowheads="1"/>
          </p:cNvSpPr>
          <p:nvPr/>
        </p:nvSpPr>
        <p:spPr bwMode="auto">
          <a:xfrm>
            <a:off x="-12700" y="6477000"/>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sz="1100" b="1" dirty="0">
                <a:latin typeface="Comic Sans MS" pitchFamily="66" charset="0"/>
              </a:rPr>
              <a:t>Mining Frequent Patterns without Candidate Generation (SIGMOD2000)</a:t>
            </a:r>
          </a:p>
        </p:txBody>
      </p:sp>
      <p:sp>
        <p:nvSpPr>
          <p:cNvPr id="126979" name="Rectangle 3"/>
          <p:cNvSpPr>
            <a:spLocks noChangeArrowheads="1"/>
          </p:cNvSpPr>
          <p:nvPr/>
        </p:nvSpPr>
        <p:spPr bwMode="auto">
          <a:xfrm>
            <a:off x="0" y="304800"/>
            <a:ext cx="8915400" cy="747713"/>
          </a:xfrm>
          <a:prstGeom prst="rect">
            <a:avLst/>
          </a:prstGeom>
          <a:noFill/>
          <a:ln w="9525">
            <a:noFill/>
            <a:miter lim="800000"/>
            <a:headEnd/>
            <a:tailEnd/>
          </a:ln>
          <a:effectLst/>
        </p:spPr>
        <p:txBody>
          <a:bodyPr anchor="ctr"/>
          <a:lstStyle/>
          <a:p>
            <a:pPr eaLnBrk="1" fontAlgn="auto" hangingPunct="1">
              <a:spcAft>
                <a:spcPts val="0"/>
              </a:spcAft>
              <a:defRPr/>
            </a:pPr>
            <a:r>
              <a:rPr lang="en-US" altLang="zh-CN" sz="4000" dirty="0"/>
              <a:t>4.4.7 </a:t>
            </a:r>
            <a:r>
              <a:rPr lang="zh-CN" altLang="en-US" sz="4000" dirty="0"/>
              <a:t>其他方法：</a:t>
            </a:r>
            <a:r>
              <a:rPr lang="en-US" sz="4000" b="1" dirty="0"/>
              <a:t>FP-growth</a:t>
            </a:r>
            <a:r>
              <a:rPr lang="zh-CN" altLang="en-US" sz="4000" dirty="0"/>
              <a:t>算法</a:t>
            </a:r>
            <a:endParaRPr lang="en-US" altLang="zh-CN" sz="4000" b="1" dirty="0">
              <a:solidFill>
                <a:srgbClr val="CC3300"/>
              </a:solidFill>
              <a:effectLst>
                <a:outerShdw blurRad="38100" dist="38100" dir="2700000" algn="tl">
                  <a:srgbClr val="C0C0C0"/>
                </a:outerShdw>
              </a:effectLst>
            </a:endParaRPr>
          </a:p>
        </p:txBody>
      </p:sp>
      <p:sp>
        <p:nvSpPr>
          <p:cNvPr id="16389" name="Rectangle 40"/>
          <p:cNvSpPr>
            <a:spLocks noChangeArrowheads="1"/>
          </p:cNvSpPr>
          <p:nvPr/>
        </p:nvSpPr>
        <p:spPr bwMode="auto">
          <a:xfrm>
            <a:off x="0" y="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u="sng">
                <a:solidFill>
                  <a:srgbClr val="CC3300"/>
                </a:solidFill>
                <a:cs typeface="Arial" panose="020B0604020202020204" pitchFamily="34" charset="0"/>
              </a:rPr>
              <a:t>FP-tree</a:t>
            </a:r>
          </a:p>
        </p:txBody>
      </p:sp>
      <p:sp>
        <p:nvSpPr>
          <p:cNvPr id="16390" name="Text Box 44"/>
          <p:cNvSpPr txBox="1">
            <a:spLocks noChangeArrowheads="1"/>
          </p:cNvSpPr>
          <p:nvPr/>
        </p:nvSpPr>
        <p:spPr bwMode="auto">
          <a:xfrm>
            <a:off x="152400" y="1447800"/>
            <a:ext cx="2779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latin typeface="Times New Roman" panose="02020603050405020304" pitchFamily="18" charset="0"/>
                <a:cs typeface="Arial" panose="020B0604020202020204" pitchFamily="34" charset="0"/>
              </a:rPr>
              <a:t>Step 3: </a:t>
            </a:r>
            <a:r>
              <a:rPr lang="zh-CN" altLang="en-US" sz="2400" b="1" dirty="0">
                <a:latin typeface="Times New Roman" panose="02020603050405020304" pitchFamily="18" charset="0"/>
                <a:cs typeface="Arial" panose="020B0604020202020204" pitchFamily="34" charset="0"/>
              </a:rPr>
              <a:t>构造</a:t>
            </a:r>
            <a:r>
              <a:rPr lang="en-US" altLang="zh-CN" sz="2400" b="1" dirty="0">
                <a:latin typeface="Times New Roman" panose="02020603050405020304" pitchFamily="18" charset="0"/>
                <a:cs typeface="Arial" panose="020B0604020202020204" pitchFamily="34" charset="0"/>
              </a:rPr>
              <a:t>FP-tree</a:t>
            </a:r>
          </a:p>
        </p:txBody>
      </p:sp>
      <p:sp>
        <p:nvSpPr>
          <p:cNvPr id="41" name="Text Box 4"/>
          <p:cNvSpPr txBox="1">
            <a:spLocks noChangeArrowheads="1"/>
          </p:cNvSpPr>
          <p:nvPr/>
        </p:nvSpPr>
        <p:spPr bwMode="auto">
          <a:xfrm>
            <a:off x="7848600" y="23622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42" name="Text Box 5"/>
          <p:cNvSpPr txBox="1">
            <a:spLocks noChangeArrowheads="1"/>
          </p:cNvSpPr>
          <p:nvPr/>
        </p:nvSpPr>
        <p:spPr bwMode="auto">
          <a:xfrm>
            <a:off x="7391400" y="3048000"/>
            <a:ext cx="4778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f:4</a:t>
            </a:r>
          </a:p>
        </p:txBody>
      </p:sp>
      <p:sp>
        <p:nvSpPr>
          <p:cNvPr id="44" name="Text Box 6"/>
          <p:cNvSpPr txBox="1">
            <a:spLocks noChangeArrowheads="1"/>
          </p:cNvSpPr>
          <p:nvPr/>
        </p:nvSpPr>
        <p:spPr bwMode="auto">
          <a:xfrm>
            <a:off x="8305800" y="3048000"/>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c:1</a:t>
            </a:r>
          </a:p>
        </p:txBody>
      </p:sp>
      <p:sp>
        <p:nvSpPr>
          <p:cNvPr id="45" name="Text Box 7"/>
          <p:cNvSpPr txBox="1">
            <a:spLocks noChangeArrowheads="1"/>
          </p:cNvSpPr>
          <p:nvPr/>
        </p:nvSpPr>
        <p:spPr bwMode="auto">
          <a:xfrm>
            <a:off x="8299450" y="3654425"/>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46" name="Text Box 8"/>
          <p:cNvSpPr txBox="1">
            <a:spLocks noChangeArrowheads="1"/>
          </p:cNvSpPr>
          <p:nvPr/>
        </p:nvSpPr>
        <p:spPr bwMode="auto">
          <a:xfrm>
            <a:off x="8299450" y="42608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47" name="AutoShape 9"/>
          <p:cNvCxnSpPr>
            <a:cxnSpLocks noChangeShapeType="1"/>
            <a:stCxn id="44" idx="2"/>
            <a:endCxn id="45" idx="0"/>
          </p:cNvCxnSpPr>
          <p:nvPr/>
        </p:nvCxnSpPr>
        <p:spPr bwMode="auto">
          <a:xfrm>
            <a:off x="8566150" y="3448050"/>
            <a:ext cx="1588"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48" name="AutoShape 10"/>
          <p:cNvCxnSpPr>
            <a:cxnSpLocks noChangeShapeType="1"/>
            <a:stCxn id="45" idx="2"/>
            <a:endCxn id="46" idx="0"/>
          </p:cNvCxnSpPr>
          <p:nvPr/>
        </p:nvCxnSpPr>
        <p:spPr bwMode="auto">
          <a:xfrm>
            <a:off x="8567738" y="40576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49" name="AutoShape 11"/>
          <p:cNvCxnSpPr>
            <a:cxnSpLocks noChangeShapeType="1"/>
            <a:stCxn id="41" idx="2"/>
            <a:endCxn id="44" idx="0"/>
          </p:cNvCxnSpPr>
          <p:nvPr/>
        </p:nvCxnSpPr>
        <p:spPr bwMode="auto">
          <a:xfrm>
            <a:off x="8069263" y="2763838"/>
            <a:ext cx="496887"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50" name="AutoShape 12"/>
          <p:cNvCxnSpPr>
            <a:cxnSpLocks noChangeShapeType="1"/>
            <a:stCxn id="41" idx="2"/>
            <a:endCxn id="42" idx="0"/>
          </p:cNvCxnSpPr>
          <p:nvPr/>
        </p:nvCxnSpPr>
        <p:spPr bwMode="auto">
          <a:xfrm flipH="1">
            <a:off x="7631113" y="27638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51" name="Text Box 13"/>
          <p:cNvSpPr txBox="1">
            <a:spLocks noChangeArrowheads="1"/>
          </p:cNvSpPr>
          <p:nvPr/>
        </p:nvSpPr>
        <p:spPr bwMode="auto">
          <a:xfrm>
            <a:off x="7696200" y="3654425"/>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52" name="Text Box 14"/>
          <p:cNvSpPr txBox="1">
            <a:spLocks noChangeArrowheads="1"/>
          </p:cNvSpPr>
          <p:nvPr/>
        </p:nvSpPr>
        <p:spPr bwMode="auto">
          <a:xfrm>
            <a:off x="7094538" y="36544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c:3</a:t>
            </a:r>
          </a:p>
        </p:txBody>
      </p:sp>
      <p:cxnSp>
        <p:nvCxnSpPr>
          <p:cNvPr id="53" name="AutoShape 15"/>
          <p:cNvCxnSpPr>
            <a:cxnSpLocks noChangeShapeType="1"/>
            <a:stCxn id="42" idx="2"/>
            <a:endCxn id="52" idx="0"/>
          </p:cNvCxnSpPr>
          <p:nvPr/>
        </p:nvCxnSpPr>
        <p:spPr bwMode="auto">
          <a:xfrm flipH="1">
            <a:off x="7354888" y="34480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54" name="AutoShape 16"/>
          <p:cNvCxnSpPr>
            <a:cxnSpLocks noChangeShapeType="1"/>
            <a:stCxn id="42" idx="2"/>
            <a:endCxn id="51" idx="0"/>
          </p:cNvCxnSpPr>
          <p:nvPr/>
        </p:nvCxnSpPr>
        <p:spPr bwMode="auto">
          <a:xfrm>
            <a:off x="7631113" y="3448050"/>
            <a:ext cx="33337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55" name="Text Box 17"/>
          <p:cNvSpPr txBox="1">
            <a:spLocks noChangeArrowheads="1"/>
          </p:cNvSpPr>
          <p:nvPr/>
        </p:nvSpPr>
        <p:spPr bwMode="auto">
          <a:xfrm>
            <a:off x="7086600" y="42608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a:3</a:t>
            </a:r>
          </a:p>
        </p:txBody>
      </p:sp>
      <p:sp>
        <p:nvSpPr>
          <p:cNvPr id="56" name="Text Box 18"/>
          <p:cNvSpPr txBox="1">
            <a:spLocks noChangeArrowheads="1"/>
          </p:cNvSpPr>
          <p:nvPr/>
        </p:nvSpPr>
        <p:spPr bwMode="auto">
          <a:xfrm>
            <a:off x="7467600" y="48704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57" name="Text Box 19"/>
          <p:cNvSpPr txBox="1">
            <a:spLocks noChangeArrowheads="1"/>
          </p:cNvSpPr>
          <p:nvPr/>
        </p:nvSpPr>
        <p:spPr bwMode="auto">
          <a:xfrm>
            <a:off x="6791325" y="4870450"/>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m:2</a:t>
            </a:r>
          </a:p>
        </p:txBody>
      </p:sp>
      <p:sp>
        <p:nvSpPr>
          <p:cNvPr id="58" name="Text Box 20"/>
          <p:cNvSpPr txBox="1">
            <a:spLocks noChangeArrowheads="1"/>
          </p:cNvSpPr>
          <p:nvPr/>
        </p:nvSpPr>
        <p:spPr bwMode="auto">
          <a:xfrm>
            <a:off x="6819900" y="5478463"/>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FF0000"/>
                </a:solidFill>
                <a:latin typeface="Times New Roman" panose="02020603050405020304" pitchFamily="18" charset="0"/>
                <a:cs typeface="Arial" panose="020B0604020202020204" pitchFamily="34" charset="0"/>
              </a:rPr>
              <a:t>p:2</a:t>
            </a:r>
          </a:p>
        </p:txBody>
      </p:sp>
      <p:cxnSp>
        <p:nvCxnSpPr>
          <p:cNvPr id="59" name="AutoShape 21"/>
          <p:cNvCxnSpPr>
            <a:cxnSpLocks noChangeShapeType="1"/>
            <a:stCxn id="52" idx="2"/>
            <a:endCxn id="55" idx="0"/>
          </p:cNvCxnSpPr>
          <p:nvPr/>
        </p:nvCxnSpPr>
        <p:spPr bwMode="auto">
          <a:xfrm>
            <a:off x="7354888" y="40576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0" name="AutoShape 22"/>
          <p:cNvCxnSpPr>
            <a:cxnSpLocks noChangeShapeType="1"/>
            <a:stCxn id="55" idx="2"/>
            <a:endCxn id="57" idx="0"/>
          </p:cNvCxnSpPr>
          <p:nvPr/>
        </p:nvCxnSpPr>
        <p:spPr bwMode="auto">
          <a:xfrm flipH="1">
            <a:off x="7088188" y="46656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1" name="AutoShape 23"/>
          <p:cNvCxnSpPr>
            <a:cxnSpLocks noChangeShapeType="1"/>
            <a:stCxn id="55" idx="2"/>
            <a:endCxn id="56" idx="0"/>
          </p:cNvCxnSpPr>
          <p:nvPr/>
        </p:nvCxnSpPr>
        <p:spPr bwMode="auto">
          <a:xfrm>
            <a:off x="7354888" y="46656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62" name="AutoShape 24"/>
          <p:cNvCxnSpPr>
            <a:cxnSpLocks noChangeShapeType="1"/>
            <a:stCxn id="57" idx="2"/>
            <a:endCxn id="58" idx="0"/>
          </p:cNvCxnSpPr>
          <p:nvPr/>
        </p:nvCxnSpPr>
        <p:spPr bwMode="auto">
          <a:xfrm>
            <a:off x="70881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63" name="Text Box 25"/>
          <p:cNvSpPr txBox="1">
            <a:spLocks noChangeArrowheads="1"/>
          </p:cNvSpPr>
          <p:nvPr/>
        </p:nvSpPr>
        <p:spPr bwMode="auto">
          <a:xfrm>
            <a:off x="7439025" y="5478463"/>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cxnSp>
        <p:nvCxnSpPr>
          <p:cNvPr id="64" name="AutoShape 26"/>
          <p:cNvCxnSpPr>
            <a:cxnSpLocks noChangeShapeType="1"/>
            <a:stCxn id="56" idx="2"/>
            <a:endCxn id="63" idx="0"/>
          </p:cNvCxnSpPr>
          <p:nvPr/>
        </p:nvCxnSpPr>
        <p:spPr bwMode="auto">
          <a:xfrm>
            <a:off x="77358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65" name="Line 43"/>
          <p:cNvSpPr>
            <a:spLocks noChangeShapeType="1"/>
          </p:cNvSpPr>
          <p:nvPr/>
        </p:nvSpPr>
        <p:spPr bwMode="auto">
          <a:xfrm>
            <a:off x="152400" y="3886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Text Box 44"/>
          <p:cNvSpPr txBox="1">
            <a:spLocks noChangeArrowheads="1"/>
          </p:cNvSpPr>
          <p:nvPr/>
        </p:nvSpPr>
        <p:spPr bwMode="auto">
          <a:xfrm>
            <a:off x="1828800" y="23622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67" name="Text Box 45"/>
          <p:cNvSpPr txBox="1">
            <a:spLocks noChangeArrowheads="1"/>
          </p:cNvSpPr>
          <p:nvPr/>
        </p:nvSpPr>
        <p:spPr bwMode="auto">
          <a:xfrm>
            <a:off x="1371600" y="3048000"/>
            <a:ext cx="4778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B0F0"/>
                </a:solidFill>
                <a:latin typeface="Times New Roman" panose="02020603050405020304" pitchFamily="18" charset="0"/>
                <a:cs typeface="Arial" panose="020B0604020202020204" pitchFamily="34" charset="0"/>
              </a:rPr>
              <a:t>f:3</a:t>
            </a:r>
          </a:p>
        </p:txBody>
      </p:sp>
      <p:cxnSp>
        <p:nvCxnSpPr>
          <p:cNvPr id="68" name="AutoShape 46"/>
          <p:cNvCxnSpPr>
            <a:cxnSpLocks noChangeShapeType="1"/>
            <a:stCxn id="66" idx="2"/>
            <a:endCxn id="67" idx="0"/>
          </p:cNvCxnSpPr>
          <p:nvPr/>
        </p:nvCxnSpPr>
        <p:spPr bwMode="auto">
          <a:xfrm flipH="1">
            <a:off x="1611313" y="27638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69" name="Text Box 47"/>
          <p:cNvSpPr txBox="1">
            <a:spLocks noChangeArrowheads="1"/>
          </p:cNvSpPr>
          <p:nvPr/>
        </p:nvSpPr>
        <p:spPr bwMode="auto">
          <a:xfrm>
            <a:off x="1074738" y="36544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c:2</a:t>
            </a:r>
          </a:p>
        </p:txBody>
      </p:sp>
      <p:cxnSp>
        <p:nvCxnSpPr>
          <p:cNvPr id="70" name="AutoShape 48"/>
          <p:cNvCxnSpPr>
            <a:cxnSpLocks noChangeShapeType="1"/>
            <a:stCxn id="67" idx="2"/>
            <a:endCxn id="69" idx="0"/>
          </p:cNvCxnSpPr>
          <p:nvPr/>
        </p:nvCxnSpPr>
        <p:spPr bwMode="auto">
          <a:xfrm flipH="1">
            <a:off x="1335088" y="34480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71" name="Text Box 49"/>
          <p:cNvSpPr txBox="1">
            <a:spLocks noChangeArrowheads="1"/>
          </p:cNvSpPr>
          <p:nvPr/>
        </p:nvSpPr>
        <p:spPr bwMode="auto">
          <a:xfrm>
            <a:off x="1066800" y="42608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a:2</a:t>
            </a:r>
          </a:p>
        </p:txBody>
      </p:sp>
      <p:sp>
        <p:nvSpPr>
          <p:cNvPr id="72" name="Text Box 50"/>
          <p:cNvSpPr txBox="1">
            <a:spLocks noChangeArrowheads="1"/>
          </p:cNvSpPr>
          <p:nvPr/>
        </p:nvSpPr>
        <p:spPr bwMode="auto">
          <a:xfrm>
            <a:off x="1447800" y="48704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73" name="Text Box 51"/>
          <p:cNvSpPr txBox="1">
            <a:spLocks noChangeArrowheads="1"/>
          </p:cNvSpPr>
          <p:nvPr/>
        </p:nvSpPr>
        <p:spPr bwMode="auto">
          <a:xfrm>
            <a:off x="771525" y="4870450"/>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sp>
        <p:nvSpPr>
          <p:cNvPr id="74" name="Text Box 52"/>
          <p:cNvSpPr txBox="1">
            <a:spLocks noChangeArrowheads="1"/>
          </p:cNvSpPr>
          <p:nvPr/>
        </p:nvSpPr>
        <p:spPr bwMode="auto">
          <a:xfrm>
            <a:off x="800100" y="5478463"/>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75" name="AutoShape 53"/>
          <p:cNvCxnSpPr>
            <a:cxnSpLocks noChangeShapeType="1"/>
            <a:stCxn id="69" idx="2"/>
            <a:endCxn id="71" idx="0"/>
          </p:cNvCxnSpPr>
          <p:nvPr/>
        </p:nvCxnSpPr>
        <p:spPr bwMode="auto">
          <a:xfrm>
            <a:off x="1335088" y="40576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6" name="AutoShape 54"/>
          <p:cNvCxnSpPr>
            <a:cxnSpLocks noChangeShapeType="1"/>
            <a:stCxn id="71" idx="2"/>
            <a:endCxn id="73" idx="0"/>
          </p:cNvCxnSpPr>
          <p:nvPr/>
        </p:nvCxnSpPr>
        <p:spPr bwMode="auto">
          <a:xfrm flipH="1">
            <a:off x="1068388" y="46656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7" name="AutoShape 55"/>
          <p:cNvCxnSpPr>
            <a:cxnSpLocks noChangeShapeType="1"/>
            <a:stCxn id="71" idx="2"/>
            <a:endCxn id="72" idx="0"/>
          </p:cNvCxnSpPr>
          <p:nvPr/>
        </p:nvCxnSpPr>
        <p:spPr bwMode="auto">
          <a:xfrm>
            <a:off x="1335088" y="46656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8" name="AutoShape 56"/>
          <p:cNvCxnSpPr>
            <a:cxnSpLocks noChangeShapeType="1"/>
            <a:stCxn id="73" idx="2"/>
            <a:endCxn id="74" idx="0"/>
          </p:cNvCxnSpPr>
          <p:nvPr/>
        </p:nvCxnSpPr>
        <p:spPr bwMode="auto">
          <a:xfrm>
            <a:off x="10683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79" name="Text Box 57"/>
          <p:cNvSpPr txBox="1">
            <a:spLocks noChangeArrowheads="1"/>
          </p:cNvSpPr>
          <p:nvPr/>
        </p:nvSpPr>
        <p:spPr bwMode="auto">
          <a:xfrm>
            <a:off x="1419225" y="5478463"/>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cxnSp>
        <p:nvCxnSpPr>
          <p:cNvPr id="80" name="AutoShape 58"/>
          <p:cNvCxnSpPr>
            <a:cxnSpLocks noChangeShapeType="1"/>
            <a:stCxn id="72" idx="2"/>
            <a:endCxn id="79" idx="0"/>
          </p:cNvCxnSpPr>
          <p:nvPr/>
        </p:nvCxnSpPr>
        <p:spPr bwMode="auto">
          <a:xfrm>
            <a:off x="1716088" y="52736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81" name="Text Box 60"/>
          <p:cNvSpPr txBox="1">
            <a:spLocks noChangeArrowheads="1"/>
          </p:cNvSpPr>
          <p:nvPr/>
        </p:nvSpPr>
        <p:spPr bwMode="auto">
          <a:xfrm>
            <a:off x="228600" y="3352799"/>
            <a:ext cx="706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dirty="0">
                <a:solidFill>
                  <a:srgbClr val="00B0F0"/>
                </a:solidFill>
                <a:latin typeface="Times New Roman" panose="02020603050405020304" pitchFamily="18" charset="0"/>
                <a:cs typeface="Arial" panose="020B0604020202020204" pitchFamily="34" charset="0"/>
              </a:rPr>
              <a:t>{</a:t>
            </a:r>
            <a:r>
              <a:rPr lang="en-US" altLang="zh-CN" sz="2000" i="1" dirty="0">
                <a:solidFill>
                  <a:srgbClr val="00B0F0"/>
                </a:solidFill>
                <a:latin typeface="Times New Roman" panose="02020603050405020304" pitchFamily="18" charset="0"/>
                <a:cs typeface="Arial" panose="020B0604020202020204" pitchFamily="34" charset="0"/>
              </a:rPr>
              <a:t>f, b</a:t>
            </a:r>
            <a:r>
              <a:rPr lang="en-US" altLang="zh-CN" sz="2000" dirty="0">
                <a:solidFill>
                  <a:srgbClr val="00B0F0"/>
                </a:solidFill>
                <a:latin typeface="Times New Roman" panose="02020603050405020304" pitchFamily="18" charset="0"/>
                <a:cs typeface="Arial" panose="020B0604020202020204" pitchFamily="34" charset="0"/>
              </a:rPr>
              <a:t>}</a:t>
            </a:r>
            <a:endParaRPr lang="zh-CN" altLang="en-US" sz="2000" dirty="0">
              <a:solidFill>
                <a:srgbClr val="00B0F0"/>
              </a:solidFill>
              <a:latin typeface="Times New Roman" panose="02020603050405020304" pitchFamily="18" charset="0"/>
              <a:cs typeface="Arial" panose="020B0604020202020204" pitchFamily="34" charset="0"/>
            </a:endParaRPr>
          </a:p>
        </p:txBody>
      </p:sp>
      <p:sp>
        <p:nvSpPr>
          <p:cNvPr id="82" name="Text Box 61"/>
          <p:cNvSpPr txBox="1">
            <a:spLocks noChangeArrowheads="1"/>
          </p:cNvSpPr>
          <p:nvPr/>
        </p:nvSpPr>
        <p:spPr bwMode="auto">
          <a:xfrm>
            <a:off x="1676400" y="365760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B0F0"/>
                </a:solidFill>
                <a:latin typeface="Times New Roman" panose="02020603050405020304" pitchFamily="18" charset="0"/>
                <a:cs typeface="Arial" panose="020B0604020202020204" pitchFamily="34" charset="0"/>
              </a:rPr>
              <a:t>b:1</a:t>
            </a:r>
          </a:p>
        </p:txBody>
      </p:sp>
      <p:cxnSp>
        <p:nvCxnSpPr>
          <p:cNvPr id="83" name="AutoShape 62"/>
          <p:cNvCxnSpPr>
            <a:cxnSpLocks noChangeShapeType="1"/>
            <a:endCxn id="82" idx="0"/>
          </p:cNvCxnSpPr>
          <p:nvPr/>
        </p:nvCxnSpPr>
        <p:spPr bwMode="auto">
          <a:xfrm>
            <a:off x="1611313" y="3444875"/>
            <a:ext cx="33337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84" name="Line 63"/>
          <p:cNvSpPr>
            <a:spLocks noChangeShapeType="1"/>
          </p:cNvSpPr>
          <p:nvPr/>
        </p:nvSpPr>
        <p:spPr bwMode="auto">
          <a:xfrm>
            <a:off x="2362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5" name="Text Box 64"/>
          <p:cNvSpPr txBox="1">
            <a:spLocks noChangeArrowheads="1"/>
          </p:cNvSpPr>
          <p:nvPr/>
        </p:nvSpPr>
        <p:spPr bwMode="auto">
          <a:xfrm>
            <a:off x="2514600" y="3352800"/>
            <a:ext cx="1058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dirty="0">
                <a:solidFill>
                  <a:srgbClr val="009900"/>
                </a:solidFill>
                <a:latin typeface="Times New Roman" panose="02020603050405020304" pitchFamily="18" charset="0"/>
                <a:cs typeface="Arial" panose="020B0604020202020204" pitchFamily="34" charset="0"/>
              </a:rPr>
              <a:t>{</a:t>
            </a:r>
            <a:r>
              <a:rPr lang="en-US" altLang="zh-CN" sz="2000" i="1" dirty="0">
                <a:solidFill>
                  <a:srgbClr val="009900"/>
                </a:solidFill>
                <a:latin typeface="Times New Roman" panose="02020603050405020304" pitchFamily="18" charset="0"/>
                <a:cs typeface="Arial" panose="020B0604020202020204" pitchFamily="34" charset="0"/>
              </a:rPr>
              <a:t>c, b, p</a:t>
            </a:r>
            <a:r>
              <a:rPr lang="en-US" altLang="zh-CN" sz="2000" dirty="0">
                <a:solidFill>
                  <a:srgbClr val="009900"/>
                </a:solidFill>
                <a:latin typeface="Times New Roman" panose="02020603050405020304" pitchFamily="18" charset="0"/>
                <a:cs typeface="Arial" panose="020B0604020202020204" pitchFamily="34" charset="0"/>
              </a:rPr>
              <a:t>}</a:t>
            </a:r>
            <a:endParaRPr lang="zh-CN" altLang="en-US" sz="2000" dirty="0">
              <a:solidFill>
                <a:srgbClr val="009900"/>
              </a:solidFill>
              <a:latin typeface="Times New Roman" panose="02020603050405020304" pitchFamily="18" charset="0"/>
              <a:cs typeface="Arial" panose="020B0604020202020204" pitchFamily="34" charset="0"/>
            </a:endParaRPr>
          </a:p>
        </p:txBody>
      </p:sp>
      <p:sp>
        <p:nvSpPr>
          <p:cNvPr id="86" name="Text Box 65"/>
          <p:cNvSpPr txBox="1">
            <a:spLocks noChangeArrowheads="1"/>
          </p:cNvSpPr>
          <p:nvPr/>
        </p:nvSpPr>
        <p:spPr bwMode="auto">
          <a:xfrm>
            <a:off x="4953000" y="2971800"/>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9900"/>
                </a:solidFill>
                <a:latin typeface="Times New Roman" panose="02020603050405020304" pitchFamily="18" charset="0"/>
                <a:cs typeface="Arial" panose="020B0604020202020204" pitchFamily="34" charset="0"/>
              </a:rPr>
              <a:t>c:1</a:t>
            </a:r>
          </a:p>
        </p:txBody>
      </p:sp>
      <p:sp>
        <p:nvSpPr>
          <p:cNvPr id="87" name="Text Box 66"/>
          <p:cNvSpPr txBox="1">
            <a:spLocks noChangeArrowheads="1"/>
          </p:cNvSpPr>
          <p:nvPr/>
        </p:nvSpPr>
        <p:spPr bwMode="auto">
          <a:xfrm>
            <a:off x="4946650" y="3578225"/>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9900"/>
                </a:solidFill>
                <a:latin typeface="Times New Roman" panose="02020603050405020304" pitchFamily="18" charset="0"/>
                <a:cs typeface="Arial" panose="020B0604020202020204" pitchFamily="34" charset="0"/>
              </a:rPr>
              <a:t>b:1</a:t>
            </a:r>
          </a:p>
        </p:txBody>
      </p:sp>
      <p:sp>
        <p:nvSpPr>
          <p:cNvPr id="88" name="Text Box 67"/>
          <p:cNvSpPr txBox="1">
            <a:spLocks noChangeArrowheads="1"/>
          </p:cNvSpPr>
          <p:nvPr/>
        </p:nvSpPr>
        <p:spPr bwMode="auto">
          <a:xfrm>
            <a:off x="4946650" y="41846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9900"/>
                </a:solidFill>
                <a:latin typeface="Times New Roman" panose="02020603050405020304" pitchFamily="18" charset="0"/>
                <a:cs typeface="Arial" panose="020B0604020202020204" pitchFamily="34" charset="0"/>
              </a:rPr>
              <a:t>p:1</a:t>
            </a:r>
          </a:p>
        </p:txBody>
      </p:sp>
      <p:cxnSp>
        <p:nvCxnSpPr>
          <p:cNvPr id="89" name="AutoShape 68"/>
          <p:cNvCxnSpPr>
            <a:cxnSpLocks noChangeShapeType="1"/>
            <a:stCxn id="86" idx="2"/>
            <a:endCxn id="87" idx="0"/>
          </p:cNvCxnSpPr>
          <p:nvPr/>
        </p:nvCxnSpPr>
        <p:spPr bwMode="auto">
          <a:xfrm>
            <a:off x="5213350" y="3371850"/>
            <a:ext cx="1588"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90" name="AutoShape 69"/>
          <p:cNvCxnSpPr>
            <a:cxnSpLocks noChangeShapeType="1"/>
            <a:stCxn id="87" idx="2"/>
            <a:endCxn id="88" idx="0"/>
          </p:cNvCxnSpPr>
          <p:nvPr/>
        </p:nvCxnSpPr>
        <p:spPr bwMode="auto">
          <a:xfrm>
            <a:off x="5214938" y="39814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91" name="AutoShape 70"/>
          <p:cNvCxnSpPr>
            <a:cxnSpLocks noChangeShapeType="1"/>
            <a:endCxn id="86" idx="0"/>
          </p:cNvCxnSpPr>
          <p:nvPr/>
        </p:nvCxnSpPr>
        <p:spPr bwMode="auto">
          <a:xfrm>
            <a:off x="4716463" y="2682875"/>
            <a:ext cx="496887"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92" name="Text Box 71"/>
          <p:cNvSpPr txBox="1">
            <a:spLocks noChangeArrowheads="1"/>
          </p:cNvSpPr>
          <p:nvPr/>
        </p:nvSpPr>
        <p:spPr bwMode="auto">
          <a:xfrm>
            <a:off x="4495800" y="22860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93" name="Text Box 72"/>
          <p:cNvSpPr txBox="1">
            <a:spLocks noChangeArrowheads="1"/>
          </p:cNvSpPr>
          <p:nvPr/>
        </p:nvSpPr>
        <p:spPr bwMode="auto">
          <a:xfrm>
            <a:off x="4038600" y="2971800"/>
            <a:ext cx="4778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f:3</a:t>
            </a:r>
          </a:p>
        </p:txBody>
      </p:sp>
      <p:cxnSp>
        <p:nvCxnSpPr>
          <p:cNvPr id="94" name="AutoShape 73"/>
          <p:cNvCxnSpPr>
            <a:cxnSpLocks noChangeShapeType="1"/>
            <a:stCxn id="92" idx="2"/>
            <a:endCxn id="93" idx="0"/>
          </p:cNvCxnSpPr>
          <p:nvPr/>
        </p:nvCxnSpPr>
        <p:spPr bwMode="auto">
          <a:xfrm flipH="1">
            <a:off x="4278313" y="26876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95" name="Text Box 74"/>
          <p:cNvSpPr txBox="1">
            <a:spLocks noChangeArrowheads="1"/>
          </p:cNvSpPr>
          <p:nvPr/>
        </p:nvSpPr>
        <p:spPr bwMode="auto">
          <a:xfrm>
            <a:off x="3741738" y="35782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c:2</a:t>
            </a:r>
          </a:p>
        </p:txBody>
      </p:sp>
      <p:cxnSp>
        <p:nvCxnSpPr>
          <p:cNvPr id="96" name="AutoShape 75"/>
          <p:cNvCxnSpPr>
            <a:cxnSpLocks noChangeShapeType="1"/>
            <a:stCxn id="93" idx="2"/>
            <a:endCxn id="95" idx="0"/>
          </p:cNvCxnSpPr>
          <p:nvPr/>
        </p:nvCxnSpPr>
        <p:spPr bwMode="auto">
          <a:xfrm flipH="1">
            <a:off x="4002088" y="33718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97" name="Text Box 76"/>
          <p:cNvSpPr txBox="1">
            <a:spLocks noChangeArrowheads="1"/>
          </p:cNvSpPr>
          <p:nvPr/>
        </p:nvSpPr>
        <p:spPr bwMode="auto">
          <a:xfrm>
            <a:off x="3733800" y="41846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a:2</a:t>
            </a:r>
          </a:p>
        </p:txBody>
      </p:sp>
      <p:sp>
        <p:nvSpPr>
          <p:cNvPr id="98" name="Text Box 77"/>
          <p:cNvSpPr txBox="1">
            <a:spLocks noChangeArrowheads="1"/>
          </p:cNvSpPr>
          <p:nvPr/>
        </p:nvSpPr>
        <p:spPr bwMode="auto">
          <a:xfrm>
            <a:off x="4114800" y="479425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99" name="Text Box 78"/>
          <p:cNvSpPr txBox="1">
            <a:spLocks noChangeArrowheads="1"/>
          </p:cNvSpPr>
          <p:nvPr/>
        </p:nvSpPr>
        <p:spPr bwMode="auto">
          <a:xfrm>
            <a:off x="3438525" y="4794250"/>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sp>
        <p:nvSpPr>
          <p:cNvPr id="100" name="Text Box 79"/>
          <p:cNvSpPr txBox="1">
            <a:spLocks noChangeArrowheads="1"/>
          </p:cNvSpPr>
          <p:nvPr/>
        </p:nvSpPr>
        <p:spPr bwMode="auto">
          <a:xfrm>
            <a:off x="3467100" y="5402263"/>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101" name="AutoShape 80"/>
          <p:cNvCxnSpPr>
            <a:cxnSpLocks noChangeShapeType="1"/>
            <a:stCxn id="95" idx="2"/>
            <a:endCxn id="97" idx="0"/>
          </p:cNvCxnSpPr>
          <p:nvPr/>
        </p:nvCxnSpPr>
        <p:spPr bwMode="auto">
          <a:xfrm>
            <a:off x="4002088" y="39814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02" name="AutoShape 81"/>
          <p:cNvCxnSpPr>
            <a:cxnSpLocks noChangeShapeType="1"/>
            <a:stCxn id="97" idx="2"/>
            <a:endCxn id="99" idx="0"/>
          </p:cNvCxnSpPr>
          <p:nvPr/>
        </p:nvCxnSpPr>
        <p:spPr bwMode="auto">
          <a:xfrm flipH="1">
            <a:off x="3735388" y="45894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03" name="AutoShape 82"/>
          <p:cNvCxnSpPr>
            <a:cxnSpLocks noChangeShapeType="1"/>
            <a:stCxn id="97" idx="2"/>
            <a:endCxn id="98" idx="0"/>
          </p:cNvCxnSpPr>
          <p:nvPr/>
        </p:nvCxnSpPr>
        <p:spPr bwMode="auto">
          <a:xfrm>
            <a:off x="4002088" y="45894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04" name="AutoShape 83"/>
          <p:cNvCxnSpPr>
            <a:cxnSpLocks noChangeShapeType="1"/>
            <a:stCxn id="99" idx="2"/>
            <a:endCxn id="100" idx="0"/>
          </p:cNvCxnSpPr>
          <p:nvPr/>
        </p:nvCxnSpPr>
        <p:spPr bwMode="auto">
          <a:xfrm>
            <a:off x="3735388" y="51974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05" name="Text Box 84"/>
          <p:cNvSpPr txBox="1">
            <a:spLocks noChangeArrowheads="1"/>
          </p:cNvSpPr>
          <p:nvPr/>
        </p:nvSpPr>
        <p:spPr bwMode="auto">
          <a:xfrm>
            <a:off x="4086225" y="5402263"/>
            <a:ext cx="59213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cxnSp>
        <p:nvCxnSpPr>
          <p:cNvPr id="106" name="AutoShape 85"/>
          <p:cNvCxnSpPr>
            <a:cxnSpLocks noChangeShapeType="1"/>
            <a:stCxn id="98" idx="2"/>
            <a:endCxn id="105" idx="0"/>
          </p:cNvCxnSpPr>
          <p:nvPr/>
        </p:nvCxnSpPr>
        <p:spPr bwMode="auto">
          <a:xfrm>
            <a:off x="4383088" y="51974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07" name="Text Box 86"/>
          <p:cNvSpPr txBox="1">
            <a:spLocks noChangeArrowheads="1"/>
          </p:cNvSpPr>
          <p:nvPr/>
        </p:nvSpPr>
        <p:spPr bwMode="auto">
          <a:xfrm>
            <a:off x="4343400" y="3581400"/>
            <a:ext cx="534988"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cxnSp>
        <p:nvCxnSpPr>
          <p:cNvPr id="108" name="AutoShape 87"/>
          <p:cNvCxnSpPr>
            <a:cxnSpLocks noChangeShapeType="1"/>
            <a:endCxn id="107" idx="0"/>
          </p:cNvCxnSpPr>
          <p:nvPr/>
        </p:nvCxnSpPr>
        <p:spPr bwMode="auto">
          <a:xfrm>
            <a:off x="4278313" y="3368675"/>
            <a:ext cx="33337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09" name="Line 88"/>
          <p:cNvSpPr>
            <a:spLocks noChangeShapeType="1"/>
          </p:cNvSpPr>
          <p:nvPr/>
        </p:nvSpPr>
        <p:spPr bwMode="auto">
          <a:xfrm>
            <a:off x="5791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0" name="Text Box 89"/>
          <p:cNvSpPr txBox="1">
            <a:spLocks noChangeArrowheads="1"/>
          </p:cNvSpPr>
          <p:nvPr/>
        </p:nvSpPr>
        <p:spPr bwMode="auto">
          <a:xfrm>
            <a:off x="5715000" y="3352800"/>
            <a:ext cx="1571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dirty="0">
                <a:solidFill>
                  <a:srgbClr val="FF0000"/>
                </a:solidFill>
                <a:latin typeface="Times New Roman" panose="02020603050405020304" pitchFamily="18" charset="0"/>
                <a:cs typeface="Arial" panose="020B0604020202020204" pitchFamily="34" charset="0"/>
              </a:rPr>
              <a:t>{</a:t>
            </a:r>
            <a:r>
              <a:rPr lang="en-US" altLang="zh-CN" sz="2000" i="1" dirty="0">
                <a:solidFill>
                  <a:srgbClr val="FF0000"/>
                </a:solidFill>
                <a:latin typeface="Times New Roman" panose="02020603050405020304" pitchFamily="18" charset="0"/>
                <a:cs typeface="Arial" panose="020B0604020202020204" pitchFamily="34" charset="0"/>
              </a:rPr>
              <a:t>f, c, a, m, p</a:t>
            </a:r>
            <a:r>
              <a:rPr lang="en-US" altLang="zh-CN" sz="2000" dirty="0">
                <a:solidFill>
                  <a:srgbClr val="FF0000"/>
                </a:solidFill>
                <a:latin typeface="Times New Roman" panose="02020603050405020304" pitchFamily="18" charset="0"/>
                <a:cs typeface="Arial" panose="020B0604020202020204" pitchFamily="34" charset="0"/>
              </a:rPr>
              <a:t>}</a:t>
            </a:r>
            <a:endParaRPr lang="zh-CN" altLang="en-US" sz="2000" dirty="0">
              <a:solidFill>
                <a:srgbClr val="FF0000"/>
              </a:solidFill>
              <a:latin typeface="Times New Roman" panose="02020603050405020304" pitchFamily="18" charset="0"/>
              <a:cs typeface="Arial" panose="020B0604020202020204" pitchFamily="34" charset="0"/>
            </a:endParaRPr>
          </a:p>
        </p:txBody>
      </p:sp>
      <p:sp>
        <p:nvSpPr>
          <p:cNvPr id="111" name="Freeform 90"/>
          <p:cNvSpPr>
            <a:spLocks/>
          </p:cNvSpPr>
          <p:nvPr/>
        </p:nvSpPr>
        <p:spPr bwMode="auto">
          <a:xfrm>
            <a:off x="1981200" y="4114800"/>
            <a:ext cx="88900" cy="1063625"/>
          </a:xfrm>
          <a:custGeom>
            <a:avLst/>
            <a:gdLst>
              <a:gd name="T0" fmla="*/ 0 w 56"/>
              <a:gd name="T1" fmla="*/ 1063625 h 672"/>
              <a:gd name="T2" fmla="*/ 76200 w 56"/>
              <a:gd name="T3" fmla="*/ 683759 h 672"/>
              <a:gd name="T4" fmla="*/ 76200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rgbClr val="00B0F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112" name="Freeform 91"/>
          <p:cNvSpPr>
            <a:spLocks/>
          </p:cNvSpPr>
          <p:nvPr/>
        </p:nvSpPr>
        <p:spPr bwMode="auto">
          <a:xfrm>
            <a:off x="1295400" y="52578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Freeform 92"/>
          <p:cNvSpPr>
            <a:spLocks/>
          </p:cNvSpPr>
          <p:nvPr/>
        </p:nvSpPr>
        <p:spPr bwMode="auto">
          <a:xfrm>
            <a:off x="3962400" y="51816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Freeform 93"/>
          <p:cNvSpPr>
            <a:spLocks/>
          </p:cNvSpPr>
          <p:nvPr/>
        </p:nvSpPr>
        <p:spPr bwMode="auto">
          <a:xfrm>
            <a:off x="4648200" y="4038600"/>
            <a:ext cx="88900" cy="1063625"/>
          </a:xfrm>
          <a:custGeom>
            <a:avLst/>
            <a:gdLst>
              <a:gd name="T0" fmla="*/ 0 w 56"/>
              <a:gd name="T1" fmla="*/ 1063625 h 672"/>
              <a:gd name="T2" fmla="*/ 76200 w 56"/>
              <a:gd name="T3" fmla="*/ 683759 h 672"/>
              <a:gd name="T4" fmla="*/ 76200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Line 94"/>
          <p:cNvSpPr>
            <a:spLocks noChangeShapeType="1"/>
          </p:cNvSpPr>
          <p:nvPr/>
        </p:nvSpPr>
        <p:spPr bwMode="auto">
          <a:xfrm>
            <a:off x="4800600" y="3810000"/>
            <a:ext cx="152400" cy="0"/>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 name="Freeform 95"/>
          <p:cNvSpPr>
            <a:spLocks/>
          </p:cNvSpPr>
          <p:nvPr/>
        </p:nvSpPr>
        <p:spPr bwMode="auto">
          <a:xfrm>
            <a:off x="4267200" y="3200400"/>
            <a:ext cx="762000" cy="608013"/>
          </a:xfrm>
          <a:custGeom>
            <a:avLst/>
            <a:gdLst>
              <a:gd name="T0" fmla="*/ 0 w 480"/>
              <a:gd name="T1" fmla="*/ 608013 h 384"/>
              <a:gd name="T2" fmla="*/ 76200 w 480"/>
              <a:gd name="T3" fmla="*/ 532011 h 384"/>
              <a:gd name="T4" fmla="*/ 381000 w 480"/>
              <a:gd name="T5" fmla="*/ 152003 h 384"/>
              <a:gd name="T6" fmla="*/ 762000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Freeform 96"/>
          <p:cNvSpPr>
            <a:spLocks/>
          </p:cNvSpPr>
          <p:nvPr/>
        </p:nvSpPr>
        <p:spPr bwMode="auto">
          <a:xfrm>
            <a:off x="4038600" y="4648200"/>
            <a:ext cx="1219200" cy="1063625"/>
          </a:xfrm>
          <a:custGeom>
            <a:avLst/>
            <a:gdLst>
              <a:gd name="T0" fmla="*/ 0 w 768"/>
              <a:gd name="T1" fmla="*/ 1063625 h 672"/>
              <a:gd name="T2" fmla="*/ 152400 w 768"/>
              <a:gd name="T3" fmla="*/ 835705 h 672"/>
              <a:gd name="T4" fmla="*/ 838200 w 768"/>
              <a:gd name="T5" fmla="*/ 607786 h 672"/>
              <a:gd name="T6" fmla="*/ 1219200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rgbClr val="00B05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9900"/>
              </a:solidFill>
            </a:endParaRPr>
          </a:p>
        </p:txBody>
      </p:sp>
      <p:sp>
        <p:nvSpPr>
          <p:cNvPr id="118" name="Freeform 97"/>
          <p:cNvSpPr>
            <a:spLocks/>
          </p:cNvSpPr>
          <p:nvPr/>
        </p:nvSpPr>
        <p:spPr bwMode="auto">
          <a:xfrm>
            <a:off x="7315200" y="4648200"/>
            <a:ext cx="1219200" cy="1063625"/>
          </a:xfrm>
          <a:custGeom>
            <a:avLst/>
            <a:gdLst>
              <a:gd name="T0" fmla="*/ 0 w 768"/>
              <a:gd name="T1" fmla="*/ 1063625 h 672"/>
              <a:gd name="T2" fmla="*/ 152400 w 768"/>
              <a:gd name="T3" fmla="*/ 835705 h 672"/>
              <a:gd name="T4" fmla="*/ 838200 w 768"/>
              <a:gd name="T5" fmla="*/ 607786 h 672"/>
              <a:gd name="T6" fmla="*/ 1219200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chemeClr val="tx1"/>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Freeform 98"/>
          <p:cNvSpPr>
            <a:spLocks/>
          </p:cNvSpPr>
          <p:nvPr/>
        </p:nvSpPr>
        <p:spPr bwMode="auto">
          <a:xfrm>
            <a:off x="8001000" y="4114800"/>
            <a:ext cx="88900" cy="1063625"/>
          </a:xfrm>
          <a:custGeom>
            <a:avLst/>
            <a:gdLst>
              <a:gd name="T0" fmla="*/ 0 w 56"/>
              <a:gd name="T1" fmla="*/ 1063625 h 672"/>
              <a:gd name="T2" fmla="*/ 76200 w 56"/>
              <a:gd name="T3" fmla="*/ 683759 h 672"/>
              <a:gd name="T4" fmla="*/ 76200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Freeform 99"/>
          <p:cNvSpPr>
            <a:spLocks/>
          </p:cNvSpPr>
          <p:nvPr/>
        </p:nvSpPr>
        <p:spPr bwMode="auto">
          <a:xfrm>
            <a:off x="7315200" y="52578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Freeform 100"/>
          <p:cNvSpPr>
            <a:spLocks/>
          </p:cNvSpPr>
          <p:nvPr/>
        </p:nvSpPr>
        <p:spPr bwMode="auto">
          <a:xfrm>
            <a:off x="7620000" y="3276600"/>
            <a:ext cx="762000" cy="608013"/>
          </a:xfrm>
          <a:custGeom>
            <a:avLst/>
            <a:gdLst>
              <a:gd name="T0" fmla="*/ 0 w 480"/>
              <a:gd name="T1" fmla="*/ 608013 h 384"/>
              <a:gd name="T2" fmla="*/ 76200 w 480"/>
              <a:gd name="T3" fmla="*/ 532011 h 384"/>
              <a:gd name="T4" fmla="*/ 381000 w 480"/>
              <a:gd name="T5" fmla="*/ 152003 h 384"/>
              <a:gd name="T6" fmla="*/ 762000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Line 101"/>
          <p:cNvSpPr>
            <a:spLocks noChangeShapeType="1"/>
          </p:cNvSpPr>
          <p:nvPr/>
        </p:nvSpPr>
        <p:spPr bwMode="auto">
          <a:xfrm>
            <a:off x="8153400" y="3886200"/>
            <a:ext cx="152400" cy="0"/>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 name="TextBox 87"/>
          <p:cNvSpPr txBox="1"/>
          <p:nvPr/>
        </p:nvSpPr>
        <p:spPr>
          <a:xfrm>
            <a:off x="5105400" y="5638800"/>
            <a:ext cx="1447800" cy="36988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a:solidFill>
                  <a:srgbClr val="000000"/>
                </a:solidFill>
              </a:rPr>
              <a:t> Node-Link</a:t>
            </a:r>
            <a:endParaRPr lang="zh-CN" altLang="en-US">
              <a:solidFill>
                <a:srgbClr val="000000"/>
              </a:solidFill>
            </a:endParaRPr>
          </a:p>
        </p:txBody>
      </p:sp>
      <p:cxnSp>
        <p:nvCxnSpPr>
          <p:cNvPr id="124" name="直接箭头连接符 123"/>
          <p:cNvCxnSpPr/>
          <p:nvPr/>
        </p:nvCxnSpPr>
        <p:spPr>
          <a:xfrm rot="16200000" flipH="1">
            <a:off x="4991100" y="5067300"/>
            <a:ext cx="609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5" name="圆角矩形 124"/>
          <p:cNvSpPr/>
          <p:nvPr/>
        </p:nvSpPr>
        <p:spPr>
          <a:xfrm>
            <a:off x="105609" y="1445618"/>
            <a:ext cx="2825949" cy="4712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38651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57BF5A7-8C8F-41B4-B70B-BFE7BAB7603F}" type="slidenum">
              <a:rPr lang="zh-CN" altLang="en-US" sz="1200">
                <a:solidFill>
                  <a:srgbClr val="898989"/>
                </a:solidFill>
              </a:rPr>
              <a:pPr>
                <a:spcBef>
                  <a:spcPct val="0"/>
                </a:spcBef>
                <a:buFontTx/>
                <a:buNone/>
              </a:pPr>
              <a:t>121</a:t>
            </a:fld>
            <a:endParaRPr lang="en-US" altLang="zh-CN" sz="1200">
              <a:solidFill>
                <a:srgbClr val="898989"/>
              </a:solidFill>
            </a:endParaRPr>
          </a:p>
        </p:txBody>
      </p:sp>
      <p:sp>
        <p:nvSpPr>
          <p:cNvPr id="131074" name="Rectangle 2"/>
          <p:cNvSpPr>
            <a:spLocks noChangeArrowheads="1"/>
          </p:cNvSpPr>
          <p:nvPr/>
        </p:nvSpPr>
        <p:spPr bwMode="auto">
          <a:xfrm>
            <a:off x="0" y="6469062"/>
            <a:ext cx="9144000" cy="3889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b="1" dirty="0">
                <a:latin typeface="Comic Sans MS" pitchFamily="66" charset="0"/>
              </a:rPr>
              <a:t>Mining Frequent Patterns without Candidate Generation (SIGMOD2000)</a:t>
            </a:r>
          </a:p>
        </p:txBody>
      </p:sp>
      <p:sp>
        <p:nvSpPr>
          <p:cNvPr id="131075" name="Rectangle 3"/>
          <p:cNvSpPr>
            <a:spLocks noChangeArrowheads="1"/>
          </p:cNvSpPr>
          <p:nvPr/>
        </p:nvSpPr>
        <p:spPr bwMode="auto">
          <a:xfrm>
            <a:off x="0" y="304800"/>
            <a:ext cx="8915400" cy="747713"/>
          </a:xfrm>
          <a:prstGeom prst="rect">
            <a:avLst/>
          </a:prstGeom>
          <a:noFill/>
          <a:ln w="9525">
            <a:noFill/>
            <a:miter lim="800000"/>
            <a:headEnd/>
            <a:tailEnd/>
          </a:ln>
          <a:effectLst/>
        </p:spPr>
        <p:txBody>
          <a:bodyPr anchor="ctr"/>
          <a:lstStyle/>
          <a:p>
            <a:pPr eaLnBrk="1" fontAlgn="auto" hangingPunct="1">
              <a:spcAft>
                <a:spcPts val="0"/>
              </a:spcAft>
              <a:defRPr/>
            </a:pPr>
            <a:r>
              <a:rPr lang="en-US" altLang="zh-CN" sz="4000" dirty="0"/>
              <a:t>4.4.7 </a:t>
            </a:r>
            <a:r>
              <a:rPr lang="zh-CN" altLang="en-US" sz="4000" dirty="0"/>
              <a:t>其他方法：</a:t>
            </a:r>
            <a:r>
              <a:rPr lang="en-US" sz="4000" b="1" dirty="0"/>
              <a:t>FP-growth</a:t>
            </a:r>
            <a:r>
              <a:rPr lang="zh-CN" altLang="en-US" sz="4000" dirty="0"/>
              <a:t>算法</a:t>
            </a:r>
            <a:endParaRPr lang="en-US" altLang="zh-CN" sz="4000" b="1" dirty="0">
              <a:solidFill>
                <a:srgbClr val="CC3300"/>
              </a:solidFill>
              <a:effectLst>
                <a:outerShdw blurRad="38100" dist="38100" dir="2700000" algn="tl">
                  <a:srgbClr val="C0C0C0"/>
                </a:outerShdw>
              </a:effectLst>
            </a:endParaRPr>
          </a:p>
        </p:txBody>
      </p:sp>
      <p:sp>
        <p:nvSpPr>
          <p:cNvPr id="18437" name="Rectangle 40"/>
          <p:cNvSpPr>
            <a:spLocks noChangeArrowheads="1"/>
          </p:cNvSpPr>
          <p:nvPr/>
        </p:nvSpPr>
        <p:spPr bwMode="auto">
          <a:xfrm>
            <a:off x="0" y="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u="sng">
                <a:solidFill>
                  <a:srgbClr val="CC3300"/>
                </a:solidFill>
                <a:cs typeface="Arial" panose="020B0604020202020204" pitchFamily="34" charset="0"/>
              </a:rPr>
              <a:t>FP-tree</a:t>
            </a:r>
          </a:p>
        </p:txBody>
      </p:sp>
      <p:sp>
        <p:nvSpPr>
          <p:cNvPr id="18438" name="Text Box 44"/>
          <p:cNvSpPr txBox="1">
            <a:spLocks noChangeArrowheads="1"/>
          </p:cNvSpPr>
          <p:nvPr/>
        </p:nvSpPr>
        <p:spPr bwMode="auto">
          <a:xfrm>
            <a:off x="177883" y="3641902"/>
            <a:ext cx="1786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latin typeface="Times New Roman" panose="02020603050405020304" pitchFamily="18" charset="0"/>
                <a:cs typeface="Arial" panose="020B0604020202020204" pitchFamily="34" charset="0"/>
              </a:rPr>
              <a:t>最终</a:t>
            </a:r>
            <a:r>
              <a:rPr lang="en-US" altLang="zh-CN" sz="2400" b="1" dirty="0">
                <a:latin typeface="Times New Roman" panose="02020603050405020304" pitchFamily="18" charset="0"/>
                <a:cs typeface="Arial" panose="020B0604020202020204" pitchFamily="34" charset="0"/>
              </a:rPr>
              <a:t>FP-tree</a:t>
            </a:r>
            <a:endParaRPr lang="zh-CN" altLang="en-US" sz="2400" b="1" dirty="0">
              <a:latin typeface="Times New Roman" panose="02020603050405020304" pitchFamily="18" charset="0"/>
              <a:cs typeface="Arial" panose="020B0604020202020204" pitchFamily="34" charset="0"/>
            </a:endParaRPr>
          </a:p>
        </p:txBody>
      </p:sp>
      <p:sp>
        <p:nvSpPr>
          <p:cNvPr id="18462" name="Text Box 68"/>
          <p:cNvSpPr txBox="1">
            <a:spLocks noChangeArrowheads="1"/>
          </p:cNvSpPr>
          <p:nvPr/>
        </p:nvSpPr>
        <p:spPr bwMode="auto">
          <a:xfrm>
            <a:off x="2057400" y="2590800"/>
            <a:ext cx="1781175" cy="2576513"/>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buFontTx/>
              <a:buNone/>
            </a:pPr>
            <a:r>
              <a:rPr lang="en-US" altLang="zh-CN" sz="2000">
                <a:latin typeface="Times New Roman" panose="02020603050405020304" pitchFamily="18" charset="0"/>
                <a:cs typeface="Arial" panose="020B0604020202020204" pitchFamily="34" charset="0"/>
              </a:rPr>
              <a:t>Header Table</a:t>
            </a:r>
          </a:p>
          <a:p>
            <a:pPr>
              <a:lnSpc>
                <a:spcPct val="90000"/>
              </a:lnSpc>
              <a:spcBef>
                <a:spcPct val="0"/>
              </a:spcBef>
              <a:buFontTx/>
              <a:buNone/>
            </a:pPr>
            <a:endParaRPr lang="en-US" altLang="zh-CN" sz="2000">
              <a:latin typeface="Times New Roman" panose="02020603050405020304" pitchFamily="18" charset="0"/>
              <a:cs typeface="Arial" panose="020B0604020202020204" pitchFamily="34" charset="0"/>
            </a:endParaRPr>
          </a:p>
          <a:p>
            <a:pPr>
              <a:lnSpc>
                <a:spcPct val="90000"/>
              </a:lnSpc>
              <a:spcBef>
                <a:spcPct val="0"/>
              </a:spcBef>
              <a:buFontTx/>
              <a:buNone/>
            </a:pPr>
            <a:r>
              <a:rPr lang="en-US" altLang="zh-CN" sz="2000" i="1" u="sng">
                <a:latin typeface="Times New Roman" panose="02020603050405020304" pitchFamily="18" charset="0"/>
                <a:cs typeface="Arial" panose="020B0604020202020204" pitchFamily="34" charset="0"/>
              </a:rPr>
              <a:t>Item   head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 f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c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a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b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m	</a:t>
            </a:r>
          </a:p>
          <a:p>
            <a:pPr>
              <a:lnSpc>
                <a:spcPct val="90000"/>
              </a:lnSpc>
              <a:spcBef>
                <a:spcPct val="0"/>
              </a:spcBef>
              <a:buFontTx/>
              <a:buNone/>
            </a:pPr>
            <a:r>
              <a:rPr lang="en-US" altLang="zh-CN" sz="2000" i="1">
                <a:latin typeface="Times New Roman" panose="02020603050405020304" pitchFamily="18" charset="0"/>
                <a:cs typeface="Arial" panose="020B0604020202020204" pitchFamily="34" charset="0"/>
              </a:rPr>
              <a:t>p	</a:t>
            </a:r>
            <a:endParaRPr lang="en-US" altLang="zh-CN" sz="2000">
              <a:latin typeface="Times New Roman" panose="02020603050405020304" pitchFamily="18" charset="0"/>
              <a:cs typeface="Arial" panose="020B0604020202020204" pitchFamily="34" charset="0"/>
            </a:endParaRPr>
          </a:p>
        </p:txBody>
      </p:sp>
      <p:sp>
        <p:nvSpPr>
          <p:cNvPr id="18463" name="Freeform 69"/>
          <p:cNvSpPr>
            <a:spLocks/>
          </p:cNvSpPr>
          <p:nvPr/>
        </p:nvSpPr>
        <p:spPr bwMode="auto">
          <a:xfrm>
            <a:off x="3065463" y="3167063"/>
            <a:ext cx="1657350" cy="431800"/>
          </a:xfrm>
          <a:custGeom>
            <a:avLst/>
            <a:gdLst>
              <a:gd name="T0" fmla="*/ 0 w 672"/>
              <a:gd name="T1" fmla="*/ 431800 h 240"/>
              <a:gd name="T2" fmla="*/ 710293 w 672"/>
              <a:gd name="T3" fmla="*/ 345440 h 240"/>
              <a:gd name="T4" fmla="*/ 1065439 w 672"/>
              <a:gd name="T5" fmla="*/ 86360 h 240"/>
              <a:gd name="T6" fmla="*/ 1657350 w 672"/>
              <a:gd name="T7" fmla="*/ 0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cubicBezTo>
                  <a:pt x="108" y="232"/>
                  <a:pt x="216" y="224"/>
                  <a:pt x="288" y="192"/>
                </a:cubicBezTo>
                <a:cubicBezTo>
                  <a:pt x="360" y="160"/>
                  <a:pt x="368" y="80"/>
                  <a:pt x="432" y="48"/>
                </a:cubicBezTo>
                <a:cubicBezTo>
                  <a:pt x="496" y="16"/>
                  <a:pt x="584" y="8"/>
                  <a:pt x="67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4" name="Freeform 70"/>
          <p:cNvSpPr>
            <a:spLocks/>
          </p:cNvSpPr>
          <p:nvPr/>
        </p:nvSpPr>
        <p:spPr bwMode="auto">
          <a:xfrm flipV="1">
            <a:off x="3065463" y="3670300"/>
            <a:ext cx="1392237" cy="144463"/>
          </a:xfrm>
          <a:custGeom>
            <a:avLst/>
            <a:gdLst>
              <a:gd name="T0" fmla="*/ 0 w 432"/>
              <a:gd name="T1" fmla="*/ 0 h 1"/>
              <a:gd name="T2" fmla="*/ 1392237 w 432"/>
              <a:gd name="T3" fmla="*/ 0 h 1"/>
              <a:gd name="T4" fmla="*/ 0 60000 65536"/>
              <a:gd name="T5" fmla="*/ 0 60000 65536"/>
              <a:gd name="T6" fmla="*/ 0 w 432"/>
              <a:gd name="T7" fmla="*/ 0 h 1"/>
              <a:gd name="T8" fmla="*/ 432 w 432"/>
              <a:gd name="T9" fmla="*/ 1 h 1"/>
            </a:gdLst>
            <a:ahLst/>
            <a:cxnLst>
              <a:cxn ang="T4">
                <a:pos x="T0" y="T1"/>
              </a:cxn>
              <a:cxn ang="T5">
                <a:pos x="T2" y="T3"/>
              </a:cxn>
            </a:cxnLst>
            <a:rect l="T6" t="T7" r="T8" b="T9"/>
            <a:pathLst>
              <a:path w="432" h="1">
                <a:moveTo>
                  <a:pt x="0" y="0"/>
                </a:moveTo>
                <a:cubicBezTo>
                  <a:pt x="0" y="0"/>
                  <a:pt x="216" y="0"/>
                  <a:pt x="432"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6" name="Freeform 72"/>
          <p:cNvSpPr>
            <a:spLocks/>
          </p:cNvSpPr>
          <p:nvPr/>
        </p:nvSpPr>
        <p:spPr bwMode="auto">
          <a:xfrm>
            <a:off x="3065463" y="4175125"/>
            <a:ext cx="1392237" cy="215900"/>
          </a:xfrm>
          <a:custGeom>
            <a:avLst/>
            <a:gdLst>
              <a:gd name="T0" fmla="*/ 0 w 432"/>
              <a:gd name="T1" fmla="*/ 0 h 192"/>
              <a:gd name="T2" fmla="*/ 464079 w 432"/>
              <a:gd name="T3" fmla="*/ 53975 h 192"/>
              <a:gd name="T4" fmla="*/ 928158 w 432"/>
              <a:gd name="T5" fmla="*/ 161925 h 192"/>
              <a:gd name="T6" fmla="*/ 1392237 w 432"/>
              <a:gd name="T7" fmla="*/ 215900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cubicBezTo>
                  <a:pt x="48" y="12"/>
                  <a:pt x="96" y="24"/>
                  <a:pt x="144" y="48"/>
                </a:cubicBezTo>
                <a:cubicBezTo>
                  <a:pt x="192" y="72"/>
                  <a:pt x="240" y="120"/>
                  <a:pt x="288" y="144"/>
                </a:cubicBezTo>
                <a:cubicBezTo>
                  <a:pt x="336" y="168"/>
                  <a:pt x="384" y="180"/>
                  <a:pt x="432" y="192"/>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7" name="Freeform 73"/>
          <p:cNvSpPr>
            <a:spLocks/>
          </p:cNvSpPr>
          <p:nvPr/>
        </p:nvSpPr>
        <p:spPr bwMode="auto">
          <a:xfrm>
            <a:off x="3065463" y="4462463"/>
            <a:ext cx="1863725" cy="465137"/>
          </a:xfrm>
          <a:custGeom>
            <a:avLst/>
            <a:gdLst>
              <a:gd name="T0" fmla="*/ 0 w 720"/>
              <a:gd name="T1" fmla="*/ 0 h 384"/>
              <a:gd name="T2" fmla="*/ 621242 w 720"/>
              <a:gd name="T3" fmla="*/ 58142 h 384"/>
              <a:gd name="T4" fmla="*/ 1366732 w 720"/>
              <a:gd name="T5" fmla="*/ 348853 h 384"/>
              <a:gd name="T6" fmla="*/ 1863725 w 720"/>
              <a:gd name="T7" fmla="*/ 465137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0"/>
                </a:moveTo>
                <a:cubicBezTo>
                  <a:pt x="76" y="0"/>
                  <a:pt x="152" y="0"/>
                  <a:pt x="240" y="48"/>
                </a:cubicBezTo>
                <a:cubicBezTo>
                  <a:pt x="328" y="96"/>
                  <a:pt x="448" y="232"/>
                  <a:pt x="528" y="288"/>
                </a:cubicBezTo>
                <a:cubicBezTo>
                  <a:pt x="608" y="344"/>
                  <a:pt x="664" y="364"/>
                  <a:pt x="720"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70" name="Freeform 76"/>
          <p:cNvSpPr>
            <a:spLocks/>
          </p:cNvSpPr>
          <p:nvPr/>
        </p:nvSpPr>
        <p:spPr bwMode="auto">
          <a:xfrm>
            <a:off x="3065463" y="4751388"/>
            <a:ext cx="1177925" cy="252412"/>
          </a:xfrm>
          <a:custGeom>
            <a:avLst/>
            <a:gdLst>
              <a:gd name="T0" fmla="*/ 0 w 288"/>
              <a:gd name="T1" fmla="*/ 0 h 240"/>
              <a:gd name="T2" fmla="*/ 588963 w 288"/>
              <a:gd name="T3" fmla="*/ 50482 h 240"/>
              <a:gd name="T4" fmla="*/ 785283 w 288"/>
              <a:gd name="T5" fmla="*/ 201930 h 240"/>
              <a:gd name="T6" fmla="*/ 1177925 w 288"/>
              <a:gd name="T7" fmla="*/ 252412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0"/>
                </a:moveTo>
                <a:cubicBezTo>
                  <a:pt x="56" y="8"/>
                  <a:pt x="112" y="16"/>
                  <a:pt x="144" y="48"/>
                </a:cubicBezTo>
                <a:cubicBezTo>
                  <a:pt x="176" y="80"/>
                  <a:pt x="168" y="160"/>
                  <a:pt x="192" y="192"/>
                </a:cubicBezTo>
                <a:cubicBezTo>
                  <a:pt x="216" y="224"/>
                  <a:pt x="252" y="232"/>
                  <a:pt x="288" y="240"/>
                </a:cubicBezTo>
              </a:path>
            </a:pathLst>
          </a:custGeom>
          <a:noFill/>
          <a:ln w="12700">
            <a:solidFill>
              <a:srgbClr val="FF000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18472" name="Freeform 78"/>
          <p:cNvSpPr>
            <a:spLocks/>
          </p:cNvSpPr>
          <p:nvPr/>
        </p:nvSpPr>
        <p:spPr bwMode="auto">
          <a:xfrm>
            <a:off x="3065463" y="5038725"/>
            <a:ext cx="1177925" cy="573088"/>
          </a:xfrm>
          <a:custGeom>
            <a:avLst/>
            <a:gdLst>
              <a:gd name="T0" fmla="*/ 0 w 288"/>
              <a:gd name="T1" fmla="*/ 0 h 432"/>
              <a:gd name="T2" fmla="*/ 392642 w 288"/>
              <a:gd name="T3" fmla="*/ 191029 h 432"/>
              <a:gd name="T4" fmla="*/ 588963 w 288"/>
              <a:gd name="T5" fmla="*/ 445735 h 432"/>
              <a:gd name="T6" fmla="*/ 1177925 w 288"/>
              <a:gd name="T7" fmla="*/ 573088 h 432"/>
              <a:gd name="T8" fmla="*/ 0 60000 65536"/>
              <a:gd name="T9" fmla="*/ 0 60000 65536"/>
              <a:gd name="T10" fmla="*/ 0 60000 65536"/>
              <a:gd name="T11" fmla="*/ 0 60000 65536"/>
              <a:gd name="T12" fmla="*/ 0 w 288"/>
              <a:gd name="T13" fmla="*/ 0 h 432"/>
              <a:gd name="T14" fmla="*/ 288 w 288"/>
              <a:gd name="T15" fmla="*/ 432 h 432"/>
            </a:gdLst>
            <a:ahLst/>
            <a:cxnLst>
              <a:cxn ang="T8">
                <a:pos x="T0" y="T1"/>
              </a:cxn>
              <a:cxn ang="T9">
                <a:pos x="T2" y="T3"/>
              </a:cxn>
              <a:cxn ang="T10">
                <a:pos x="T4" y="T5"/>
              </a:cxn>
              <a:cxn ang="T11">
                <a:pos x="T6" y="T7"/>
              </a:cxn>
            </a:cxnLst>
            <a:rect l="T12" t="T13" r="T14" b="T15"/>
            <a:pathLst>
              <a:path w="288" h="432">
                <a:moveTo>
                  <a:pt x="0" y="0"/>
                </a:moveTo>
                <a:cubicBezTo>
                  <a:pt x="36" y="44"/>
                  <a:pt x="72" y="88"/>
                  <a:pt x="96" y="144"/>
                </a:cubicBezTo>
                <a:cubicBezTo>
                  <a:pt x="120" y="200"/>
                  <a:pt x="112" y="288"/>
                  <a:pt x="144" y="336"/>
                </a:cubicBezTo>
                <a:cubicBezTo>
                  <a:pt x="176" y="384"/>
                  <a:pt x="232" y="408"/>
                  <a:pt x="288" y="432"/>
                </a:cubicBezTo>
              </a:path>
            </a:pathLst>
          </a:custGeom>
          <a:noFill/>
          <a:ln w="12700">
            <a:solidFill>
              <a:srgbClr val="00CC0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 name="组合 4"/>
          <p:cNvGrpSpPr/>
          <p:nvPr/>
        </p:nvGrpSpPr>
        <p:grpSpPr>
          <a:xfrm>
            <a:off x="4170363" y="2260600"/>
            <a:ext cx="2043112" cy="3525838"/>
            <a:chOff x="4170363" y="2260600"/>
            <a:chExt cx="2043112" cy="3525838"/>
          </a:xfrm>
        </p:grpSpPr>
        <p:sp>
          <p:nvSpPr>
            <p:cNvPr id="18439" name="Text Box 45"/>
            <p:cNvSpPr txBox="1">
              <a:spLocks noChangeArrowheads="1"/>
            </p:cNvSpPr>
            <p:nvPr/>
          </p:nvSpPr>
          <p:spPr bwMode="auto">
            <a:xfrm>
              <a:off x="5227638" y="22606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18440" name="Text Box 46"/>
            <p:cNvSpPr txBox="1">
              <a:spLocks noChangeArrowheads="1"/>
            </p:cNvSpPr>
            <p:nvPr/>
          </p:nvSpPr>
          <p:spPr bwMode="auto">
            <a:xfrm>
              <a:off x="4770438" y="2946400"/>
              <a:ext cx="4778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f:4</a:t>
              </a:r>
            </a:p>
          </p:txBody>
        </p:sp>
        <p:sp>
          <p:nvSpPr>
            <p:cNvPr id="18441" name="Text Box 47"/>
            <p:cNvSpPr txBox="1">
              <a:spLocks noChangeArrowheads="1"/>
            </p:cNvSpPr>
            <p:nvPr/>
          </p:nvSpPr>
          <p:spPr bwMode="auto">
            <a:xfrm>
              <a:off x="5684838" y="2946400"/>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c:1</a:t>
              </a:r>
            </a:p>
          </p:txBody>
        </p:sp>
        <p:sp>
          <p:nvSpPr>
            <p:cNvPr id="18442" name="Text Box 48"/>
            <p:cNvSpPr txBox="1">
              <a:spLocks noChangeArrowheads="1"/>
            </p:cNvSpPr>
            <p:nvPr/>
          </p:nvSpPr>
          <p:spPr bwMode="auto">
            <a:xfrm>
              <a:off x="5678488" y="3552825"/>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18443" name="Text Box 49"/>
            <p:cNvSpPr txBox="1">
              <a:spLocks noChangeArrowheads="1"/>
            </p:cNvSpPr>
            <p:nvPr/>
          </p:nvSpPr>
          <p:spPr bwMode="auto">
            <a:xfrm>
              <a:off x="5678488" y="41592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18444" name="AutoShape 50"/>
            <p:cNvCxnSpPr>
              <a:cxnSpLocks noChangeShapeType="1"/>
              <a:stCxn id="18441" idx="2"/>
              <a:endCxn id="18442" idx="0"/>
            </p:cNvCxnSpPr>
            <p:nvPr/>
          </p:nvCxnSpPr>
          <p:spPr bwMode="auto">
            <a:xfrm>
              <a:off x="5945188" y="3346450"/>
              <a:ext cx="1587"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45" name="AutoShape 51"/>
            <p:cNvCxnSpPr>
              <a:cxnSpLocks noChangeShapeType="1"/>
              <a:stCxn id="18442" idx="2"/>
              <a:endCxn id="18443" idx="0"/>
            </p:cNvCxnSpPr>
            <p:nvPr/>
          </p:nvCxnSpPr>
          <p:spPr bwMode="auto">
            <a:xfrm>
              <a:off x="5946775" y="39560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46" name="AutoShape 52"/>
            <p:cNvCxnSpPr>
              <a:cxnSpLocks noChangeShapeType="1"/>
              <a:stCxn id="18439" idx="2"/>
              <a:endCxn id="18441" idx="0"/>
            </p:cNvCxnSpPr>
            <p:nvPr/>
          </p:nvCxnSpPr>
          <p:spPr bwMode="auto">
            <a:xfrm>
              <a:off x="5448300" y="2662238"/>
              <a:ext cx="496888"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47" name="AutoShape 53"/>
            <p:cNvCxnSpPr>
              <a:cxnSpLocks noChangeShapeType="1"/>
              <a:stCxn id="18439" idx="2"/>
              <a:endCxn id="18440" idx="0"/>
            </p:cNvCxnSpPr>
            <p:nvPr/>
          </p:nvCxnSpPr>
          <p:spPr bwMode="auto">
            <a:xfrm flipH="1">
              <a:off x="5010150" y="26622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8448" name="Text Box 54"/>
            <p:cNvSpPr txBox="1">
              <a:spLocks noChangeArrowheads="1"/>
            </p:cNvSpPr>
            <p:nvPr/>
          </p:nvSpPr>
          <p:spPr bwMode="auto">
            <a:xfrm>
              <a:off x="5075238" y="3552825"/>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latin typeface="Times New Roman" panose="02020603050405020304" pitchFamily="18" charset="0"/>
                  <a:cs typeface="Arial" panose="020B0604020202020204" pitchFamily="34" charset="0"/>
                </a:rPr>
                <a:t>b:1</a:t>
              </a:r>
            </a:p>
          </p:txBody>
        </p:sp>
        <p:sp>
          <p:nvSpPr>
            <p:cNvPr id="18449" name="Text Box 55"/>
            <p:cNvSpPr txBox="1">
              <a:spLocks noChangeArrowheads="1"/>
            </p:cNvSpPr>
            <p:nvPr/>
          </p:nvSpPr>
          <p:spPr bwMode="auto">
            <a:xfrm>
              <a:off x="4473575" y="35528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c:3</a:t>
              </a:r>
            </a:p>
          </p:txBody>
        </p:sp>
        <p:cxnSp>
          <p:nvCxnSpPr>
            <p:cNvPr id="18450" name="AutoShape 56"/>
            <p:cNvCxnSpPr>
              <a:cxnSpLocks noChangeShapeType="1"/>
              <a:stCxn id="18440" idx="2"/>
              <a:endCxn id="18449" idx="0"/>
            </p:cNvCxnSpPr>
            <p:nvPr/>
          </p:nvCxnSpPr>
          <p:spPr bwMode="auto">
            <a:xfrm flipH="1">
              <a:off x="4733925" y="33464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51" name="AutoShape 57"/>
            <p:cNvCxnSpPr>
              <a:cxnSpLocks noChangeShapeType="1"/>
              <a:stCxn id="18440" idx="2"/>
              <a:endCxn id="18448" idx="0"/>
            </p:cNvCxnSpPr>
            <p:nvPr/>
          </p:nvCxnSpPr>
          <p:spPr bwMode="auto">
            <a:xfrm>
              <a:off x="5010150" y="3346450"/>
              <a:ext cx="33337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8452" name="Text Box 58"/>
            <p:cNvSpPr txBox="1">
              <a:spLocks noChangeArrowheads="1"/>
            </p:cNvSpPr>
            <p:nvPr/>
          </p:nvSpPr>
          <p:spPr bwMode="auto">
            <a:xfrm>
              <a:off x="4465638" y="41592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a:3</a:t>
              </a:r>
            </a:p>
          </p:txBody>
        </p:sp>
        <p:sp>
          <p:nvSpPr>
            <p:cNvPr id="18453" name="Text Box 59"/>
            <p:cNvSpPr txBox="1">
              <a:spLocks noChangeArrowheads="1"/>
            </p:cNvSpPr>
            <p:nvPr/>
          </p:nvSpPr>
          <p:spPr bwMode="auto">
            <a:xfrm>
              <a:off x="4846638" y="47688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18454" name="Text Box 60"/>
            <p:cNvSpPr txBox="1">
              <a:spLocks noChangeArrowheads="1"/>
            </p:cNvSpPr>
            <p:nvPr/>
          </p:nvSpPr>
          <p:spPr bwMode="auto">
            <a:xfrm>
              <a:off x="4170363" y="4768850"/>
              <a:ext cx="5921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m:2</a:t>
              </a:r>
            </a:p>
          </p:txBody>
        </p:sp>
        <p:sp>
          <p:nvSpPr>
            <p:cNvPr id="18455" name="Text Box 61"/>
            <p:cNvSpPr txBox="1">
              <a:spLocks noChangeArrowheads="1"/>
            </p:cNvSpPr>
            <p:nvPr/>
          </p:nvSpPr>
          <p:spPr bwMode="auto">
            <a:xfrm>
              <a:off x="4198938" y="5376863"/>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p:2</a:t>
              </a:r>
            </a:p>
          </p:txBody>
        </p:sp>
        <p:cxnSp>
          <p:nvCxnSpPr>
            <p:cNvPr id="18456" name="AutoShape 62"/>
            <p:cNvCxnSpPr>
              <a:cxnSpLocks noChangeShapeType="1"/>
              <a:stCxn id="18449" idx="2"/>
              <a:endCxn id="18452" idx="0"/>
            </p:cNvCxnSpPr>
            <p:nvPr/>
          </p:nvCxnSpPr>
          <p:spPr bwMode="auto">
            <a:xfrm>
              <a:off x="4733925" y="39560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57" name="AutoShape 63"/>
            <p:cNvCxnSpPr>
              <a:cxnSpLocks noChangeShapeType="1"/>
              <a:stCxn id="18452" idx="2"/>
              <a:endCxn id="18454" idx="0"/>
            </p:cNvCxnSpPr>
            <p:nvPr/>
          </p:nvCxnSpPr>
          <p:spPr bwMode="auto">
            <a:xfrm flipH="1">
              <a:off x="4467225" y="45640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58" name="AutoShape 64"/>
            <p:cNvCxnSpPr>
              <a:cxnSpLocks noChangeShapeType="1"/>
              <a:stCxn id="18452" idx="2"/>
              <a:endCxn id="18453" idx="0"/>
            </p:cNvCxnSpPr>
            <p:nvPr/>
          </p:nvCxnSpPr>
          <p:spPr bwMode="auto">
            <a:xfrm>
              <a:off x="4733925" y="45640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8459" name="AutoShape 65"/>
            <p:cNvCxnSpPr>
              <a:cxnSpLocks noChangeShapeType="1"/>
              <a:stCxn id="18454" idx="2"/>
              <a:endCxn id="18455" idx="0"/>
            </p:cNvCxnSpPr>
            <p:nvPr/>
          </p:nvCxnSpPr>
          <p:spPr bwMode="auto">
            <a:xfrm>
              <a:off x="4467225" y="51720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8460" name="Text Box 66"/>
            <p:cNvSpPr txBox="1">
              <a:spLocks noChangeArrowheads="1"/>
            </p:cNvSpPr>
            <p:nvPr/>
          </p:nvSpPr>
          <p:spPr bwMode="auto">
            <a:xfrm>
              <a:off x="4818063" y="5376863"/>
              <a:ext cx="5921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cxnSp>
          <p:nvCxnSpPr>
            <p:cNvPr id="18461" name="AutoShape 67"/>
            <p:cNvCxnSpPr>
              <a:cxnSpLocks noChangeShapeType="1"/>
              <a:stCxn id="18453" idx="2"/>
              <a:endCxn id="18460" idx="0"/>
            </p:cNvCxnSpPr>
            <p:nvPr/>
          </p:nvCxnSpPr>
          <p:spPr bwMode="auto">
            <a:xfrm>
              <a:off x="5114925" y="51720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8465" name="Freeform 71"/>
            <p:cNvSpPr>
              <a:spLocks/>
            </p:cNvSpPr>
            <p:nvPr/>
          </p:nvSpPr>
          <p:spPr bwMode="auto">
            <a:xfrm>
              <a:off x="4914900" y="3162300"/>
              <a:ext cx="762000" cy="608013"/>
            </a:xfrm>
            <a:custGeom>
              <a:avLst/>
              <a:gdLst>
                <a:gd name="T0" fmla="*/ 0 w 480"/>
                <a:gd name="T1" fmla="*/ 608013 h 384"/>
                <a:gd name="T2" fmla="*/ 76200 w 480"/>
                <a:gd name="T3" fmla="*/ 532011 h 384"/>
                <a:gd name="T4" fmla="*/ 381000 w 480"/>
                <a:gd name="T5" fmla="*/ 152003 h 384"/>
                <a:gd name="T6" fmla="*/ 762000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8" name="Freeform 74"/>
            <p:cNvSpPr>
              <a:spLocks/>
            </p:cNvSpPr>
            <p:nvPr/>
          </p:nvSpPr>
          <p:spPr bwMode="auto">
            <a:xfrm>
              <a:off x="5310188" y="3940175"/>
              <a:ext cx="88900" cy="1063625"/>
            </a:xfrm>
            <a:custGeom>
              <a:avLst/>
              <a:gdLst>
                <a:gd name="T0" fmla="*/ 0 w 56"/>
                <a:gd name="T1" fmla="*/ 1063625 h 672"/>
                <a:gd name="T2" fmla="*/ 76200 w 56"/>
                <a:gd name="T3" fmla="*/ 683759 h 672"/>
                <a:gd name="T4" fmla="*/ 76200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9" name="Line 75"/>
            <p:cNvSpPr>
              <a:spLocks noChangeShapeType="1"/>
            </p:cNvSpPr>
            <p:nvPr/>
          </p:nvSpPr>
          <p:spPr bwMode="auto">
            <a:xfrm>
              <a:off x="5524500" y="3770313"/>
              <a:ext cx="152400" cy="0"/>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71" name="Freeform 77"/>
            <p:cNvSpPr>
              <a:spLocks/>
            </p:cNvSpPr>
            <p:nvPr/>
          </p:nvSpPr>
          <p:spPr bwMode="auto">
            <a:xfrm>
              <a:off x="4700588" y="50038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rgbClr val="FF000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73" name="Freeform 79"/>
            <p:cNvSpPr>
              <a:spLocks/>
            </p:cNvSpPr>
            <p:nvPr/>
          </p:nvSpPr>
          <p:spPr bwMode="auto">
            <a:xfrm>
              <a:off x="4700588" y="4548188"/>
              <a:ext cx="1219200" cy="1063625"/>
            </a:xfrm>
            <a:custGeom>
              <a:avLst/>
              <a:gdLst>
                <a:gd name="T0" fmla="*/ 0 w 768"/>
                <a:gd name="T1" fmla="*/ 1063625 h 672"/>
                <a:gd name="T2" fmla="*/ 152400 w 768"/>
                <a:gd name="T3" fmla="*/ 835705 h 672"/>
                <a:gd name="T4" fmla="*/ 838200 w 768"/>
                <a:gd name="T5" fmla="*/ 607786 h 672"/>
                <a:gd name="T6" fmla="*/ 1219200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rgbClr val="00CC00"/>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 name="文本框 1"/>
          <p:cNvSpPr txBox="1"/>
          <p:nvPr/>
        </p:nvSpPr>
        <p:spPr>
          <a:xfrm>
            <a:off x="1355862" y="1691079"/>
            <a:ext cx="6149838" cy="461665"/>
          </a:xfrm>
          <a:prstGeom prst="rect">
            <a:avLst/>
          </a:prstGeom>
          <a:noFill/>
          <a:ln>
            <a:solidFill>
              <a:srgbClr val="FF0000"/>
            </a:solidFill>
          </a:ln>
        </p:spPr>
        <p:txBody>
          <a:bodyPr wrap="square" rtlCol="0">
            <a:spAutoFit/>
          </a:bodyPr>
          <a:lstStyle/>
          <a:p>
            <a:r>
              <a:rPr lang="en-US" altLang="zh-CN" sz="2400" dirty="0"/>
              <a:t>FP Tree </a:t>
            </a:r>
            <a:r>
              <a:rPr lang="zh-CN" altLang="en-US" sz="2400" dirty="0"/>
              <a:t>频繁特征树 </a:t>
            </a:r>
            <a:r>
              <a:rPr lang="en-US" altLang="zh-CN" sz="2400" dirty="0"/>
              <a:t>(</a:t>
            </a:r>
            <a:r>
              <a:rPr lang="zh-CN" altLang="en-US" sz="2400" dirty="0"/>
              <a:t>注意：要包含</a:t>
            </a:r>
            <a:r>
              <a:rPr lang="en-US" altLang="zh-CN" sz="2400" dirty="0"/>
              <a:t>Header)</a:t>
            </a:r>
            <a:endParaRPr lang="en-US" sz="2400" dirty="0"/>
          </a:p>
        </p:txBody>
      </p:sp>
      <p:sp>
        <p:nvSpPr>
          <p:cNvPr id="3" name="椭圆 2"/>
          <p:cNvSpPr/>
          <p:nvPr/>
        </p:nvSpPr>
        <p:spPr>
          <a:xfrm>
            <a:off x="1030288" y="2175765"/>
            <a:ext cx="6206007" cy="3645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89856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14290"/>
            <a:ext cx="8540750" cy="821913"/>
          </a:xfrm>
        </p:spPr>
        <p:txBody>
          <a:bodyPr>
            <a:normAutofit/>
          </a:bodyPr>
          <a:lstStyle/>
          <a:p>
            <a:r>
              <a:rPr lang="en-US" altLang="zh-CN" dirty="0"/>
              <a:t>4.4.7 </a:t>
            </a:r>
            <a:r>
              <a:rPr lang="zh-CN" altLang="en-US" dirty="0"/>
              <a:t>其他方法：</a:t>
            </a:r>
            <a:r>
              <a:rPr lang="en-US" b="1" dirty="0"/>
              <a:t>FP-growth</a:t>
            </a:r>
            <a:r>
              <a:rPr lang="zh-CN" altLang="en-US" dirty="0"/>
              <a:t>算法 优势</a:t>
            </a:r>
            <a:endParaRPr lang="en-US" dirty="0"/>
          </a:p>
        </p:txBody>
      </p:sp>
      <p:sp>
        <p:nvSpPr>
          <p:cNvPr id="3" name="内容占位符 2"/>
          <p:cNvSpPr>
            <a:spLocks noGrp="1"/>
          </p:cNvSpPr>
          <p:nvPr>
            <p:ph idx="1"/>
          </p:nvPr>
        </p:nvSpPr>
        <p:spPr>
          <a:xfrm>
            <a:off x="492125" y="905772"/>
            <a:ext cx="8153400" cy="5763042"/>
          </a:xfrm>
        </p:spPr>
        <p:txBody>
          <a:bodyPr>
            <a:noAutofit/>
          </a:bodyPr>
          <a:lstStyle/>
          <a:p>
            <a:pPr>
              <a:lnSpc>
                <a:spcPct val="130000"/>
              </a:lnSpc>
            </a:pPr>
            <a:r>
              <a:rPr lang="en-US" altLang="zh-CN" sz="1800" dirty="0">
                <a:solidFill>
                  <a:srgbClr val="CC3300"/>
                </a:solidFill>
              </a:rPr>
              <a:t>The most significant advantage of the FP-tree</a:t>
            </a:r>
          </a:p>
          <a:p>
            <a:pPr lvl="1">
              <a:lnSpc>
                <a:spcPct val="130000"/>
              </a:lnSpc>
            </a:pPr>
            <a:r>
              <a:rPr lang="zh-CN" altLang="en-US" dirty="0">
                <a:solidFill>
                  <a:srgbClr val="7030A0"/>
                </a:solidFill>
              </a:rPr>
              <a:t>只需要</a:t>
            </a:r>
            <a:r>
              <a:rPr lang="en-US" altLang="zh-CN" dirty="0">
                <a:solidFill>
                  <a:srgbClr val="7030A0"/>
                </a:solidFill>
              </a:rPr>
              <a:t>2</a:t>
            </a:r>
            <a:r>
              <a:rPr lang="zh-CN" altLang="en-US" dirty="0">
                <a:solidFill>
                  <a:srgbClr val="7030A0"/>
                </a:solidFill>
              </a:rPr>
              <a:t>次扫描数据库</a:t>
            </a:r>
            <a:endParaRPr lang="en-US" altLang="zh-CN" dirty="0">
              <a:solidFill>
                <a:srgbClr val="CC3300"/>
              </a:solidFill>
            </a:endParaRPr>
          </a:p>
          <a:p>
            <a:pPr>
              <a:lnSpc>
                <a:spcPct val="130000"/>
              </a:lnSpc>
            </a:pPr>
            <a:r>
              <a:rPr lang="en-US" altLang="zh-CN" sz="1800" b="1" dirty="0"/>
              <a:t>Completeness </a:t>
            </a:r>
            <a:r>
              <a:rPr lang="zh-CN" altLang="en-US" sz="1800" b="1" dirty="0"/>
              <a:t>完整性</a:t>
            </a:r>
            <a:r>
              <a:rPr lang="en-US" altLang="zh-CN" sz="1800" dirty="0"/>
              <a:t>:  </a:t>
            </a:r>
          </a:p>
          <a:p>
            <a:pPr lvl="1">
              <a:lnSpc>
                <a:spcPct val="130000"/>
              </a:lnSpc>
            </a:pPr>
            <a:r>
              <a:rPr lang="en-US" altLang="zh-CN" sz="1600" dirty="0"/>
              <a:t>the FP-tree contains all the information related to mining frequent patterns (given the min-support threshold). </a:t>
            </a:r>
          </a:p>
          <a:p>
            <a:pPr marL="457200" lvl="1" indent="0">
              <a:lnSpc>
                <a:spcPct val="130000"/>
              </a:lnSpc>
              <a:buNone/>
            </a:pPr>
            <a:r>
              <a:rPr lang="en-US" altLang="zh-CN" sz="1800" dirty="0"/>
              <a:t>     </a:t>
            </a:r>
            <a:r>
              <a:rPr lang="en-US" altLang="zh-CN" b="1" u="sng" dirty="0"/>
              <a:t>FP-tree</a:t>
            </a:r>
            <a:r>
              <a:rPr lang="zh-CN" altLang="en-US" b="1" u="sng" dirty="0"/>
              <a:t>包含所有的要挖掘的模式</a:t>
            </a:r>
            <a:endParaRPr lang="en-US" altLang="zh-CN" sz="1800" b="1" u="sng" dirty="0">
              <a:solidFill>
                <a:srgbClr val="FF0000"/>
              </a:solidFill>
            </a:endParaRPr>
          </a:p>
          <a:p>
            <a:pPr>
              <a:lnSpc>
                <a:spcPct val="130000"/>
              </a:lnSpc>
            </a:pPr>
            <a:r>
              <a:rPr lang="en-US" altLang="zh-CN" sz="1800" b="1" dirty="0"/>
              <a:t>Compactness </a:t>
            </a:r>
            <a:r>
              <a:rPr lang="zh-CN" altLang="en-US" sz="1800" b="1" dirty="0"/>
              <a:t>紧凑性</a:t>
            </a:r>
            <a:r>
              <a:rPr lang="en-US" altLang="zh-CN" sz="1800" dirty="0"/>
              <a:t>:</a:t>
            </a:r>
          </a:p>
          <a:p>
            <a:pPr lvl="1">
              <a:lnSpc>
                <a:spcPct val="130000"/>
              </a:lnSpc>
            </a:pPr>
            <a:r>
              <a:rPr lang="en-US" altLang="zh-CN" sz="1600" dirty="0"/>
              <a:t>The size of the tree is bounded by the occurrences of frequent items</a:t>
            </a:r>
          </a:p>
          <a:p>
            <a:pPr marL="457200" lvl="1" indent="0">
              <a:lnSpc>
                <a:spcPct val="130000"/>
              </a:lnSpc>
              <a:buNone/>
            </a:pPr>
            <a:r>
              <a:rPr lang="en-US" altLang="zh-CN" sz="1600" dirty="0"/>
              <a:t>     </a:t>
            </a:r>
            <a:r>
              <a:rPr lang="en-US" altLang="zh-CN" sz="1600" u="sng" dirty="0"/>
              <a:t> </a:t>
            </a:r>
            <a:r>
              <a:rPr lang="en-US" altLang="zh-CN" sz="1800" b="1" u="sng" dirty="0"/>
              <a:t>FP-Tree</a:t>
            </a:r>
            <a:r>
              <a:rPr lang="zh-CN" altLang="en-US" sz="1800" b="1" u="sng" dirty="0"/>
              <a:t>的大小只和出现的频繁项相关</a:t>
            </a:r>
            <a:endParaRPr lang="en-US" altLang="zh-CN" sz="1800" b="1" u="sng" dirty="0"/>
          </a:p>
          <a:p>
            <a:pPr lvl="1">
              <a:lnSpc>
                <a:spcPct val="130000"/>
              </a:lnSpc>
            </a:pPr>
            <a:r>
              <a:rPr lang="en-US" altLang="zh-CN" sz="1600" dirty="0"/>
              <a:t>The height of the tree is bounded by the maximum number of items in a transaction</a:t>
            </a:r>
          </a:p>
          <a:p>
            <a:pPr marL="457200" lvl="1" indent="0">
              <a:lnSpc>
                <a:spcPct val="130000"/>
              </a:lnSpc>
              <a:buNone/>
            </a:pPr>
            <a:r>
              <a:rPr lang="en-US" altLang="zh-CN" sz="1600" dirty="0"/>
              <a:t>      </a:t>
            </a:r>
            <a:r>
              <a:rPr lang="en-US" altLang="zh-CN" sz="1800" b="1" u="sng" dirty="0"/>
              <a:t>FP-Tree</a:t>
            </a:r>
            <a:r>
              <a:rPr lang="zh-CN" altLang="en-US" sz="1800" b="1" u="sng" dirty="0"/>
              <a:t>树的高度只和一个</a:t>
            </a:r>
            <a:r>
              <a:rPr lang="en-US" altLang="zh-CN" sz="1800" b="1" u="sng" dirty="0"/>
              <a:t>transaction</a:t>
            </a:r>
            <a:r>
              <a:rPr lang="zh-CN" altLang="en-US" sz="1800" b="1" u="sng" dirty="0"/>
              <a:t>内的项目数量有关。</a:t>
            </a:r>
            <a:endParaRPr lang="en-US" altLang="zh-CN" sz="1800" b="1" u="sng"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2063725368"/>
      </p:ext>
    </p:extLst>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4.4.7 </a:t>
            </a:r>
            <a:r>
              <a:rPr lang="zh-CN" altLang="en-US" dirty="0"/>
              <a:t>其他方法：</a:t>
            </a:r>
            <a:r>
              <a:rPr lang="en-US" b="1" dirty="0"/>
              <a:t>FP-growth</a:t>
            </a:r>
            <a:r>
              <a:rPr lang="zh-CN" altLang="en-US" dirty="0"/>
              <a:t>算法</a:t>
            </a:r>
            <a:r>
              <a:rPr lang="en-US" altLang="zh-CN" dirty="0"/>
              <a:t/>
            </a:r>
            <a:br>
              <a:rPr lang="en-US" altLang="zh-CN" dirty="0"/>
            </a:br>
            <a:r>
              <a:rPr lang="zh-CN" altLang="en-US" dirty="0"/>
              <a:t>  </a:t>
            </a:r>
            <a:r>
              <a:rPr lang="en-US" altLang="zh-CN" dirty="0"/>
              <a:t/>
            </a:r>
            <a:br>
              <a:rPr lang="en-US" altLang="zh-CN" dirty="0"/>
            </a:br>
            <a:r>
              <a:rPr lang="zh-CN" altLang="en-US" dirty="0"/>
              <a:t>如何应用</a:t>
            </a:r>
            <a:r>
              <a:rPr lang="en-US" altLang="zh-CN" dirty="0"/>
              <a:t>FP-tree</a:t>
            </a:r>
            <a:r>
              <a:rPr lang="zh-CN" altLang="en-US" dirty="0"/>
              <a:t>挖掘频繁项集</a:t>
            </a:r>
            <a:r>
              <a:rPr lang="en-US" altLang="zh-CN" b="1" dirty="0">
                <a:solidFill>
                  <a:srgbClr val="CC3300"/>
                </a:solidFill>
                <a:effectLst>
                  <a:outerShdw blurRad="38100" dist="38100" dir="2700000" algn="tl">
                    <a:srgbClr val="C0C0C0"/>
                  </a:outerShdw>
                </a:effectLst>
              </a:rPr>
              <a:t/>
            </a:r>
            <a:br>
              <a:rPr lang="en-US" altLang="zh-CN" b="1" dirty="0">
                <a:solidFill>
                  <a:srgbClr val="CC3300"/>
                </a:solidFill>
                <a:effectLst>
                  <a:outerShdw blurRad="38100" dist="38100" dir="2700000" algn="tl">
                    <a:srgbClr val="C0C0C0"/>
                  </a:outerShdw>
                </a:effectLst>
              </a:rPr>
            </a:br>
            <a:endParaRPr lang="en-US" dirty="0"/>
          </a:p>
        </p:txBody>
      </p:sp>
      <p:sp>
        <p:nvSpPr>
          <p:cNvPr id="3" name="内容占位符 2"/>
          <p:cNvSpPr>
            <a:spLocks noGrp="1"/>
          </p:cNvSpPr>
          <p:nvPr>
            <p:ph idx="1"/>
          </p:nvPr>
        </p:nvSpPr>
        <p:spPr>
          <a:xfrm>
            <a:off x="574921" y="2130587"/>
            <a:ext cx="8153400" cy="3314637"/>
          </a:xfrm>
        </p:spPr>
        <p:txBody>
          <a:bodyPr>
            <a:normAutofit/>
          </a:bodyPr>
          <a:lstStyle/>
          <a:p>
            <a:pPr marL="0" indent="0">
              <a:buNone/>
            </a:pPr>
            <a:r>
              <a:rPr lang="zh-CN" altLang="en-US" dirty="0"/>
              <a:t>如何应用</a:t>
            </a:r>
            <a:r>
              <a:rPr lang="en-US" altLang="zh-CN" dirty="0"/>
              <a:t>FP-tree</a:t>
            </a:r>
            <a:r>
              <a:rPr lang="zh-CN" altLang="en-US" dirty="0"/>
              <a:t>挖掘频繁项集</a:t>
            </a:r>
            <a:endParaRPr lang="en-US" altLang="zh-CN" dirty="0"/>
          </a:p>
          <a:p>
            <a:r>
              <a:rPr lang="zh-CN" altLang="en-US" dirty="0"/>
              <a:t>分而自治方法（</a:t>
            </a:r>
            <a:r>
              <a:rPr lang="en-US" altLang="zh-CN" dirty="0"/>
              <a:t>Divide and conquer</a:t>
            </a:r>
            <a:r>
              <a:rPr lang="zh-CN" altLang="en-US" dirty="0"/>
              <a:t>）</a:t>
            </a:r>
            <a:endParaRPr lang="en-US" altLang="zh-CN" dirty="0"/>
          </a:p>
          <a:p>
            <a:pPr lvl="1"/>
            <a:r>
              <a:rPr lang="zh-CN" altLang="en-US" sz="2400" dirty="0">
                <a:solidFill>
                  <a:schemeClr val="accent2"/>
                </a:solidFill>
              </a:rPr>
              <a:t>对每一个频繁项，</a:t>
            </a:r>
            <a:r>
              <a:rPr lang="zh-CN" altLang="en-US" sz="2400" dirty="0"/>
              <a:t>构造每个</a:t>
            </a:r>
            <a:r>
              <a:rPr lang="en-US" sz="2400" dirty="0"/>
              <a:t>item</a:t>
            </a:r>
            <a:r>
              <a:rPr lang="zh-CN" altLang="en-US" sz="2400" dirty="0"/>
              <a:t>的</a:t>
            </a:r>
            <a:r>
              <a:rPr lang="zh-CN" altLang="en-US" sz="2400" u="sng" dirty="0"/>
              <a:t>条件模式基</a:t>
            </a:r>
            <a:r>
              <a:rPr lang="en-US" altLang="zh-CN" sz="2400" u="sng" dirty="0"/>
              <a:t>CPB</a:t>
            </a:r>
            <a:r>
              <a:rPr lang="zh-CN" altLang="en-US" sz="2400" dirty="0"/>
              <a:t>（</a:t>
            </a:r>
            <a:r>
              <a:rPr lang="en-US" altLang="zh-CN" sz="2400" dirty="0"/>
              <a:t>C</a:t>
            </a:r>
            <a:r>
              <a:rPr lang="en-US" sz="2400" dirty="0"/>
              <a:t>onditional </a:t>
            </a:r>
            <a:r>
              <a:rPr lang="en-US" altLang="zh-CN" sz="2400" dirty="0"/>
              <a:t>P</a:t>
            </a:r>
            <a:r>
              <a:rPr lang="en-US" sz="2400" dirty="0"/>
              <a:t>attern </a:t>
            </a:r>
            <a:r>
              <a:rPr lang="en-US" altLang="zh-CN" sz="2400" dirty="0"/>
              <a:t>B</a:t>
            </a:r>
            <a:r>
              <a:rPr lang="en-US" sz="2400" dirty="0"/>
              <a:t>ase） </a:t>
            </a:r>
            <a:endParaRPr lang="en-US" altLang="zh-CN" sz="2400" dirty="0"/>
          </a:p>
          <a:p>
            <a:pPr lvl="1"/>
            <a:r>
              <a:rPr lang="zh-CN" altLang="en-US" sz="2400" dirty="0"/>
              <a:t>重复该过程，直到</a:t>
            </a:r>
            <a:r>
              <a:rPr lang="en-US" altLang="zh-CN" sz="2400" dirty="0"/>
              <a:t>FP-Tree</a:t>
            </a:r>
            <a:r>
              <a:rPr lang="zh-CN" altLang="en-US" sz="2400" dirty="0"/>
              <a:t>为空</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4024552355"/>
      </p:ext>
    </p:extLst>
  </p:cSld>
  <p:clrMapOvr>
    <a:masterClrMapping/>
  </p:clrMapOvr>
  <p:transition>
    <p:blinds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188640"/>
            <a:ext cx="8540750" cy="821913"/>
          </a:xfrm>
        </p:spPr>
        <p:txBody>
          <a:bodyPr>
            <a:normAutofit fontScale="90000"/>
          </a:bodyPr>
          <a:lstStyle/>
          <a:p>
            <a:r>
              <a:rPr lang="en-US" altLang="zh-CN" dirty="0"/>
              <a:t>Step 1:</a:t>
            </a:r>
            <a:r>
              <a:rPr lang="zh-CN" altLang="en-US" dirty="0"/>
              <a:t>构造每个</a:t>
            </a:r>
            <a:r>
              <a:rPr lang="en-US" dirty="0"/>
              <a:t>item</a:t>
            </a:r>
            <a:r>
              <a:rPr lang="zh-CN" altLang="en-US" dirty="0"/>
              <a:t>的条件模式基</a:t>
            </a:r>
            <a:r>
              <a:rPr lang="en-US" altLang="zh-CN" dirty="0"/>
              <a:t>CPB</a:t>
            </a:r>
            <a:r>
              <a:rPr lang="zh-CN" altLang="en-US" dirty="0"/>
              <a:t>（</a:t>
            </a:r>
            <a:r>
              <a:rPr lang="en-US" dirty="0"/>
              <a:t>conditional pattern base） </a:t>
            </a:r>
          </a:p>
        </p:txBody>
      </p:sp>
      <p:sp>
        <p:nvSpPr>
          <p:cNvPr id="3" name="内容占位符 2"/>
          <p:cNvSpPr>
            <a:spLocks noGrp="1"/>
          </p:cNvSpPr>
          <p:nvPr>
            <p:ph idx="1"/>
          </p:nvPr>
        </p:nvSpPr>
        <p:spPr>
          <a:xfrm>
            <a:off x="492125" y="1314860"/>
            <a:ext cx="8153400" cy="4762910"/>
          </a:xfrm>
        </p:spPr>
        <p:txBody>
          <a:bodyPr>
            <a:normAutofit/>
          </a:bodyPr>
          <a:lstStyle/>
          <a:p>
            <a:pPr marL="0" indent="0">
              <a:buNone/>
            </a:pPr>
            <a:r>
              <a:rPr lang="zh-CN" altLang="en-US" sz="2000" dirty="0"/>
              <a:t>从</a:t>
            </a:r>
            <a:r>
              <a:rPr lang="en-US" sz="2000" dirty="0"/>
              <a:t>header table</a:t>
            </a:r>
            <a:r>
              <a:rPr lang="zh-CN" altLang="en-US" sz="2000" dirty="0"/>
              <a:t>的最下面的</a:t>
            </a:r>
            <a:r>
              <a:rPr lang="en-US" sz="2000" dirty="0"/>
              <a:t>item</a:t>
            </a:r>
            <a:r>
              <a:rPr lang="zh-CN" altLang="en-US" sz="2000" dirty="0"/>
              <a:t>开始，</a:t>
            </a:r>
            <a:endParaRPr lang="en-US" altLang="zh-CN" sz="2000" dirty="0"/>
          </a:p>
          <a:p>
            <a:pPr marL="0" indent="0">
              <a:buNone/>
            </a:pPr>
            <a:r>
              <a:rPr lang="zh-CN" altLang="en-US" sz="2000" dirty="0"/>
              <a:t>构造</a:t>
            </a:r>
            <a:r>
              <a:rPr lang="zh-CN" altLang="en-US" sz="2000" dirty="0">
                <a:solidFill>
                  <a:srgbClr val="FF0000"/>
                </a:solidFill>
              </a:rPr>
              <a:t>每个</a:t>
            </a:r>
            <a:r>
              <a:rPr lang="en-US" sz="2000" dirty="0">
                <a:solidFill>
                  <a:srgbClr val="FF0000"/>
                </a:solidFill>
              </a:rPr>
              <a:t>item</a:t>
            </a:r>
            <a:r>
              <a:rPr lang="zh-CN" altLang="en-US" sz="2000" dirty="0"/>
              <a:t>的</a:t>
            </a:r>
            <a:r>
              <a:rPr lang="zh-CN" altLang="en-US" sz="2000" dirty="0">
                <a:solidFill>
                  <a:srgbClr val="FF0000"/>
                </a:solidFill>
              </a:rPr>
              <a:t>条件模式基</a:t>
            </a:r>
            <a:r>
              <a:rPr lang="en-US" altLang="zh-CN" sz="2000" dirty="0">
                <a:solidFill>
                  <a:srgbClr val="FF0000"/>
                </a:solidFill>
              </a:rPr>
              <a:t>CPB</a:t>
            </a:r>
            <a:r>
              <a:rPr lang="zh-CN" altLang="en-US" sz="2000" dirty="0">
                <a:solidFill>
                  <a:srgbClr val="FF0000"/>
                </a:solidFill>
              </a:rPr>
              <a:t>（</a:t>
            </a:r>
            <a:r>
              <a:rPr lang="en-US" sz="2000" dirty="0">
                <a:solidFill>
                  <a:srgbClr val="FF0000"/>
                </a:solidFill>
              </a:rPr>
              <a:t>conditional pattern base） </a:t>
            </a:r>
          </a:p>
          <a:p>
            <a:r>
              <a:rPr lang="zh-CN" altLang="en-US" sz="2000" dirty="0"/>
              <a:t>顺着</a:t>
            </a:r>
            <a:r>
              <a:rPr lang="en-US" altLang="zh-CN" sz="2000" dirty="0"/>
              <a:t>header table</a:t>
            </a:r>
            <a:r>
              <a:rPr lang="zh-CN" altLang="en-US" sz="2000" dirty="0"/>
              <a:t>中</a:t>
            </a:r>
            <a:r>
              <a:rPr lang="en-US" altLang="zh-CN" sz="2000" dirty="0"/>
              <a:t>item</a:t>
            </a:r>
            <a:r>
              <a:rPr lang="zh-CN" altLang="en-US" sz="2000" dirty="0"/>
              <a:t>的链表，</a:t>
            </a:r>
            <a:r>
              <a:rPr lang="zh-CN" altLang="en-US" sz="2000" b="1" u="sng" dirty="0"/>
              <a:t>找出所有包含该</a:t>
            </a:r>
            <a:r>
              <a:rPr lang="en-US" altLang="zh-CN" sz="2000" b="1" u="sng" dirty="0"/>
              <a:t>item</a:t>
            </a:r>
            <a:r>
              <a:rPr lang="zh-CN" altLang="en-US" sz="2000" b="1" u="sng" dirty="0"/>
              <a:t>的</a:t>
            </a:r>
            <a:r>
              <a:rPr lang="zh-CN" altLang="en-US" sz="2000" b="1" u="sng" dirty="0">
                <a:solidFill>
                  <a:srgbClr val="FF0000"/>
                </a:solidFill>
              </a:rPr>
              <a:t>前缀路径</a:t>
            </a:r>
            <a:r>
              <a:rPr lang="zh-CN" altLang="en-US" sz="2000" dirty="0"/>
              <a:t>，这些</a:t>
            </a:r>
            <a:r>
              <a:rPr lang="zh-CN" altLang="en-US" sz="2000" b="1" u="sng" dirty="0">
                <a:solidFill>
                  <a:srgbClr val="FF0000"/>
                </a:solidFill>
              </a:rPr>
              <a:t>前缀路径</a:t>
            </a:r>
            <a:r>
              <a:rPr lang="zh-CN" altLang="en-US" sz="2000" b="1" u="sng" dirty="0"/>
              <a:t>就是该</a:t>
            </a:r>
            <a:r>
              <a:rPr lang="en-US" altLang="zh-CN" sz="2000" b="1" u="sng" dirty="0"/>
              <a:t>item</a:t>
            </a:r>
            <a:r>
              <a:rPr lang="zh-CN" altLang="en-US" sz="2000" b="1" u="sng" dirty="0"/>
              <a:t>的</a:t>
            </a:r>
            <a:r>
              <a:rPr lang="zh-CN" altLang="en-US" sz="2000" b="1" u="sng" dirty="0">
                <a:solidFill>
                  <a:srgbClr val="FF0000"/>
                </a:solidFill>
              </a:rPr>
              <a:t>条件模式基（</a:t>
            </a:r>
            <a:r>
              <a:rPr lang="en-US" altLang="zh-CN" sz="2000" b="1" u="sng" dirty="0">
                <a:solidFill>
                  <a:srgbClr val="FF0000"/>
                </a:solidFill>
              </a:rPr>
              <a:t>CPB</a:t>
            </a:r>
            <a:r>
              <a:rPr lang="zh-CN" altLang="en-US" sz="2000" b="1" u="sng" dirty="0">
                <a:solidFill>
                  <a:srgbClr val="FF0000"/>
                </a:solidFill>
              </a:rPr>
              <a:t>）</a:t>
            </a:r>
            <a:endParaRPr lang="en-US" altLang="zh-CN" sz="2000" b="1" u="sng" dirty="0">
              <a:solidFill>
                <a:srgbClr val="FF0000"/>
              </a:solidFill>
            </a:endParaRPr>
          </a:p>
          <a:p>
            <a:r>
              <a:rPr lang="zh-CN" altLang="en-US" sz="2000" dirty="0"/>
              <a:t>所有这些</a:t>
            </a:r>
            <a:r>
              <a:rPr lang="en-US" altLang="zh-CN" sz="2000" dirty="0"/>
              <a:t>CPB</a:t>
            </a:r>
            <a:r>
              <a:rPr lang="zh-CN" altLang="en-US" sz="2000" dirty="0"/>
              <a:t>的频繁度（计数）为该路径上</a:t>
            </a:r>
            <a:r>
              <a:rPr lang="en-US" altLang="zh-CN" sz="2000" dirty="0"/>
              <a:t>item</a:t>
            </a:r>
            <a:r>
              <a:rPr lang="zh-CN" altLang="en-US" sz="2000" dirty="0"/>
              <a:t>的频繁度（计数）</a:t>
            </a:r>
            <a:endParaRPr lang="en-US" altLang="zh-CN" sz="2000" dirty="0"/>
          </a:p>
          <a:p>
            <a:pPr marL="0" indent="0">
              <a:buNone/>
            </a:pPr>
            <a:r>
              <a:rPr lang="zh-CN" altLang="en-US" sz="2000" dirty="0"/>
              <a:t>     如包含</a:t>
            </a:r>
            <a:r>
              <a:rPr lang="en-US" altLang="zh-CN" sz="2000" u="sng" dirty="0"/>
              <a:t>p</a:t>
            </a:r>
            <a:r>
              <a:rPr lang="zh-CN" altLang="en-US" sz="2000" u="sng" dirty="0"/>
              <a:t>的其中一条路径是</a:t>
            </a:r>
            <a:r>
              <a:rPr lang="en-US" altLang="zh-CN" sz="2000" u="sng" dirty="0" err="1"/>
              <a:t>fcamp</a:t>
            </a:r>
            <a:r>
              <a:rPr lang="zh-CN" altLang="en-US" sz="2000" dirty="0"/>
              <a:t>，该路径中</a:t>
            </a:r>
            <a:r>
              <a:rPr lang="en-US" altLang="zh-CN" sz="2000" dirty="0"/>
              <a:t>p</a:t>
            </a:r>
            <a:r>
              <a:rPr lang="zh-CN" altLang="en-US" sz="2000" dirty="0"/>
              <a:t>的频繁度为</a:t>
            </a:r>
            <a:r>
              <a:rPr lang="en-US" altLang="zh-CN" sz="2000" dirty="0"/>
              <a:t>2</a:t>
            </a:r>
            <a:r>
              <a:rPr lang="zh-CN" altLang="en-US" sz="2000" dirty="0"/>
              <a:t>，则该</a:t>
            </a:r>
            <a:r>
              <a:rPr lang="en-US" altLang="zh-CN" sz="2000" dirty="0"/>
              <a:t>CPB </a:t>
            </a:r>
            <a:r>
              <a:rPr lang="en-US" altLang="zh-CN" sz="2000" dirty="0" err="1"/>
              <a:t>fcam</a:t>
            </a:r>
            <a:r>
              <a:rPr lang="zh-CN" altLang="en-US" sz="2000" dirty="0"/>
              <a:t>的频繁度为</a:t>
            </a:r>
            <a:r>
              <a:rPr lang="en-US" altLang="zh-CN" sz="2000" dirty="0"/>
              <a:t>2</a:t>
            </a:r>
            <a:endParaRPr lang="en-US" sz="2000"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a:xfrm>
            <a:off x="571472" y="6575868"/>
            <a:ext cx="7429552" cy="189186"/>
          </a:xfrm>
        </p:spPr>
        <p:txBody>
          <a:bodyPr>
            <a:normAutofit fontScale="70000" lnSpcReduction="20000"/>
          </a:bodyPr>
          <a:lstStyle/>
          <a:p>
            <a:endParaRPr lang="en-US"/>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024" y="4036174"/>
            <a:ext cx="6357096" cy="2636912"/>
          </a:xfrm>
          <a:prstGeom prst="rect">
            <a:avLst/>
          </a:prstGeom>
        </p:spPr>
      </p:pic>
      <p:sp>
        <p:nvSpPr>
          <p:cNvPr id="7" name="文本框 6"/>
          <p:cNvSpPr txBox="1"/>
          <p:nvPr/>
        </p:nvSpPr>
        <p:spPr>
          <a:xfrm>
            <a:off x="7847856" y="4665560"/>
            <a:ext cx="1116632" cy="923330"/>
          </a:xfrm>
          <a:prstGeom prst="rect">
            <a:avLst/>
          </a:prstGeom>
          <a:noFill/>
          <a:ln>
            <a:solidFill>
              <a:srgbClr val="00B050"/>
            </a:solidFill>
          </a:ln>
        </p:spPr>
        <p:txBody>
          <a:bodyPr wrap="square" rtlCol="0">
            <a:spAutoFit/>
          </a:bodyPr>
          <a:lstStyle/>
          <a:p>
            <a:r>
              <a:rPr lang="en-US" altLang="zh-CN" dirty="0"/>
              <a:t>p</a:t>
            </a:r>
            <a:r>
              <a:rPr lang="zh-CN" altLang="en-US" dirty="0"/>
              <a:t>的</a:t>
            </a:r>
            <a:endParaRPr lang="en-US" altLang="zh-CN" dirty="0"/>
          </a:p>
          <a:p>
            <a:r>
              <a:rPr lang="zh-CN" altLang="en-US" dirty="0"/>
              <a:t>前缀路径有</a:t>
            </a:r>
            <a:r>
              <a:rPr lang="en-US" altLang="zh-CN" dirty="0"/>
              <a:t>2</a:t>
            </a:r>
            <a:r>
              <a:rPr lang="zh-CN" altLang="en-US" dirty="0"/>
              <a:t>个</a:t>
            </a:r>
            <a:endParaRPr lang="en-US" altLang="zh-CN" dirty="0"/>
          </a:p>
        </p:txBody>
      </p:sp>
      <p:sp>
        <p:nvSpPr>
          <p:cNvPr id="8" name="Line 15"/>
          <p:cNvSpPr>
            <a:spLocks noChangeShapeType="1"/>
          </p:cNvSpPr>
          <p:nvPr/>
        </p:nvSpPr>
        <p:spPr bwMode="auto">
          <a:xfrm>
            <a:off x="395536" y="1208907"/>
            <a:ext cx="7924800"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椭圆 9"/>
          <p:cNvSpPr/>
          <p:nvPr/>
        </p:nvSpPr>
        <p:spPr>
          <a:xfrm>
            <a:off x="6404954" y="4617238"/>
            <a:ext cx="1411868" cy="3219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曲线连接符 11"/>
          <p:cNvCxnSpPr>
            <a:stCxn id="10" idx="6"/>
            <a:endCxn id="7" idx="2"/>
          </p:cNvCxnSpPr>
          <p:nvPr/>
        </p:nvCxnSpPr>
        <p:spPr>
          <a:xfrm>
            <a:off x="7816822" y="4778219"/>
            <a:ext cx="589350" cy="810671"/>
          </a:xfrm>
          <a:prstGeom prst="curvedConnector4">
            <a:avLst>
              <a:gd name="adj1" fmla="val 2633"/>
              <a:gd name="adj2" fmla="val 128199"/>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5764036" y="3691136"/>
            <a:ext cx="2556299" cy="2981950"/>
            <a:chOff x="5764036" y="3784082"/>
            <a:chExt cx="2556299" cy="2981950"/>
          </a:xfrm>
        </p:grpSpPr>
        <p:sp>
          <p:nvSpPr>
            <p:cNvPr id="9" name="矩形 8"/>
            <p:cNvSpPr/>
            <p:nvPr/>
          </p:nvSpPr>
          <p:spPr>
            <a:xfrm>
              <a:off x="6112011" y="3784082"/>
              <a:ext cx="1813317" cy="369332"/>
            </a:xfrm>
            <a:prstGeom prst="rect">
              <a:avLst/>
            </a:prstGeom>
            <a:ln>
              <a:solidFill>
                <a:srgbClr val="FF0000"/>
              </a:solidFill>
            </a:ln>
          </p:spPr>
          <p:txBody>
            <a:bodyPr wrap="none">
              <a:spAutoFit/>
            </a:bodyPr>
            <a:lstStyle/>
            <a:p>
              <a:r>
                <a:rPr lang="zh-CN" altLang="en-US" dirty="0"/>
                <a:t>条件模式基</a:t>
              </a:r>
              <a:r>
                <a:rPr lang="en-US" altLang="zh-CN" dirty="0"/>
                <a:t>CPB</a:t>
              </a:r>
              <a:endParaRPr lang="en-US" dirty="0"/>
            </a:p>
          </p:txBody>
        </p:sp>
        <p:sp>
          <p:nvSpPr>
            <p:cNvPr id="18" name="圆角矩形 17"/>
            <p:cNvSpPr/>
            <p:nvPr/>
          </p:nvSpPr>
          <p:spPr>
            <a:xfrm>
              <a:off x="5764036" y="4129120"/>
              <a:ext cx="2556299" cy="26369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组合 19"/>
          <p:cNvGrpSpPr/>
          <p:nvPr/>
        </p:nvGrpSpPr>
        <p:grpSpPr>
          <a:xfrm>
            <a:off x="327050" y="3995230"/>
            <a:ext cx="4674310" cy="2818146"/>
            <a:chOff x="5054710" y="4129120"/>
            <a:chExt cx="3265625" cy="2636912"/>
          </a:xfrm>
        </p:grpSpPr>
        <p:sp>
          <p:nvSpPr>
            <p:cNvPr id="21" name="矩形 20"/>
            <p:cNvSpPr/>
            <p:nvPr/>
          </p:nvSpPr>
          <p:spPr>
            <a:xfrm>
              <a:off x="5054710" y="4944659"/>
              <a:ext cx="709326" cy="328016"/>
            </a:xfrm>
            <a:prstGeom prst="rect">
              <a:avLst/>
            </a:prstGeom>
            <a:ln>
              <a:solidFill>
                <a:srgbClr val="FF0000"/>
              </a:solidFill>
            </a:ln>
          </p:spPr>
          <p:txBody>
            <a:bodyPr wrap="square">
              <a:spAutoFit/>
            </a:bodyPr>
            <a:lstStyle/>
            <a:p>
              <a:r>
                <a:rPr lang="en-US" altLang="zh-CN" dirty="0"/>
                <a:t>FP-Tree</a:t>
              </a:r>
              <a:endParaRPr lang="en-US" dirty="0"/>
            </a:p>
          </p:txBody>
        </p:sp>
        <p:sp>
          <p:nvSpPr>
            <p:cNvPr id="22" name="圆角矩形 21"/>
            <p:cNvSpPr/>
            <p:nvPr/>
          </p:nvSpPr>
          <p:spPr>
            <a:xfrm>
              <a:off x="5764036" y="4129120"/>
              <a:ext cx="2556299" cy="26369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直接连接符 12"/>
          <p:cNvCxnSpPr/>
          <p:nvPr/>
        </p:nvCxnSpPr>
        <p:spPr>
          <a:xfrm>
            <a:off x="5985536" y="4987522"/>
            <a:ext cx="1754816" cy="25654"/>
          </a:xfrm>
          <a:prstGeom prst="line">
            <a:avLst/>
          </a:prstGeom>
          <a:ln w="19050">
            <a:solidFill>
              <a:srgbClr val="00990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574636" y="5972118"/>
            <a:ext cx="644153" cy="2458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4920806" y="4621164"/>
            <a:ext cx="0" cy="7505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451277" y="3646466"/>
            <a:ext cx="1001300" cy="369332"/>
          </a:xfrm>
          <a:prstGeom prst="rect">
            <a:avLst/>
          </a:prstGeom>
          <a:ln>
            <a:solidFill>
              <a:srgbClr val="FF0000"/>
            </a:solidFill>
          </a:ln>
        </p:spPr>
        <p:txBody>
          <a:bodyPr wrap="none">
            <a:spAutoFit/>
          </a:bodyPr>
          <a:lstStyle/>
          <a:p>
            <a:r>
              <a:rPr lang="en-US" altLang="zh-CN" dirty="0"/>
              <a:t>FP Tree</a:t>
            </a:r>
            <a:endParaRPr lang="en-US" dirty="0"/>
          </a:p>
        </p:txBody>
      </p:sp>
      <p:sp>
        <p:nvSpPr>
          <p:cNvPr id="27" name="右箭头 26"/>
          <p:cNvSpPr/>
          <p:nvPr/>
        </p:nvSpPr>
        <p:spPr>
          <a:xfrm>
            <a:off x="4424594" y="3782903"/>
            <a:ext cx="1697762" cy="113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856349">
            <a:off x="3433853" y="4356450"/>
            <a:ext cx="659618" cy="19414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900"/>
              </a:solidFill>
            </a:endParaRPr>
          </a:p>
        </p:txBody>
      </p:sp>
      <p:sp>
        <p:nvSpPr>
          <p:cNvPr id="28" name="椭圆 27"/>
          <p:cNvSpPr/>
          <p:nvPr/>
        </p:nvSpPr>
        <p:spPr>
          <a:xfrm>
            <a:off x="4452577" y="4384385"/>
            <a:ext cx="468229" cy="15386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900"/>
              </a:solidFill>
            </a:endParaRPr>
          </a:p>
        </p:txBody>
      </p:sp>
      <p:sp>
        <p:nvSpPr>
          <p:cNvPr id="29" name="椭圆 28"/>
          <p:cNvSpPr/>
          <p:nvPr/>
        </p:nvSpPr>
        <p:spPr>
          <a:xfrm>
            <a:off x="1597052" y="5757225"/>
            <a:ext cx="644153" cy="2458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892698">
            <a:off x="3524740" y="4353309"/>
            <a:ext cx="602647" cy="1569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21063006">
            <a:off x="3449760" y="4282869"/>
            <a:ext cx="956046" cy="2029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72200" y="4979246"/>
            <a:ext cx="1411868" cy="321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接连接符 32"/>
          <p:cNvCxnSpPr/>
          <p:nvPr/>
        </p:nvCxnSpPr>
        <p:spPr>
          <a:xfrm>
            <a:off x="5940152" y="5275554"/>
            <a:ext cx="1754816" cy="256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640632"/>
      </p:ext>
    </p:extLst>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Step 2:</a:t>
            </a:r>
            <a:r>
              <a:rPr lang="zh-CN" altLang="en-US" dirty="0"/>
              <a:t>构造条件</a:t>
            </a:r>
            <a:r>
              <a:rPr lang="en-US" dirty="0" err="1"/>
              <a:t>FP-tree（</a:t>
            </a:r>
            <a:r>
              <a:rPr lang="en-US" altLang="zh-CN" dirty="0" err="1"/>
              <a:t>C</a:t>
            </a:r>
            <a:r>
              <a:rPr lang="en-US" dirty="0" err="1"/>
              <a:t>onditional</a:t>
            </a:r>
            <a:r>
              <a:rPr lang="en-US" dirty="0"/>
              <a:t> FP-tree） </a:t>
            </a:r>
          </a:p>
        </p:txBody>
      </p:sp>
      <p:sp>
        <p:nvSpPr>
          <p:cNvPr id="3" name="内容占位符 2"/>
          <p:cNvSpPr>
            <a:spLocks noGrp="1"/>
          </p:cNvSpPr>
          <p:nvPr>
            <p:ph idx="1"/>
          </p:nvPr>
        </p:nvSpPr>
        <p:spPr/>
        <p:txBody>
          <a:bodyPr>
            <a:normAutofit/>
          </a:bodyPr>
          <a:lstStyle/>
          <a:p>
            <a:pPr marL="0" indent="0">
              <a:buNone/>
            </a:pPr>
            <a:r>
              <a:rPr lang="zh-CN" altLang="en-US" sz="2000" dirty="0"/>
              <a:t>构造</a:t>
            </a:r>
            <a:r>
              <a:rPr lang="zh-CN" altLang="en-US" sz="2000" b="1" dirty="0">
                <a:solidFill>
                  <a:srgbClr val="FF0000"/>
                </a:solidFill>
              </a:rPr>
              <a:t>条件</a:t>
            </a:r>
            <a:r>
              <a:rPr lang="en-US" sz="2000" b="1" dirty="0">
                <a:solidFill>
                  <a:srgbClr val="FF0000"/>
                </a:solidFill>
              </a:rPr>
              <a:t>FP-tree （</a:t>
            </a:r>
            <a:r>
              <a:rPr lang="en-US" altLang="zh-CN" sz="2000" b="1" dirty="0">
                <a:solidFill>
                  <a:srgbClr val="FF0000"/>
                </a:solidFill>
              </a:rPr>
              <a:t>C</a:t>
            </a:r>
            <a:r>
              <a:rPr lang="en-US" sz="2000" b="1" dirty="0">
                <a:solidFill>
                  <a:srgbClr val="FF0000"/>
                </a:solidFill>
              </a:rPr>
              <a:t>onditional FP-tree） </a:t>
            </a:r>
          </a:p>
          <a:p>
            <a:r>
              <a:rPr lang="zh-CN" altLang="en-US" sz="2000" dirty="0"/>
              <a:t>每个</a:t>
            </a:r>
            <a:r>
              <a:rPr lang="en-US" altLang="zh-CN" sz="2000" dirty="0"/>
              <a:t>CPB</a:t>
            </a:r>
            <a:r>
              <a:rPr lang="zh-CN" altLang="en-US" sz="2000" dirty="0"/>
              <a:t>上的</a:t>
            </a:r>
            <a:r>
              <a:rPr lang="en-US" altLang="zh-CN" sz="2000" dirty="0"/>
              <a:t>item</a:t>
            </a:r>
            <a:r>
              <a:rPr lang="zh-CN" altLang="en-US" sz="2000" dirty="0"/>
              <a:t>的</a:t>
            </a:r>
            <a:r>
              <a:rPr lang="zh-CN" altLang="en-US" sz="2000" dirty="0">
                <a:solidFill>
                  <a:srgbClr val="FF0000"/>
                </a:solidFill>
              </a:rPr>
              <a:t>频繁度（计数）</a:t>
            </a:r>
            <a:r>
              <a:rPr lang="zh-CN" altLang="en-US" sz="2000" dirty="0"/>
              <a:t>，</a:t>
            </a:r>
            <a:r>
              <a:rPr lang="zh-CN" altLang="en-US" sz="2000" b="1" dirty="0"/>
              <a:t>过滤</a:t>
            </a:r>
            <a:r>
              <a:rPr lang="zh-CN" altLang="en-US" sz="2000" dirty="0"/>
              <a:t>低于</a:t>
            </a:r>
            <a:r>
              <a:rPr lang="zh-CN" altLang="en-US" sz="2000" dirty="0">
                <a:solidFill>
                  <a:srgbClr val="FF0000"/>
                </a:solidFill>
              </a:rPr>
              <a:t>阈值的</a:t>
            </a:r>
            <a:r>
              <a:rPr lang="en-US" altLang="zh-CN" sz="2000" dirty="0">
                <a:solidFill>
                  <a:srgbClr val="FF0000"/>
                </a:solidFill>
              </a:rPr>
              <a:t>item</a:t>
            </a:r>
            <a:r>
              <a:rPr lang="zh-CN" altLang="en-US" sz="2000" dirty="0"/>
              <a:t>，构建</a:t>
            </a:r>
            <a:r>
              <a:rPr lang="en-US" altLang="zh-CN" sz="2000" dirty="0"/>
              <a:t>FP-tree</a:t>
            </a:r>
          </a:p>
          <a:p>
            <a:r>
              <a:rPr lang="zh-CN" altLang="en-US" sz="2000" dirty="0"/>
              <a:t>如</a:t>
            </a:r>
            <a:r>
              <a:rPr lang="en-US" sz="2000" u="sng" dirty="0"/>
              <a:t>m</a:t>
            </a:r>
            <a:r>
              <a:rPr lang="zh-CN" altLang="en-US" sz="2000" u="sng" dirty="0"/>
              <a:t>的</a:t>
            </a:r>
            <a:r>
              <a:rPr lang="en-US" sz="2000" u="sng" dirty="0"/>
              <a:t>CPB{&lt;fca:2&gt;, &lt;fcab:1&gt;}，</a:t>
            </a:r>
            <a:r>
              <a:rPr lang="en-US" sz="2000" u="sng" dirty="0">
                <a:solidFill>
                  <a:srgbClr val="FF0000"/>
                </a:solidFill>
              </a:rPr>
              <a:t>f:3,</a:t>
            </a:r>
            <a:r>
              <a:rPr lang="en-US" sz="2000" dirty="0"/>
              <a:t> </a:t>
            </a:r>
            <a:r>
              <a:rPr lang="en-US" sz="2000" dirty="0">
                <a:hlinkClick r:id="rId2"/>
              </a:rPr>
              <a:t>c:3,</a:t>
            </a:r>
            <a:r>
              <a:rPr lang="en-US" sz="2000" dirty="0"/>
              <a:t> </a:t>
            </a:r>
            <a:r>
              <a:rPr lang="en-US" sz="2000" dirty="0">
                <a:hlinkClick r:id="rId3"/>
              </a:rPr>
              <a:t>a:3,</a:t>
            </a:r>
            <a:r>
              <a:rPr lang="en-US" sz="2000" dirty="0"/>
              <a:t> </a:t>
            </a:r>
            <a:r>
              <a:rPr lang="en-US" sz="2000" dirty="0">
                <a:hlinkClick r:id="rId4"/>
              </a:rPr>
              <a:t>b:1</a:t>
            </a:r>
            <a:r>
              <a:rPr lang="en-US" sz="2000" dirty="0"/>
              <a:t>, </a:t>
            </a:r>
            <a:r>
              <a:rPr lang="zh-CN" altLang="en-US" sz="2000" u="sng" dirty="0">
                <a:solidFill>
                  <a:srgbClr val="FF0000"/>
                </a:solidFill>
              </a:rPr>
              <a:t>阈值假设为</a:t>
            </a:r>
            <a:r>
              <a:rPr lang="en-US" altLang="zh-CN" sz="2000" u="sng" dirty="0">
                <a:solidFill>
                  <a:srgbClr val="FF0000"/>
                </a:solidFill>
              </a:rPr>
              <a:t>3</a:t>
            </a:r>
            <a:r>
              <a:rPr lang="zh-CN" altLang="en-US" sz="2000" dirty="0"/>
              <a:t>，</a:t>
            </a:r>
            <a:r>
              <a:rPr lang="zh-CN" altLang="en-US" sz="2000" dirty="0">
                <a:solidFill>
                  <a:srgbClr val="FF0000"/>
                </a:solidFill>
              </a:rPr>
              <a:t>过滤掉</a:t>
            </a:r>
            <a:r>
              <a:rPr lang="en-US" sz="2000" dirty="0">
                <a:solidFill>
                  <a:srgbClr val="FF0000"/>
                </a:solidFill>
              </a:rPr>
              <a:t>b</a:t>
            </a:r>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3861048"/>
            <a:ext cx="5895426" cy="2232248"/>
          </a:xfrm>
          <a:prstGeom prst="rect">
            <a:avLst/>
          </a:prstGeom>
        </p:spPr>
      </p:pic>
      <p:sp>
        <p:nvSpPr>
          <p:cNvPr id="9" name="椭圆 8"/>
          <p:cNvSpPr/>
          <p:nvPr/>
        </p:nvSpPr>
        <p:spPr>
          <a:xfrm>
            <a:off x="3275856" y="5246324"/>
            <a:ext cx="611560" cy="1016761"/>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3774922" y="5567761"/>
            <a:ext cx="511326" cy="584775"/>
          </a:xfrm>
          <a:prstGeom prst="rect">
            <a:avLst/>
          </a:prstGeom>
          <a:noFill/>
        </p:spPr>
        <p:txBody>
          <a:bodyPr wrap="square" rtlCol="0">
            <a:spAutoFit/>
          </a:bodyPr>
          <a:lstStyle/>
          <a:p>
            <a:r>
              <a:rPr lang="en-US" altLang="zh-CN" sz="3200" dirty="0">
                <a:solidFill>
                  <a:srgbClr val="FF0000"/>
                </a:solidFill>
              </a:rPr>
              <a:t>X</a:t>
            </a:r>
            <a:endParaRPr lang="en-US" sz="3200" dirty="0">
              <a:solidFill>
                <a:srgbClr val="FF0000"/>
              </a:solidFill>
            </a:endParaRPr>
          </a:p>
        </p:txBody>
      </p:sp>
      <p:sp>
        <p:nvSpPr>
          <p:cNvPr id="11" name="Line 15"/>
          <p:cNvSpPr>
            <a:spLocks noChangeShapeType="1"/>
          </p:cNvSpPr>
          <p:nvPr/>
        </p:nvSpPr>
        <p:spPr bwMode="auto">
          <a:xfrm>
            <a:off x="609600" y="1174576"/>
            <a:ext cx="7924800"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矩形 11"/>
          <p:cNvSpPr/>
          <p:nvPr/>
        </p:nvSpPr>
        <p:spPr>
          <a:xfrm>
            <a:off x="4386482" y="5383095"/>
            <a:ext cx="1467068" cy="369332"/>
          </a:xfrm>
          <a:prstGeom prst="rect">
            <a:avLst/>
          </a:prstGeom>
          <a:ln>
            <a:solidFill>
              <a:srgbClr val="FF0000"/>
            </a:solidFill>
          </a:ln>
        </p:spPr>
        <p:txBody>
          <a:bodyPr wrap="none">
            <a:spAutoFit/>
          </a:bodyPr>
          <a:lstStyle/>
          <a:p>
            <a:r>
              <a:rPr lang="zh-CN" altLang="en-US" dirty="0"/>
              <a:t>阈值假设为</a:t>
            </a:r>
            <a:r>
              <a:rPr lang="en-US" altLang="zh-CN" dirty="0"/>
              <a:t>3</a:t>
            </a:r>
            <a:endParaRPr lang="en-US" dirty="0"/>
          </a:p>
        </p:txBody>
      </p:sp>
      <p:sp>
        <p:nvSpPr>
          <p:cNvPr id="13" name="文本框 12"/>
          <p:cNvSpPr txBox="1"/>
          <p:nvPr/>
        </p:nvSpPr>
        <p:spPr>
          <a:xfrm>
            <a:off x="5863090" y="3664000"/>
            <a:ext cx="1466412" cy="646331"/>
          </a:xfrm>
          <a:prstGeom prst="rect">
            <a:avLst/>
          </a:prstGeom>
          <a:noFill/>
          <a:ln>
            <a:solidFill>
              <a:srgbClr val="FF0000"/>
            </a:solidFill>
          </a:ln>
        </p:spPr>
        <p:txBody>
          <a:bodyPr wrap="square" rtlCol="0">
            <a:spAutoFit/>
          </a:bodyPr>
          <a:lstStyle/>
          <a:p>
            <a:r>
              <a:rPr lang="en-US" altLang="zh-CN" b="1" dirty="0"/>
              <a:t>C</a:t>
            </a:r>
            <a:r>
              <a:rPr lang="en-US" b="1" dirty="0"/>
              <a:t>onditional FP-tree</a:t>
            </a:r>
            <a:endParaRPr lang="en-US" dirty="0"/>
          </a:p>
        </p:txBody>
      </p:sp>
      <p:sp>
        <p:nvSpPr>
          <p:cNvPr id="7" name="圆角矩形 6"/>
          <p:cNvSpPr/>
          <p:nvPr/>
        </p:nvSpPr>
        <p:spPr>
          <a:xfrm>
            <a:off x="4089364" y="4357191"/>
            <a:ext cx="1994804" cy="9666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76047" y="3247809"/>
            <a:ext cx="4468403" cy="400110"/>
          </a:xfrm>
          <a:prstGeom prst="rect">
            <a:avLst/>
          </a:prstGeom>
          <a:ln>
            <a:solidFill>
              <a:srgbClr val="FF0000"/>
            </a:solidFill>
          </a:ln>
        </p:spPr>
        <p:txBody>
          <a:bodyPr wrap="none">
            <a:spAutoFit/>
          </a:bodyPr>
          <a:lstStyle/>
          <a:p>
            <a:r>
              <a:rPr lang="zh-CN" altLang="en-US" sz="2000" dirty="0"/>
              <a:t>由条件模式基</a:t>
            </a:r>
            <a:r>
              <a:rPr lang="en-US" altLang="zh-CN" sz="2000" dirty="0"/>
              <a:t>CPB  </a:t>
            </a:r>
            <a:r>
              <a:rPr lang="zh-CN" altLang="en-US" sz="2000" dirty="0"/>
              <a:t>构造  条件</a:t>
            </a:r>
            <a:r>
              <a:rPr lang="en-US" altLang="zh-CN" sz="2000" dirty="0"/>
              <a:t>FP Tree</a:t>
            </a:r>
            <a:endParaRPr lang="en-US" sz="2000" dirty="0"/>
          </a:p>
        </p:txBody>
      </p:sp>
      <p:sp>
        <p:nvSpPr>
          <p:cNvPr id="15" name="矩形 14"/>
          <p:cNvSpPr/>
          <p:nvPr/>
        </p:nvSpPr>
        <p:spPr>
          <a:xfrm>
            <a:off x="4030585" y="4465661"/>
            <a:ext cx="2064989" cy="338554"/>
          </a:xfrm>
          <a:prstGeom prst="rect">
            <a:avLst/>
          </a:prstGeom>
        </p:spPr>
        <p:txBody>
          <a:bodyPr wrap="none">
            <a:spAutoFit/>
          </a:bodyPr>
          <a:lstStyle/>
          <a:p>
            <a:r>
              <a:rPr lang="en-US" altLang="zh-CN" sz="1600" dirty="0"/>
              <a:t>m</a:t>
            </a:r>
            <a:r>
              <a:rPr lang="zh-CN" altLang="en-US" sz="1600" dirty="0"/>
              <a:t>的条件模式基</a:t>
            </a:r>
            <a:r>
              <a:rPr lang="en-US" altLang="zh-CN" sz="1600" dirty="0"/>
              <a:t>CPB </a:t>
            </a:r>
            <a:endParaRPr lang="zh-CN" altLang="en-US" sz="1600" dirty="0"/>
          </a:p>
        </p:txBody>
      </p:sp>
    </p:spTree>
    <p:extLst>
      <p:ext uri="{BB962C8B-B14F-4D97-AF65-F5344CB8AC3E}">
        <p14:creationId xmlns:p14="http://schemas.microsoft.com/office/powerpoint/2010/main" val="3325288065"/>
      </p:ext>
    </p:extLst>
  </p:cSld>
  <p:clrMapOvr>
    <a:masterClrMapping/>
  </p:clrMapOvr>
  <p:transition>
    <p:blinds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Step 3: </a:t>
            </a:r>
            <a:r>
              <a:rPr lang="zh-CN" altLang="en-US" dirty="0"/>
              <a:t>递归的挖掘 </a:t>
            </a:r>
            <a:r>
              <a:rPr lang="zh-CN" altLang="en-US" b="1" dirty="0"/>
              <a:t>条件</a:t>
            </a:r>
            <a:r>
              <a:rPr lang="en-US" altLang="zh-CN" b="1" dirty="0"/>
              <a:t>FP-tree</a:t>
            </a:r>
            <a:endParaRPr lang="en-US" b="1"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11" name="灯片编号占位符 5"/>
          <p:cNvSpPr txBox="1">
            <a:spLocks/>
          </p:cNvSpPr>
          <p:nvPr/>
        </p:nvSpPr>
        <p:spPr bwMode="auto">
          <a:xfrm>
            <a:off x="6553200" y="6311726"/>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宋体" panose="02010600030101010101" pitchFamily="2"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宋体" panose="02010600030101010101" pitchFamily="2"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宋体" panose="02010600030101010101" pitchFamily="2"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9pPr>
          </a:lstStyle>
          <a:p>
            <a:pPr>
              <a:spcBef>
                <a:spcPct val="0"/>
              </a:spcBef>
              <a:buFontTx/>
              <a:buNone/>
            </a:pPr>
            <a:fld id="{544C8F64-9E02-47DA-BBB0-088733CF6CA3}" type="slidenum">
              <a:rPr lang="zh-CN" altLang="en-US" sz="1200" smtClean="0">
                <a:solidFill>
                  <a:srgbClr val="898989"/>
                </a:solidFill>
              </a:rPr>
              <a:pPr>
                <a:spcBef>
                  <a:spcPct val="0"/>
                </a:spcBef>
                <a:buFontTx/>
                <a:buNone/>
              </a:pPr>
              <a:t>126</a:t>
            </a:fld>
            <a:endParaRPr lang="en-US" altLang="zh-CN" sz="1200">
              <a:solidFill>
                <a:srgbClr val="898989"/>
              </a:solidFill>
            </a:endParaRPr>
          </a:p>
        </p:txBody>
      </p:sp>
      <p:sp>
        <p:nvSpPr>
          <p:cNvPr id="12" name="Rectangle 65"/>
          <p:cNvSpPr>
            <a:spLocks noChangeArrowheads="1"/>
          </p:cNvSpPr>
          <p:nvPr/>
        </p:nvSpPr>
        <p:spPr bwMode="auto">
          <a:xfrm>
            <a:off x="-12700" y="6432376"/>
            <a:ext cx="9156700" cy="381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Aft>
                <a:spcPts val="0"/>
              </a:spcAft>
              <a:defRPr/>
            </a:pPr>
            <a:r>
              <a:rPr lang="en-US" altLang="zh-CN" sz="1100" b="1" dirty="0">
                <a:latin typeface="Comic Sans MS" pitchFamily="66" charset="0"/>
              </a:rPr>
              <a:t>Mining Frequent Patterns without Candidate Generation (SIGMOD2000)</a:t>
            </a:r>
          </a:p>
        </p:txBody>
      </p:sp>
      <p:grpSp>
        <p:nvGrpSpPr>
          <p:cNvPr id="13" name="Group 3"/>
          <p:cNvGrpSpPr>
            <a:grpSpLocks/>
          </p:cNvGrpSpPr>
          <p:nvPr/>
        </p:nvGrpSpPr>
        <p:grpSpPr bwMode="auto">
          <a:xfrm>
            <a:off x="609600" y="2393776"/>
            <a:ext cx="1668463" cy="2239963"/>
            <a:chOff x="3312" y="2736"/>
            <a:chExt cx="805" cy="1459"/>
          </a:xfrm>
        </p:grpSpPr>
        <p:grpSp>
          <p:nvGrpSpPr>
            <p:cNvPr id="14" name="Group 4"/>
            <p:cNvGrpSpPr>
              <a:grpSpLocks/>
            </p:cNvGrpSpPr>
            <p:nvPr/>
          </p:nvGrpSpPr>
          <p:grpSpPr bwMode="auto">
            <a:xfrm>
              <a:off x="3792" y="2736"/>
              <a:ext cx="325" cy="1305"/>
              <a:chOff x="2282" y="2456"/>
              <a:chExt cx="325" cy="1305"/>
            </a:xfrm>
          </p:grpSpPr>
          <p:sp>
            <p:nvSpPr>
              <p:cNvPr id="16" name="Text Box 5"/>
              <p:cNvSpPr txBox="1">
                <a:spLocks noChangeArrowheads="1"/>
              </p:cNvSpPr>
              <p:nvPr/>
            </p:nvSpPr>
            <p:spPr bwMode="auto">
              <a:xfrm>
                <a:off x="2312" y="2456"/>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solidFill>
                      <a:schemeClr val="accent2"/>
                    </a:solidFill>
                    <a:latin typeface="Times New Roman" panose="02020603050405020304" pitchFamily="18" charset="0"/>
                    <a:cs typeface="Arial" panose="020B0604020202020204" pitchFamily="34" charset="0"/>
                  </a:rPr>
                  <a:t>{}</a:t>
                </a:r>
              </a:p>
            </p:txBody>
          </p:sp>
          <p:sp>
            <p:nvSpPr>
              <p:cNvPr id="17" name="Text Box 6"/>
              <p:cNvSpPr txBox="1">
                <a:spLocks noChangeArrowheads="1"/>
              </p:cNvSpPr>
              <p:nvPr/>
            </p:nvSpPr>
            <p:spPr bwMode="auto">
              <a:xfrm>
                <a:off x="2300" y="2840"/>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solidFill>
                      <a:schemeClr val="accent2"/>
                    </a:solidFill>
                    <a:latin typeface="Times New Roman" panose="02020603050405020304" pitchFamily="18" charset="0"/>
                    <a:cs typeface="Arial" panose="020B0604020202020204" pitchFamily="34" charset="0"/>
                  </a:rPr>
                  <a:t>f:3</a:t>
                </a:r>
              </a:p>
            </p:txBody>
          </p:sp>
          <p:sp>
            <p:nvSpPr>
              <p:cNvPr id="18" name="Text Box 7"/>
              <p:cNvSpPr txBox="1">
                <a:spLocks noChangeArrowheads="1"/>
              </p:cNvSpPr>
              <p:nvPr/>
            </p:nvSpPr>
            <p:spPr bwMode="auto">
              <a:xfrm>
                <a:off x="2287" y="3167"/>
                <a:ext cx="32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solidFill>
                      <a:schemeClr val="accent2"/>
                    </a:solidFill>
                    <a:latin typeface="Times New Roman" panose="02020603050405020304" pitchFamily="18" charset="0"/>
                    <a:cs typeface="Arial" panose="020B0604020202020204" pitchFamily="34" charset="0"/>
                  </a:rPr>
                  <a:t>c:3</a:t>
                </a:r>
              </a:p>
            </p:txBody>
          </p:sp>
          <p:sp>
            <p:nvSpPr>
              <p:cNvPr id="19" name="Text Box 8"/>
              <p:cNvSpPr txBox="1">
                <a:spLocks noChangeArrowheads="1"/>
              </p:cNvSpPr>
              <p:nvPr/>
            </p:nvSpPr>
            <p:spPr bwMode="auto">
              <a:xfrm>
                <a:off x="2282" y="3503"/>
                <a:ext cx="252"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solidFill>
                      <a:schemeClr val="accent2"/>
                    </a:solidFill>
                    <a:latin typeface="Times New Roman" panose="02020603050405020304" pitchFamily="18" charset="0"/>
                    <a:cs typeface="Arial" panose="020B0604020202020204" pitchFamily="34" charset="0"/>
                  </a:rPr>
                  <a:t>a:3</a:t>
                </a:r>
              </a:p>
            </p:txBody>
          </p:sp>
          <p:cxnSp>
            <p:nvCxnSpPr>
              <p:cNvPr id="20" name="AutoShape 9"/>
              <p:cNvCxnSpPr>
                <a:cxnSpLocks noChangeShapeType="1"/>
                <a:stCxn id="16" idx="2"/>
                <a:endCxn id="17" idx="0"/>
              </p:cNvCxnSpPr>
              <p:nvPr/>
            </p:nvCxnSpPr>
            <p:spPr bwMode="auto">
              <a:xfrm>
                <a:off x="2447" y="2706"/>
                <a:ext cx="0" cy="13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 name="AutoShape 10"/>
              <p:cNvCxnSpPr>
                <a:cxnSpLocks noChangeShapeType="1"/>
                <a:stCxn id="17" idx="2"/>
                <a:endCxn id="18" idx="0"/>
              </p:cNvCxnSpPr>
              <p:nvPr/>
            </p:nvCxnSpPr>
            <p:spPr bwMode="auto">
              <a:xfrm>
                <a:off x="2447" y="3090"/>
                <a:ext cx="0" cy="7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2" name="AutoShape 11"/>
              <p:cNvCxnSpPr>
                <a:cxnSpLocks noChangeShapeType="1"/>
                <a:stCxn id="18" idx="2"/>
                <a:endCxn id="19" idx="0"/>
              </p:cNvCxnSpPr>
              <p:nvPr/>
            </p:nvCxnSpPr>
            <p:spPr bwMode="auto">
              <a:xfrm>
                <a:off x="2447" y="3417"/>
                <a:ext cx="0" cy="86"/>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15" name="Text Box 12"/>
            <p:cNvSpPr txBox="1">
              <a:spLocks noChangeArrowheads="1"/>
            </p:cNvSpPr>
            <p:nvPr/>
          </p:nvSpPr>
          <p:spPr bwMode="auto">
            <a:xfrm>
              <a:off x="3312" y="3976"/>
              <a:ext cx="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en-US" altLang="zh-CN" sz="1600" b="1" i="1">
                <a:latin typeface="Times New Roman" panose="02020603050405020304" pitchFamily="18" charset="0"/>
                <a:cs typeface="Arial" panose="020B0604020202020204" pitchFamily="34" charset="0"/>
              </a:endParaRPr>
            </a:p>
          </p:txBody>
        </p:sp>
      </p:grpSp>
      <p:sp>
        <p:nvSpPr>
          <p:cNvPr id="23" name="Text Box 13"/>
          <p:cNvSpPr txBox="1">
            <a:spLocks noChangeArrowheads="1"/>
          </p:cNvSpPr>
          <p:nvPr/>
        </p:nvSpPr>
        <p:spPr bwMode="auto">
          <a:xfrm>
            <a:off x="3276600" y="1530176"/>
            <a:ext cx="21367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600" b="1" i="1" dirty="0">
                <a:latin typeface="Times New Roman" panose="02020603050405020304" pitchFamily="18" charset="0"/>
                <a:cs typeface="Arial" panose="020B0604020202020204" pitchFamily="34" charset="0"/>
              </a:rPr>
              <a:t>conditional</a:t>
            </a:r>
            <a:r>
              <a:rPr lang="en-US" altLang="zh-CN" sz="1600" b="1" dirty="0">
                <a:latin typeface="Times New Roman" panose="02020603050405020304" pitchFamily="18" charset="0"/>
                <a:cs typeface="Arial" panose="020B0604020202020204" pitchFamily="34" charset="0"/>
              </a:rPr>
              <a:t> </a:t>
            </a:r>
            <a:r>
              <a:rPr lang="en-US" altLang="zh-CN" sz="1600" dirty="0">
                <a:latin typeface="Tahoma" panose="020B0604030504040204" pitchFamily="34" charset="0"/>
                <a:cs typeface="Arial" panose="020B0604020202020204" pitchFamily="34" charset="0"/>
              </a:rPr>
              <a:t>FP-tree of </a:t>
            </a:r>
          </a:p>
          <a:p>
            <a:pPr>
              <a:spcBef>
                <a:spcPct val="0"/>
              </a:spcBef>
              <a:buFontTx/>
              <a:buNone/>
            </a:pPr>
            <a:r>
              <a:rPr lang="en-US" altLang="zh-CN" sz="1600" dirty="0">
                <a:latin typeface="Tahoma" panose="020B0604030504040204" pitchFamily="34" charset="0"/>
                <a:cs typeface="Arial" panose="020B0604020202020204" pitchFamily="34" charset="0"/>
              </a:rPr>
              <a:t>“</a:t>
            </a:r>
            <a:r>
              <a:rPr lang="en-US" altLang="zh-CN" sz="1600" dirty="0">
                <a:solidFill>
                  <a:srgbClr val="009900"/>
                </a:solidFill>
                <a:latin typeface="Tahoma" panose="020B0604030504040204" pitchFamily="34" charset="0"/>
                <a:cs typeface="Arial" panose="020B0604020202020204" pitchFamily="34" charset="0"/>
              </a:rPr>
              <a:t>a</a:t>
            </a:r>
            <a:r>
              <a:rPr lang="en-US" altLang="zh-CN" sz="1600" dirty="0">
                <a:solidFill>
                  <a:schemeClr val="accent2"/>
                </a:solidFill>
                <a:latin typeface="Tahoma" panose="020B0604030504040204" pitchFamily="34" charset="0"/>
                <a:cs typeface="Arial" panose="020B0604020202020204" pitchFamily="34" charset="0"/>
              </a:rPr>
              <a:t>m</a:t>
            </a:r>
            <a:r>
              <a:rPr lang="en-US" altLang="zh-CN" sz="1600" dirty="0">
                <a:latin typeface="Tahoma" panose="020B0604030504040204" pitchFamily="34" charset="0"/>
                <a:cs typeface="Arial" panose="020B0604020202020204" pitchFamily="34" charset="0"/>
              </a:rPr>
              <a:t>”: (fc:3)</a:t>
            </a:r>
          </a:p>
        </p:txBody>
      </p:sp>
      <p:grpSp>
        <p:nvGrpSpPr>
          <p:cNvPr id="24" name="Group 14"/>
          <p:cNvGrpSpPr>
            <a:grpSpLocks/>
          </p:cNvGrpSpPr>
          <p:nvPr/>
        </p:nvGrpSpPr>
        <p:grpSpPr bwMode="auto">
          <a:xfrm>
            <a:off x="4038600" y="2012776"/>
            <a:ext cx="1225550" cy="1660525"/>
            <a:chOff x="4393" y="1248"/>
            <a:chExt cx="785" cy="1193"/>
          </a:xfrm>
        </p:grpSpPr>
        <p:sp>
          <p:nvSpPr>
            <p:cNvPr id="25" name="Text Box 15"/>
            <p:cNvSpPr txBox="1">
              <a:spLocks noChangeArrowheads="1"/>
            </p:cNvSpPr>
            <p:nvPr/>
          </p:nvSpPr>
          <p:spPr bwMode="auto">
            <a:xfrm>
              <a:off x="4878" y="1248"/>
              <a:ext cx="275"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solidFill>
                    <a:schemeClr val="accent2"/>
                  </a:solidFill>
                  <a:latin typeface="Times New Roman" panose="02020603050405020304" pitchFamily="18" charset="0"/>
                  <a:cs typeface="Arial" panose="020B0604020202020204" pitchFamily="34" charset="0"/>
                </a:rPr>
                <a:t>{}</a:t>
              </a:r>
            </a:p>
          </p:txBody>
        </p:sp>
        <p:sp>
          <p:nvSpPr>
            <p:cNvPr id="26" name="Text Box 16"/>
            <p:cNvSpPr txBox="1">
              <a:spLocks noChangeArrowheads="1"/>
            </p:cNvSpPr>
            <p:nvPr/>
          </p:nvSpPr>
          <p:spPr bwMode="auto">
            <a:xfrm>
              <a:off x="4866" y="1632"/>
              <a:ext cx="29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9900"/>
                  </a:solidFill>
                  <a:latin typeface="Times New Roman" panose="02020603050405020304" pitchFamily="18" charset="0"/>
                  <a:cs typeface="Arial" panose="020B0604020202020204" pitchFamily="34" charset="0"/>
                </a:rPr>
                <a:t>f</a:t>
              </a:r>
              <a:r>
                <a:rPr lang="en-US" altLang="zh-CN" sz="2000" i="1" dirty="0">
                  <a:solidFill>
                    <a:schemeClr val="accent2"/>
                  </a:solidFill>
                  <a:latin typeface="Times New Roman" panose="02020603050405020304" pitchFamily="18" charset="0"/>
                  <a:cs typeface="Arial" panose="020B0604020202020204" pitchFamily="34" charset="0"/>
                </a:rPr>
                <a:t>:3</a:t>
              </a:r>
            </a:p>
          </p:txBody>
        </p:sp>
        <p:sp>
          <p:nvSpPr>
            <p:cNvPr id="27" name="Text Box 17"/>
            <p:cNvSpPr txBox="1">
              <a:spLocks noChangeArrowheads="1"/>
            </p:cNvSpPr>
            <p:nvPr/>
          </p:nvSpPr>
          <p:spPr bwMode="auto">
            <a:xfrm>
              <a:off x="4853" y="1958"/>
              <a:ext cx="32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solidFill>
                    <a:srgbClr val="009900"/>
                  </a:solidFill>
                  <a:latin typeface="Times New Roman" panose="02020603050405020304" pitchFamily="18" charset="0"/>
                  <a:cs typeface="Arial" panose="020B0604020202020204" pitchFamily="34" charset="0"/>
                </a:rPr>
                <a:t>c</a:t>
              </a:r>
              <a:r>
                <a:rPr lang="en-US" altLang="zh-CN" sz="2000" i="1" dirty="0">
                  <a:solidFill>
                    <a:schemeClr val="accent2"/>
                  </a:solidFill>
                  <a:latin typeface="Times New Roman" panose="02020603050405020304" pitchFamily="18" charset="0"/>
                  <a:cs typeface="Arial" panose="020B0604020202020204" pitchFamily="34" charset="0"/>
                </a:rPr>
                <a:t>:3</a:t>
              </a:r>
            </a:p>
          </p:txBody>
        </p:sp>
        <p:cxnSp>
          <p:nvCxnSpPr>
            <p:cNvPr id="28" name="AutoShape 18"/>
            <p:cNvCxnSpPr>
              <a:cxnSpLocks noChangeShapeType="1"/>
              <a:stCxn id="25" idx="2"/>
              <a:endCxn id="26" idx="0"/>
            </p:cNvCxnSpPr>
            <p:nvPr/>
          </p:nvCxnSpPr>
          <p:spPr bwMode="auto">
            <a:xfrm>
              <a:off x="5013" y="1498"/>
              <a:ext cx="0" cy="134"/>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9" name="AutoShape 19"/>
            <p:cNvCxnSpPr>
              <a:cxnSpLocks noChangeShapeType="1"/>
              <a:stCxn id="26" idx="2"/>
              <a:endCxn id="27" idx="0"/>
            </p:cNvCxnSpPr>
            <p:nvPr/>
          </p:nvCxnSpPr>
          <p:spPr bwMode="auto">
            <a:xfrm>
              <a:off x="5013" y="1882"/>
              <a:ext cx="0" cy="7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30" name="Text Box 20"/>
            <p:cNvSpPr txBox="1">
              <a:spLocks noChangeArrowheads="1"/>
            </p:cNvSpPr>
            <p:nvPr/>
          </p:nvSpPr>
          <p:spPr bwMode="auto">
            <a:xfrm>
              <a:off x="4393" y="2199"/>
              <a:ext cx="11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en-US" altLang="zh-CN" sz="1600" b="1" i="1">
                <a:latin typeface="Times New Roman" panose="02020603050405020304" pitchFamily="18" charset="0"/>
                <a:cs typeface="Arial" panose="020B0604020202020204" pitchFamily="34" charset="0"/>
              </a:endParaRPr>
            </a:p>
          </p:txBody>
        </p:sp>
      </p:grpSp>
      <p:sp>
        <p:nvSpPr>
          <p:cNvPr id="31" name="Text Box 21"/>
          <p:cNvSpPr txBox="1">
            <a:spLocks noChangeArrowheads="1"/>
          </p:cNvSpPr>
          <p:nvPr/>
        </p:nvSpPr>
        <p:spPr bwMode="auto">
          <a:xfrm>
            <a:off x="3352800" y="3719339"/>
            <a:ext cx="2006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i="1">
                <a:latin typeface="Times New Roman" panose="02020603050405020304" pitchFamily="18" charset="0"/>
                <a:cs typeface="Arial" panose="020B0604020202020204" pitchFamily="34" charset="0"/>
              </a:rPr>
              <a:t>conditional</a:t>
            </a:r>
            <a:r>
              <a:rPr lang="en-US" altLang="zh-CN" sz="1600" b="1">
                <a:latin typeface="Times New Roman" panose="02020603050405020304" pitchFamily="18" charset="0"/>
                <a:cs typeface="Arial" panose="020B0604020202020204" pitchFamily="34" charset="0"/>
              </a:rPr>
              <a:t> </a:t>
            </a:r>
            <a:r>
              <a:rPr lang="en-US" altLang="zh-CN" sz="1600">
                <a:latin typeface="Times New Roman" panose="02020603050405020304" pitchFamily="18" charset="0"/>
                <a:cs typeface="Arial" panose="020B0604020202020204" pitchFamily="34" charset="0"/>
              </a:rPr>
              <a:t>FP-tree of</a:t>
            </a:r>
          </a:p>
          <a:p>
            <a:pPr eaLnBrk="1" hangingPunct="1">
              <a:spcBef>
                <a:spcPct val="0"/>
              </a:spcBef>
              <a:buFontTx/>
              <a:buNone/>
            </a:pPr>
            <a:r>
              <a:rPr lang="en-US" altLang="zh-CN" sz="1600">
                <a:latin typeface="Times New Roman" panose="02020603050405020304" pitchFamily="18" charset="0"/>
                <a:cs typeface="Arial" panose="020B0604020202020204" pitchFamily="34" charset="0"/>
              </a:rPr>
              <a:t> “</a:t>
            </a:r>
            <a:r>
              <a:rPr lang="en-US" altLang="zh-CN" sz="1600">
                <a:solidFill>
                  <a:schemeClr val="accent2"/>
                </a:solidFill>
                <a:latin typeface="Times New Roman" panose="02020603050405020304" pitchFamily="18" charset="0"/>
                <a:cs typeface="Arial" panose="020B0604020202020204" pitchFamily="34" charset="0"/>
              </a:rPr>
              <a:t>cm</a:t>
            </a:r>
            <a:r>
              <a:rPr lang="en-US" altLang="zh-CN" sz="1600">
                <a:latin typeface="Times New Roman" panose="02020603050405020304" pitchFamily="18" charset="0"/>
                <a:cs typeface="Arial" panose="020B0604020202020204" pitchFamily="34" charset="0"/>
              </a:rPr>
              <a:t>”: </a:t>
            </a:r>
            <a:r>
              <a:rPr lang="en-US" altLang="zh-CN" sz="1600">
                <a:latin typeface="Tahoma" panose="020B0604030504040204" pitchFamily="34" charset="0"/>
                <a:cs typeface="Arial" panose="020B0604020202020204" pitchFamily="34" charset="0"/>
              </a:rPr>
              <a:t>(f:3)</a:t>
            </a:r>
          </a:p>
        </p:txBody>
      </p:sp>
      <p:sp>
        <p:nvSpPr>
          <p:cNvPr id="32" name="Text Box 22"/>
          <p:cNvSpPr txBox="1">
            <a:spLocks noChangeArrowheads="1"/>
          </p:cNvSpPr>
          <p:nvPr/>
        </p:nvSpPr>
        <p:spPr bwMode="auto">
          <a:xfrm>
            <a:off x="4800600" y="4222576"/>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solidFill>
                  <a:schemeClr val="accent2"/>
                </a:solidFill>
                <a:latin typeface="Times New Roman" panose="02020603050405020304" pitchFamily="18" charset="0"/>
                <a:cs typeface="Arial" panose="020B0604020202020204" pitchFamily="34" charset="0"/>
              </a:rPr>
              <a:t>{}</a:t>
            </a:r>
          </a:p>
        </p:txBody>
      </p:sp>
      <p:sp>
        <p:nvSpPr>
          <p:cNvPr id="33" name="Text Box 23"/>
          <p:cNvSpPr txBox="1">
            <a:spLocks noChangeArrowheads="1"/>
          </p:cNvSpPr>
          <p:nvPr/>
        </p:nvSpPr>
        <p:spPr bwMode="auto">
          <a:xfrm>
            <a:off x="4800600" y="4832176"/>
            <a:ext cx="465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solidFill>
                  <a:schemeClr val="accent2"/>
                </a:solidFill>
                <a:latin typeface="Times New Roman" panose="02020603050405020304" pitchFamily="18" charset="0"/>
                <a:cs typeface="Arial" panose="020B0604020202020204" pitchFamily="34" charset="0"/>
              </a:rPr>
              <a:t>f:3</a:t>
            </a:r>
          </a:p>
        </p:txBody>
      </p:sp>
      <p:cxnSp>
        <p:nvCxnSpPr>
          <p:cNvPr id="34" name="AutoShape 24"/>
          <p:cNvCxnSpPr>
            <a:cxnSpLocks noChangeShapeType="1"/>
            <a:stCxn id="32" idx="2"/>
            <a:endCxn id="33" idx="0"/>
          </p:cNvCxnSpPr>
          <p:nvPr/>
        </p:nvCxnSpPr>
        <p:spPr bwMode="auto">
          <a:xfrm>
            <a:off x="5029200" y="4619451"/>
            <a:ext cx="4763" cy="21272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35" name="Text Box 26"/>
          <p:cNvSpPr txBox="1">
            <a:spLocks noChangeArrowheads="1"/>
          </p:cNvSpPr>
          <p:nvPr/>
        </p:nvSpPr>
        <p:spPr bwMode="auto">
          <a:xfrm>
            <a:off x="6477000" y="1479376"/>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i="1">
                <a:latin typeface="Times New Roman" panose="02020603050405020304" pitchFamily="18" charset="0"/>
                <a:cs typeface="Arial" panose="020B0604020202020204" pitchFamily="34" charset="0"/>
              </a:rPr>
              <a:t>conditional</a:t>
            </a:r>
            <a:r>
              <a:rPr lang="en-US" altLang="zh-CN" sz="1600" b="1">
                <a:latin typeface="Times New Roman" panose="02020603050405020304" pitchFamily="18" charset="0"/>
                <a:cs typeface="Arial" panose="020B0604020202020204" pitchFamily="34" charset="0"/>
              </a:rPr>
              <a:t> </a:t>
            </a:r>
            <a:r>
              <a:rPr lang="en-US" altLang="zh-CN" sz="1600">
                <a:latin typeface="Times New Roman" panose="02020603050405020304" pitchFamily="18" charset="0"/>
                <a:cs typeface="Arial" panose="020B0604020202020204" pitchFamily="34" charset="0"/>
              </a:rPr>
              <a:t>FP-tree of </a:t>
            </a:r>
          </a:p>
          <a:p>
            <a:pPr eaLnBrk="1" hangingPunct="1">
              <a:spcBef>
                <a:spcPct val="0"/>
              </a:spcBef>
              <a:buFontTx/>
              <a:buNone/>
            </a:pPr>
            <a:r>
              <a:rPr lang="en-US" altLang="zh-CN" sz="1600">
                <a:latin typeface="Times New Roman" panose="02020603050405020304" pitchFamily="18" charset="0"/>
                <a:cs typeface="Arial" panose="020B0604020202020204" pitchFamily="34" charset="0"/>
              </a:rPr>
              <a:t>“</a:t>
            </a:r>
            <a:r>
              <a:rPr lang="en-US" altLang="zh-CN" sz="1600">
                <a:solidFill>
                  <a:schemeClr val="accent2"/>
                </a:solidFill>
                <a:latin typeface="Tahoma" panose="020B0604030504040204" pitchFamily="34" charset="0"/>
                <a:cs typeface="Arial" panose="020B0604020202020204" pitchFamily="34" charset="0"/>
              </a:rPr>
              <a:t>cam</a:t>
            </a:r>
            <a:r>
              <a:rPr lang="en-US" altLang="zh-CN" sz="2400">
                <a:latin typeface="Times New Roman" panose="02020603050405020304" pitchFamily="18" charset="0"/>
                <a:cs typeface="Arial" panose="020B0604020202020204" pitchFamily="34" charset="0"/>
              </a:rPr>
              <a:t>”</a:t>
            </a:r>
            <a:r>
              <a:rPr lang="en-US" altLang="zh-CN" sz="1600">
                <a:latin typeface="Tahoma" panose="020B0604030504040204" pitchFamily="34" charset="0"/>
                <a:cs typeface="Arial" panose="020B0604020202020204" pitchFamily="34" charset="0"/>
              </a:rPr>
              <a:t>: (f:3)</a:t>
            </a:r>
          </a:p>
        </p:txBody>
      </p:sp>
      <p:sp>
        <p:nvSpPr>
          <p:cNvPr id="36" name="Text Box 27"/>
          <p:cNvSpPr txBox="1">
            <a:spLocks noChangeArrowheads="1"/>
          </p:cNvSpPr>
          <p:nvPr/>
        </p:nvSpPr>
        <p:spPr bwMode="auto">
          <a:xfrm>
            <a:off x="7696200" y="2012776"/>
            <a:ext cx="428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solidFill>
                  <a:schemeClr val="accent2"/>
                </a:solidFill>
                <a:latin typeface="Times New Roman" panose="02020603050405020304" pitchFamily="18" charset="0"/>
                <a:cs typeface="Arial" panose="020B0604020202020204" pitchFamily="34" charset="0"/>
              </a:rPr>
              <a:t>{}</a:t>
            </a:r>
          </a:p>
        </p:txBody>
      </p:sp>
      <p:sp>
        <p:nvSpPr>
          <p:cNvPr id="37" name="Text Box 28"/>
          <p:cNvSpPr txBox="1">
            <a:spLocks noChangeArrowheads="1"/>
          </p:cNvSpPr>
          <p:nvPr/>
        </p:nvSpPr>
        <p:spPr bwMode="auto">
          <a:xfrm>
            <a:off x="7677150" y="2622376"/>
            <a:ext cx="465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solidFill>
                  <a:schemeClr val="accent2"/>
                </a:solidFill>
                <a:latin typeface="Times New Roman" panose="02020603050405020304" pitchFamily="18" charset="0"/>
                <a:cs typeface="Arial" panose="020B0604020202020204" pitchFamily="34" charset="0"/>
              </a:rPr>
              <a:t>f:3</a:t>
            </a:r>
          </a:p>
        </p:txBody>
      </p:sp>
      <p:cxnSp>
        <p:nvCxnSpPr>
          <p:cNvPr id="38" name="AutoShape 29"/>
          <p:cNvCxnSpPr>
            <a:cxnSpLocks noChangeShapeType="1"/>
            <a:stCxn id="36" idx="2"/>
            <a:endCxn id="37" idx="0"/>
          </p:cNvCxnSpPr>
          <p:nvPr/>
        </p:nvCxnSpPr>
        <p:spPr bwMode="auto">
          <a:xfrm>
            <a:off x="7910513" y="2409651"/>
            <a:ext cx="0" cy="21272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39" name="Line 32"/>
          <p:cNvSpPr>
            <a:spLocks noChangeShapeType="1"/>
          </p:cNvSpPr>
          <p:nvPr/>
        </p:nvSpPr>
        <p:spPr bwMode="auto">
          <a:xfrm flipV="1">
            <a:off x="2514600" y="2241376"/>
            <a:ext cx="838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3"/>
          <p:cNvSpPr>
            <a:spLocks noChangeShapeType="1"/>
          </p:cNvSpPr>
          <p:nvPr/>
        </p:nvSpPr>
        <p:spPr bwMode="auto">
          <a:xfrm>
            <a:off x="2438400" y="3460576"/>
            <a:ext cx="838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4"/>
          <p:cNvSpPr>
            <a:spLocks noChangeShapeType="1"/>
          </p:cNvSpPr>
          <p:nvPr/>
        </p:nvSpPr>
        <p:spPr bwMode="auto">
          <a:xfrm>
            <a:off x="2438400" y="3689176"/>
            <a:ext cx="83820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Rectangle 35"/>
          <p:cNvSpPr>
            <a:spLocks noChangeArrowheads="1"/>
          </p:cNvSpPr>
          <p:nvPr/>
        </p:nvSpPr>
        <p:spPr bwMode="auto">
          <a:xfrm>
            <a:off x="3352800" y="5898976"/>
            <a:ext cx="548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Tx/>
              <a:buNone/>
            </a:pPr>
            <a:r>
              <a:rPr lang="en-US" altLang="zh-CN" sz="1600" b="1" i="1" dirty="0">
                <a:latin typeface="Times New Roman" panose="02020603050405020304" pitchFamily="18" charset="0"/>
                <a:cs typeface="Arial" panose="020B0604020202020204" pitchFamily="34" charset="0"/>
              </a:rPr>
              <a:t>conditional</a:t>
            </a:r>
            <a:r>
              <a:rPr lang="en-US" altLang="zh-CN" sz="1600" b="1" dirty="0">
                <a:latin typeface="Times New Roman" panose="02020603050405020304" pitchFamily="18" charset="0"/>
                <a:cs typeface="Arial" panose="020B0604020202020204" pitchFamily="34" charset="0"/>
              </a:rPr>
              <a:t> </a:t>
            </a:r>
            <a:r>
              <a:rPr lang="en-US" altLang="zh-CN" sz="1600" dirty="0">
                <a:latin typeface="Times New Roman" panose="02020603050405020304" pitchFamily="18" charset="0"/>
                <a:cs typeface="Arial" panose="020B0604020202020204" pitchFamily="34" charset="0"/>
              </a:rPr>
              <a:t>FP-tree of “</a:t>
            </a:r>
            <a:r>
              <a:rPr lang="en-US" altLang="zh-CN" sz="1600" dirty="0" err="1">
                <a:solidFill>
                  <a:schemeClr val="accent2"/>
                </a:solidFill>
                <a:latin typeface="Tahoma" panose="020B0604030504040204" pitchFamily="34" charset="0"/>
                <a:cs typeface="Arial" panose="020B0604020202020204" pitchFamily="34" charset="0"/>
              </a:rPr>
              <a:t>fm</a:t>
            </a:r>
            <a:r>
              <a:rPr lang="en-US" altLang="zh-CN" sz="1600" dirty="0">
                <a:latin typeface="Times New Roman" panose="02020603050405020304" pitchFamily="18" charset="0"/>
                <a:cs typeface="Arial" panose="020B0604020202020204" pitchFamily="34" charset="0"/>
              </a:rPr>
              <a:t>”</a:t>
            </a:r>
            <a:r>
              <a:rPr lang="en-US" altLang="zh-CN" sz="1600" dirty="0">
                <a:latin typeface="Tahoma" panose="020B0604030504040204" pitchFamily="34" charset="0"/>
                <a:cs typeface="Arial" panose="020B0604020202020204" pitchFamily="34" charset="0"/>
              </a:rPr>
              <a:t>:</a:t>
            </a:r>
            <a:r>
              <a:rPr lang="en-US" altLang="zh-CN" sz="1800" dirty="0">
                <a:latin typeface="Tahoma" panose="020B0604030504040204" pitchFamily="34" charset="0"/>
                <a:cs typeface="Arial" panose="020B0604020202020204" pitchFamily="34" charset="0"/>
              </a:rPr>
              <a:t> 3  </a:t>
            </a:r>
            <a:r>
              <a:rPr lang="zh-CN" altLang="en-US" sz="1800" b="1" dirty="0">
                <a:solidFill>
                  <a:srgbClr val="FF0000"/>
                </a:solidFill>
                <a:latin typeface="Tahoma" panose="020B0604030504040204" pitchFamily="34" charset="0"/>
                <a:cs typeface="Arial" panose="020B0604020202020204" pitchFamily="34" charset="0"/>
              </a:rPr>
              <a:t>（</a:t>
            </a:r>
            <a:r>
              <a:rPr lang="en-US" altLang="zh-CN" sz="1800" b="1" dirty="0">
                <a:solidFill>
                  <a:srgbClr val="FF0000"/>
                </a:solidFill>
                <a:latin typeface="Tahoma" panose="020B0604030504040204" pitchFamily="34" charset="0"/>
                <a:cs typeface="Arial" panose="020B0604020202020204" pitchFamily="34" charset="0"/>
              </a:rPr>
              <a:t>f</a:t>
            </a:r>
            <a:r>
              <a:rPr lang="zh-CN" altLang="en-US" sz="1800" b="1" dirty="0">
                <a:solidFill>
                  <a:srgbClr val="FF0000"/>
                </a:solidFill>
                <a:latin typeface="Tahoma" panose="020B0604030504040204" pitchFamily="34" charset="0"/>
                <a:cs typeface="Arial" panose="020B0604020202020204" pitchFamily="34" charset="0"/>
              </a:rPr>
              <a:t>没有前缀，结束）</a:t>
            </a:r>
            <a:endParaRPr lang="en-US" altLang="zh-CN" sz="1800" b="1" dirty="0">
              <a:solidFill>
                <a:srgbClr val="FF0000"/>
              </a:solidFill>
              <a:latin typeface="Tahoma" panose="020B0604030504040204" pitchFamily="34" charset="0"/>
              <a:cs typeface="Arial" panose="020B0604020202020204" pitchFamily="34" charset="0"/>
            </a:endParaRPr>
          </a:p>
        </p:txBody>
      </p:sp>
      <p:sp>
        <p:nvSpPr>
          <p:cNvPr id="43" name="Line 36"/>
          <p:cNvSpPr>
            <a:spLocks noChangeShapeType="1"/>
          </p:cNvSpPr>
          <p:nvPr/>
        </p:nvSpPr>
        <p:spPr bwMode="auto">
          <a:xfrm flipV="1">
            <a:off x="5867400" y="1784176"/>
            <a:ext cx="7620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37"/>
          <p:cNvSpPr>
            <a:spLocks noChangeShapeType="1"/>
          </p:cNvSpPr>
          <p:nvPr/>
        </p:nvSpPr>
        <p:spPr bwMode="auto">
          <a:xfrm>
            <a:off x="5791200" y="2850976"/>
            <a:ext cx="8382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Text Box 38"/>
          <p:cNvSpPr txBox="1">
            <a:spLocks noChangeArrowheads="1"/>
          </p:cNvSpPr>
          <p:nvPr/>
        </p:nvSpPr>
        <p:spPr bwMode="auto">
          <a:xfrm>
            <a:off x="6629400" y="3795539"/>
            <a:ext cx="2006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Arial" panose="020B0604020202020204" pitchFamily="34" charset="0"/>
              </a:rPr>
              <a:t>conditional</a:t>
            </a:r>
            <a:r>
              <a:rPr lang="en-US" altLang="zh-CN" sz="1600" b="1">
                <a:latin typeface="Times New Roman" panose="02020603050405020304" pitchFamily="18" charset="0"/>
                <a:cs typeface="Arial" panose="020B0604020202020204" pitchFamily="34" charset="0"/>
              </a:rPr>
              <a:t> </a:t>
            </a:r>
            <a:r>
              <a:rPr lang="en-US" altLang="zh-CN" sz="1600">
                <a:latin typeface="Times New Roman" panose="02020603050405020304" pitchFamily="18" charset="0"/>
                <a:cs typeface="Arial" panose="020B0604020202020204" pitchFamily="34" charset="0"/>
              </a:rPr>
              <a:t>FP-tree of</a:t>
            </a:r>
            <a:endParaRPr lang="en-US" altLang="zh-CN" sz="1800">
              <a:latin typeface="Tahoma" panose="020B0604030504040204" pitchFamily="34" charset="0"/>
              <a:cs typeface="Arial" panose="020B0604020202020204" pitchFamily="34" charset="0"/>
            </a:endParaRPr>
          </a:p>
          <a:p>
            <a:pPr>
              <a:spcBef>
                <a:spcPct val="0"/>
              </a:spcBef>
              <a:buFontTx/>
              <a:buNone/>
            </a:pPr>
            <a:r>
              <a:rPr lang="en-US" altLang="zh-CN" sz="1600">
                <a:latin typeface="Tahoma" panose="020B0604030504040204" pitchFamily="34" charset="0"/>
                <a:cs typeface="Arial" panose="020B0604020202020204" pitchFamily="34" charset="0"/>
              </a:rPr>
              <a:t>of “</a:t>
            </a:r>
            <a:r>
              <a:rPr lang="en-US" altLang="zh-CN" sz="1600">
                <a:solidFill>
                  <a:schemeClr val="accent2"/>
                </a:solidFill>
                <a:latin typeface="Tahoma" panose="020B0604030504040204" pitchFamily="34" charset="0"/>
                <a:cs typeface="Arial" panose="020B0604020202020204" pitchFamily="34" charset="0"/>
              </a:rPr>
              <a:t>fam</a:t>
            </a:r>
            <a:r>
              <a:rPr lang="en-US" altLang="zh-CN" sz="1600">
                <a:latin typeface="Tahoma" panose="020B0604030504040204" pitchFamily="34" charset="0"/>
                <a:cs typeface="Arial" panose="020B0604020202020204" pitchFamily="34" charset="0"/>
              </a:rPr>
              <a:t>”: 3 </a:t>
            </a:r>
          </a:p>
        </p:txBody>
      </p:sp>
      <p:sp>
        <p:nvSpPr>
          <p:cNvPr id="46" name="Rectangle 43"/>
          <p:cNvSpPr>
            <a:spLocks noChangeArrowheads="1"/>
          </p:cNvSpPr>
          <p:nvPr/>
        </p:nvSpPr>
        <p:spPr bwMode="auto">
          <a:xfrm>
            <a:off x="381000" y="1555576"/>
            <a:ext cx="20621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i="1" dirty="0">
                <a:latin typeface="Times New Roman" panose="02020603050405020304" pitchFamily="18" charset="0"/>
                <a:cs typeface="Arial" panose="020B0604020202020204" pitchFamily="34" charset="0"/>
              </a:rPr>
              <a:t>conditional </a:t>
            </a:r>
            <a:r>
              <a:rPr lang="en-US" altLang="zh-CN" sz="1600" b="1" dirty="0">
                <a:latin typeface="Times New Roman" panose="02020603050405020304" pitchFamily="18" charset="0"/>
                <a:cs typeface="Arial" panose="020B0604020202020204" pitchFamily="34" charset="0"/>
              </a:rPr>
              <a:t>FP-tree of</a:t>
            </a:r>
          </a:p>
          <a:p>
            <a:pPr eaLnBrk="1" hangingPunct="1">
              <a:spcBef>
                <a:spcPct val="0"/>
              </a:spcBef>
              <a:buFontTx/>
              <a:buNone/>
            </a:pPr>
            <a:r>
              <a:rPr lang="en-US" altLang="zh-CN" sz="1600" b="1" dirty="0">
                <a:latin typeface="Times New Roman" panose="02020603050405020304" pitchFamily="18" charset="0"/>
                <a:cs typeface="Arial" panose="020B0604020202020204" pitchFamily="34" charset="0"/>
              </a:rPr>
              <a:t> “</a:t>
            </a:r>
            <a:r>
              <a:rPr lang="en-US" altLang="zh-CN" sz="1600" dirty="0">
                <a:solidFill>
                  <a:schemeClr val="accent2"/>
                </a:solidFill>
                <a:latin typeface="Tahoma" panose="020B0604030504040204" pitchFamily="34" charset="0"/>
                <a:cs typeface="Arial" panose="020B0604020202020204" pitchFamily="34" charset="0"/>
              </a:rPr>
              <a:t>m</a:t>
            </a:r>
            <a:r>
              <a:rPr lang="en-US" altLang="zh-CN" sz="1600" b="1" dirty="0">
                <a:latin typeface="Times New Roman" panose="02020603050405020304" pitchFamily="18" charset="0"/>
                <a:cs typeface="Arial" panose="020B0604020202020204" pitchFamily="34" charset="0"/>
              </a:rPr>
              <a:t>”: </a:t>
            </a:r>
            <a:r>
              <a:rPr lang="en-US" altLang="zh-CN" sz="1600" dirty="0">
                <a:latin typeface="Tahoma" panose="020B0604030504040204" pitchFamily="34" charset="0"/>
                <a:cs typeface="Arial" panose="020B0604020202020204" pitchFamily="34" charset="0"/>
              </a:rPr>
              <a:t>(fca:3</a:t>
            </a:r>
            <a:r>
              <a:rPr lang="en-US" altLang="zh-CN" sz="1800" dirty="0">
                <a:latin typeface="Tahoma" panose="020B0604030504040204" pitchFamily="34" charset="0"/>
                <a:cs typeface="Arial" panose="020B0604020202020204" pitchFamily="34" charset="0"/>
              </a:rPr>
              <a:t>)</a:t>
            </a:r>
          </a:p>
        </p:txBody>
      </p:sp>
      <p:sp>
        <p:nvSpPr>
          <p:cNvPr id="47" name="Rectangle 44"/>
          <p:cNvSpPr>
            <a:spLocks noChangeArrowheads="1"/>
          </p:cNvSpPr>
          <p:nvPr/>
        </p:nvSpPr>
        <p:spPr bwMode="auto">
          <a:xfrm>
            <a:off x="2441915" y="2393776"/>
            <a:ext cx="5507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t>
            </a:r>
            <a:r>
              <a:rPr lang="en-US" altLang="zh-CN" sz="1800" dirty="0">
                <a:solidFill>
                  <a:srgbClr val="009900"/>
                </a:solidFill>
                <a:latin typeface="Tahoma" panose="020B0604030504040204" pitchFamily="34" charset="0"/>
                <a:cs typeface="Arial" panose="020B0604020202020204" pitchFamily="34" charset="0"/>
              </a:rPr>
              <a:t>a</a:t>
            </a:r>
            <a:r>
              <a:rPr lang="en-US" altLang="zh-CN" sz="1400" dirty="0">
                <a:solidFill>
                  <a:schemeClr val="accent1"/>
                </a:solidFill>
                <a:latin typeface="Tahoma" panose="020B0604030504040204" pitchFamily="34" charset="0"/>
                <a:cs typeface="Arial" panose="020B0604020202020204" pitchFamily="34" charset="0"/>
              </a:rPr>
              <a:t>”</a:t>
            </a:r>
          </a:p>
        </p:txBody>
      </p:sp>
      <p:sp>
        <p:nvSpPr>
          <p:cNvPr id="48" name="Rectangle 45"/>
          <p:cNvSpPr>
            <a:spLocks noChangeArrowheads="1"/>
          </p:cNvSpPr>
          <p:nvPr/>
        </p:nvSpPr>
        <p:spPr bwMode="auto">
          <a:xfrm>
            <a:off x="2667000" y="3155776"/>
            <a:ext cx="4746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“c”</a:t>
            </a:r>
          </a:p>
        </p:txBody>
      </p:sp>
      <p:sp>
        <p:nvSpPr>
          <p:cNvPr id="49" name="Rectangle 46"/>
          <p:cNvSpPr>
            <a:spLocks noChangeArrowheads="1"/>
          </p:cNvSpPr>
          <p:nvPr/>
        </p:nvSpPr>
        <p:spPr bwMode="auto">
          <a:xfrm>
            <a:off x="5638800" y="4146376"/>
            <a:ext cx="4746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“f”</a:t>
            </a:r>
          </a:p>
        </p:txBody>
      </p:sp>
      <p:sp>
        <p:nvSpPr>
          <p:cNvPr id="50" name="Rectangle 47"/>
          <p:cNvSpPr>
            <a:spLocks noChangeArrowheads="1"/>
          </p:cNvSpPr>
          <p:nvPr/>
        </p:nvSpPr>
        <p:spPr bwMode="auto">
          <a:xfrm>
            <a:off x="5943600" y="1860376"/>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t>
            </a:r>
            <a:r>
              <a:rPr lang="en-US" altLang="zh-CN" sz="1400" dirty="0">
                <a:solidFill>
                  <a:srgbClr val="009900"/>
                </a:solidFill>
                <a:latin typeface="Tahoma" panose="020B0604030504040204" pitchFamily="34" charset="0"/>
                <a:cs typeface="Arial" panose="020B0604020202020204" pitchFamily="34" charset="0"/>
              </a:rPr>
              <a:t>c</a:t>
            </a:r>
            <a:r>
              <a:rPr lang="en-US" altLang="zh-CN" sz="1400" dirty="0">
                <a:solidFill>
                  <a:schemeClr val="accent1"/>
                </a:solidFill>
                <a:latin typeface="Tahoma" panose="020B0604030504040204" pitchFamily="34" charset="0"/>
                <a:cs typeface="Arial" panose="020B0604020202020204" pitchFamily="34" charset="0"/>
              </a:rPr>
              <a:t>”</a:t>
            </a:r>
          </a:p>
        </p:txBody>
      </p:sp>
      <p:sp>
        <p:nvSpPr>
          <p:cNvPr id="51" name="Rectangle 48"/>
          <p:cNvSpPr>
            <a:spLocks noChangeArrowheads="1"/>
          </p:cNvSpPr>
          <p:nvPr/>
        </p:nvSpPr>
        <p:spPr bwMode="auto">
          <a:xfrm>
            <a:off x="6172200" y="3155776"/>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t>
            </a:r>
            <a:r>
              <a:rPr lang="en-US" altLang="zh-CN" sz="1400" dirty="0">
                <a:solidFill>
                  <a:srgbClr val="009900"/>
                </a:solidFill>
                <a:latin typeface="Tahoma" panose="020B0604030504040204" pitchFamily="34" charset="0"/>
                <a:cs typeface="Arial" panose="020B0604020202020204" pitchFamily="34" charset="0"/>
              </a:rPr>
              <a:t>f</a:t>
            </a:r>
            <a:r>
              <a:rPr lang="en-US" altLang="zh-CN" sz="1400" dirty="0">
                <a:solidFill>
                  <a:schemeClr val="accent1"/>
                </a:solidFill>
                <a:latin typeface="Tahoma" panose="020B0604030504040204" pitchFamily="34" charset="0"/>
                <a:cs typeface="Arial" panose="020B0604020202020204" pitchFamily="34" charset="0"/>
              </a:rPr>
              <a:t>”</a:t>
            </a:r>
          </a:p>
        </p:txBody>
      </p:sp>
      <p:sp>
        <p:nvSpPr>
          <p:cNvPr id="52" name="AutoShape 64"/>
          <p:cNvSpPr>
            <a:spLocks noChangeArrowheads="1"/>
          </p:cNvSpPr>
          <p:nvPr/>
        </p:nvSpPr>
        <p:spPr bwMode="auto">
          <a:xfrm>
            <a:off x="6438344" y="5489401"/>
            <a:ext cx="1524000" cy="304800"/>
          </a:xfrm>
          <a:prstGeom prst="wedgeRoundRectCallout">
            <a:avLst>
              <a:gd name="adj1" fmla="val 66250"/>
              <a:gd name="adj2" fmla="val 39583"/>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dirty="0">
                <a:solidFill>
                  <a:srgbClr val="FFFFFF"/>
                </a:solidFill>
                <a:latin typeface="Times New Roman" panose="02020603050405020304" pitchFamily="18" charset="0"/>
              </a:rPr>
              <a:t>Frequent Pattern</a:t>
            </a:r>
          </a:p>
          <a:p>
            <a:pPr eaLnBrk="1" hangingPunct="1">
              <a:defRPr/>
            </a:pPr>
            <a:endParaRPr lang="zh-CN" altLang="en-US" sz="1200" b="1" dirty="0">
              <a:solidFill>
                <a:srgbClr val="FFFFFF"/>
              </a:solidFill>
              <a:latin typeface="Times New Roman" panose="02020603050405020304" pitchFamily="18" charset="0"/>
            </a:endParaRPr>
          </a:p>
        </p:txBody>
      </p:sp>
      <p:sp>
        <p:nvSpPr>
          <p:cNvPr id="53" name="Text Box 66"/>
          <p:cNvSpPr txBox="1">
            <a:spLocks noChangeArrowheads="1"/>
          </p:cNvSpPr>
          <p:nvPr/>
        </p:nvSpPr>
        <p:spPr bwMode="auto">
          <a:xfrm>
            <a:off x="8138830" y="5548727"/>
            <a:ext cx="620713" cy="336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dirty="0" err="1">
                <a:solidFill>
                  <a:schemeClr val="accent2"/>
                </a:solidFill>
                <a:latin typeface="Tahoma" panose="020B0604030504040204" pitchFamily="34" charset="0"/>
                <a:cs typeface="Arial" panose="020B0604020202020204" pitchFamily="34" charset="0"/>
              </a:rPr>
              <a:t>fcam</a:t>
            </a:r>
            <a:endParaRPr lang="en-US" altLang="zh-CN" sz="1600" dirty="0">
              <a:solidFill>
                <a:schemeClr val="accent2"/>
              </a:solidFill>
              <a:latin typeface="Tahoma" panose="020B0604030504040204" pitchFamily="34" charset="0"/>
              <a:cs typeface="Arial" panose="020B0604020202020204" pitchFamily="34" charset="0"/>
            </a:endParaRPr>
          </a:p>
        </p:txBody>
      </p:sp>
      <p:sp>
        <p:nvSpPr>
          <p:cNvPr id="54" name="Line 68"/>
          <p:cNvSpPr>
            <a:spLocks noChangeShapeType="1"/>
          </p:cNvSpPr>
          <p:nvPr/>
        </p:nvSpPr>
        <p:spPr bwMode="auto">
          <a:xfrm>
            <a:off x="8801766" y="2622376"/>
            <a:ext cx="26987"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9"/>
          <p:cNvSpPr>
            <a:spLocks noChangeShapeType="1"/>
          </p:cNvSpPr>
          <p:nvPr/>
        </p:nvSpPr>
        <p:spPr bwMode="auto">
          <a:xfrm flipH="1">
            <a:off x="8690385" y="5746576"/>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Text Box 70"/>
          <p:cNvSpPr txBox="1">
            <a:spLocks noChangeArrowheads="1"/>
          </p:cNvSpPr>
          <p:nvPr/>
        </p:nvSpPr>
        <p:spPr bwMode="auto">
          <a:xfrm>
            <a:off x="8327103" y="3155776"/>
            <a:ext cx="474663" cy="5232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dirty="0">
                <a:solidFill>
                  <a:schemeClr val="accent1"/>
                </a:solidFill>
                <a:latin typeface="Tahoma" panose="020B0604030504040204" pitchFamily="34" charset="0"/>
                <a:cs typeface="Arial" panose="020B0604020202020204" pitchFamily="34" charset="0"/>
              </a:rPr>
              <a:t>“f”</a:t>
            </a:r>
          </a:p>
        </p:txBody>
      </p:sp>
      <p:sp>
        <p:nvSpPr>
          <p:cNvPr id="57" name="Line 71"/>
          <p:cNvSpPr>
            <a:spLocks noChangeShapeType="1"/>
          </p:cNvSpPr>
          <p:nvPr/>
        </p:nvSpPr>
        <p:spPr bwMode="auto">
          <a:xfrm>
            <a:off x="5486400" y="4603576"/>
            <a:ext cx="838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 name="Text Box 72"/>
          <p:cNvSpPr txBox="1">
            <a:spLocks noChangeArrowheads="1"/>
          </p:cNvSpPr>
          <p:nvPr/>
        </p:nvSpPr>
        <p:spPr bwMode="auto">
          <a:xfrm>
            <a:off x="6537325" y="4741689"/>
            <a:ext cx="2057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i="1" dirty="0">
                <a:latin typeface="Times New Roman" panose="02020603050405020304" pitchFamily="18" charset="0"/>
                <a:cs typeface="Arial" panose="020B0604020202020204" pitchFamily="34" charset="0"/>
              </a:rPr>
              <a:t>conditional</a:t>
            </a:r>
            <a:r>
              <a:rPr lang="en-US" altLang="zh-CN" sz="1600" b="1" dirty="0">
                <a:latin typeface="Times New Roman" panose="02020603050405020304" pitchFamily="18" charset="0"/>
                <a:cs typeface="Arial" panose="020B0604020202020204" pitchFamily="34" charset="0"/>
              </a:rPr>
              <a:t> </a:t>
            </a:r>
            <a:r>
              <a:rPr lang="en-US" altLang="zh-CN" sz="1600" dirty="0">
                <a:latin typeface="Times New Roman" panose="02020603050405020304" pitchFamily="18" charset="0"/>
                <a:cs typeface="Arial" panose="020B0604020202020204" pitchFamily="34" charset="0"/>
              </a:rPr>
              <a:t>FP-tree of </a:t>
            </a:r>
          </a:p>
          <a:p>
            <a:pPr eaLnBrk="1" hangingPunct="1">
              <a:spcBef>
                <a:spcPct val="0"/>
              </a:spcBef>
              <a:buFontTx/>
              <a:buNone/>
            </a:pPr>
            <a:r>
              <a:rPr lang="en-US" altLang="zh-CN" sz="1600" dirty="0">
                <a:latin typeface="Times New Roman" panose="02020603050405020304" pitchFamily="18" charset="0"/>
                <a:cs typeface="Arial" panose="020B0604020202020204" pitchFamily="34" charset="0"/>
              </a:rPr>
              <a:t>“</a:t>
            </a:r>
            <a:r>
              <a:rPr lang="en-US" altLang="zh-CN" sz="1600" dirty="0" err="1">
                <a:solidFill>
                  <a:schemeClr val="accent2"/>
                </a:solidFill>
                <a:latin typeface="Tahoma" panose="020B0604030504040204" pitchFamily="34" charset="0"/>
                <a:cs typeface="Arial" panose="020B0604020202020204" pitchFamily="34" charset="0"/>
              </a:rPr>
              <a:t>f</a:t>
            </a:r>
            <a:r>
              <a:rPr lang="en-US" altLang="zh-CN" sz="1600" dirty="0" err="1">
                <a:solidFill>
                  <a:schemeClr val="accent2"/>
                </a:solidFill>
                <a:latin typeface="Times New Roman" panose="02020603050405020304" pitchFamily="18" charset="0"/>
                <a:cs typeface="Arial" panose="020B0604020202020204" pitchFamily="34" charset="0"/>
              </a:rPr>
              <a:t>cm</a:t>
            </a:r>
            <a:r>
              <a:rPr lang="en-US" altLang="zh-CN" sz="1600" dirty="0">
                <a:latin typeface="Times New Roman" panose="02020603050405020304" pitchFamily="18" charset="0"/>
                <a:cs typeface="Arial" panose="020B0604020202020204" pitchFamily="34" charset="0"/>
              </a:rPr>
              <a:t>”: 3</a:t>
            </a:r>
          </a:p>
        </p:txBody>
      </p:sp>
      <p:sp>
        <p:nvSpPr>
          <p:cNvPr id="59" name="AutoShape 75"/>
          <p:cNvSpPr>
            <a:spLocks noChangeArrowheads="1"/>
          </p:cNvSpPr>
          <p:nvPr/>
        </p:nvSpPr>
        <p:spPr bwMode="auto">
          <a:xfrm>
            <a:off x="0" y="2546176"/>
            <a:ext cx="1600200" cy="304800"/>
          </a:xfrm>
          <a:prstGeom prst="wedgeRoundRectCallout">
            <a:avLst>
              <a:gd name="adj1" fmla="val 4958"/>
              <a:gd name="adj2" fmla="val -1750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a:solidFill>
                  <a:srgbClr val="FFFFFF"/>
                </a:solidFill>
                <a:latin typeface="Times New Roman" panose="02020603050405020304" pitchFamily="18" charset="0"/>
              </a:rPr>
              <a:t>Frequent Pattern</a:t>
            </a:r>
          </a:p>
          <a:p>
            <a:pPr eaLnBrk="1" hangingPunct="1">
              <a:defRPr/>
            </a:pPr>
            <a:endParaRPr lang="zh-CN" altLang="en-US" sz="1200" b="1">
              <a:solidFill>
                <a:srgbClr val="FFFFFF"/>
              </a:solidFill>
              <a:latin typeface="Times New Roman" panose="02020603050405020304" pitchFamily="18" charset="0"/>
            </a:endParaRPr>
          </a:p>
        </p:txBody>
      </p:sp>
      <p:sp>
        <p:nvSpPr>
          <p:cNvPr id="60" name="AutoShape 76"/>
          <p:cNvSpPr>
            <a:spLocks noChangeArrowheads="1"/>
          </p:cNvSpPr>
          <p:nvPr/>
        </p:nvSpPr>
        <p:spPr bwMode="auto">
          <a:xfrm>
            <a:off x="3124200" y="2469976"/>
            <a:ext cx="1600200" cy="304800"/>
          </a:xfrm>
          <a:prstGeom prst="wedgeRoundRectCallout">
            <a:avLst>
              <a:gd name="adj1" fmla="val -17264"/>
              <a:gd name="adj2" fmla="val -1875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dirty="0">
                <a:solidFill>
                  <a:srgbClr val="FFFFFF"/>
                </a:solidFill>
                <a:latin typeface="Times New Roman" panose="02020603050405020304" pitchFamily="18" charset="0"/>
              </a:rPr>
              <a:t>Frequent Pattern</a:t>
            </a:r>
          </a:p>
          <a:p>
            <a:pPr eaLnBrk="1" hangingPunct="1">
              <a:defRPr/>
            </a:pPr>
            <a:endParaRPr lang="zh-CN" altLang="en-US" sz="1200" b="1" dirty="0">
              <a:solidFill>
                <a:srgbClr val="FFFFFF"/>
              </a:solidFill>
              <a:latin typeface="Times New Roman" panose="02020603050405020304" pitchFamily="18" charset="0"/>
            </a:endParaRPr>
          </a:p>
        </p:txBody>
      </p:sp>
      <p:sp>
        <p:nvSpPr>
          <p:cNvPr id="61" name="AutoShape 79"/>
          <p:cNvSpPr>
            <a:spLocks noChangeArrowheads="1"/>
          </p:cNvSpPr>
          <p:nvPr/>
        </p:nvSpPr>
        <p:spPr bwMode="auto">
          <a:xfrm>
            <a:off x="3048000" y="4679776"/>
            <a:ext cx="1600200" cy="304800"/>
          </a:xfrm>
          <a:prstGeom prst="wedgeRoundRectCallout">
            <a:avLst>
              <a:gd name="adj1" fmla="val 3375"/>
              <a:gd name="adj2" fmla="val -1750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a:solidFill>
                  <a:srgbClr val="FFFFFF"/>
                </a:solidFill>
                <a:latin typeface="Times New Roman" panose="02020603050405020304" pitchFamily="18" charset="0"/>
              </a:rPr>
              <a:t>Frequent Pattern</a:t>
            </a:r>
          </a:p>
          <a:p>
            <a:pPr eaLnBrk="1" hangingPunct="1">
              <a:defRPr/>
            </a:pPr>
            <a:endParaRPr lang="zh-CN" altLang="en-US" sz="1200" b="1">
              <a:solidFill>
                <a:srgbClr val="FFFFFF"/>
              </a:solidFill>
              <a:latin typeface="Times New Roman" panose="02020603050405020304" pitchFamily="18" charset="0"/>
            </a:endParaRPr>
          </a:p>
        </p:txBody>
      </p:sp>
      <p:sp>
        <p:nvSpPr>
          <p:cNvPr id="62" name="AutoShape 80"/>
          <p:cNvSpPr>
            <a:spLocks noChangeArrowheads="1"/>
          </p:cNvSpPr>
          <p:nvPr/>
        </p:nvSpPr>
        <p:spPr bwMode="auto">
          <a:xfrm>
            <a:off x="6096000" y="2469976"/>
            <a:ext cx="1600200" cy="304800"/>
          </a:xfrm>
          <a:prstGeom prst="wedgeRoundRectCallout">
            <a:avLst>
              <a:gd name="adj1" fmla="val 8134"/>
              <a:gd name="adj2" fmla="val -1750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a:solidFill>
                  <a:srgbClr val="FFFFFF"/>
                </a:solidFill>
                <a:latin typeface="Times New Roman" panose="02020603050405020304" pitchFamily="18" charset="0"/>
              </a:rPr>
              <a:t>Frequent Pattern</a:t>
            </a:r>
          </a:p>
          <a:p>
            <a:pPr eaLnBrk="1" hangingPunct="1">
              <a:defRPr/>
            </a:pPr>
            <a:endParaRPr lang="zh-CN" altLang="en-US" sz="1200" b="1">
              <a:solidFill>
                <a:srgbClr val="FFFFFF"/>
              </a:solidFill>
              <a:latin typeface="Times New Roman" panose="02020603050405020304" pitchFamily="18" charset="0"/>
            </a:endParaRPr>
          </a:p>
        </p:txBody>
      </p:sp>
      <p:sp>
        <p:nvSpPr>
          <p:cNvPr id="63" name="AutoShape 82"/>
          <p:cNvSpPr>
            <a:spLocks noChangeArrowheads="1"/>
          </p:cNvSpPr>
          <p:nvPr/>
        </p:nvSpPr>
        <p:spPr bwMode="auto">
          <a:xfrm>
            <a:off x="4610124" y="6416501"/>
            <a:ext cx="1600200" cy="304800"/>
          </a:xfrm>
          <a:prstGeom prst="wedgeRoundRectCallout">
            <a:avLst>
              <a:gd name="adj1" fmla="val 9586"/>
              <a:gd name="adj2" fmla="val -117391"/>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dirty="0">
                <a:solidFill>
                  <a:srgbClr val="FFFFFF"/>
                </a:solidFill>
                <a:latin typeface="Times New Roman" panose="02020603050405020304" pitchFamily="18" charset="0"/>
              </a:rPr>
              <a:t>Frequent Pattern</a:t>
            </a:r>
          </a:p>
          <a:p>
            <a:pPr eaLnBrk="1" hangingPunct="1">
              <a:defRPr/>
            </a:pPr>
            <a:endParaRPr lang="zh-CN" altLang="en-US" sz="1200" b="1" dirty="0">
              <a:solidFill>
                <a:srgbClr val="FFFFFF"/>
              </a:solidFill>
              <a:latin typeface="Times New Roman" panose="02020603050405020304" pitchFamily="18" charset="0"/>
            </a:endParaRPr>
          </a:p>
        </p:txBody>
      </p:sp>
      <p:sp>
        <p:nvSpPr>
          <p:cNvPr id="64" name="AutoShape 83"/>
          <p:cNvSpPr>
            <a:spLocks noChangeArrowheads="1"/>
          </p:cNvSpPr>
          <p:nvPr/>
        </p:nvSpPr>
        <p:spPr bwMode="auto">
          <a:xfrm>
            <a:off x="6477000" y="4603576"/>
            <a:ext cx="1600200" cy="304800"/>
          </a:xfrm>
          <a:prstGeom prst="wedgeRoundRectCallout">
            <a:avLst>
              <a:gd name="adj1" fmla="val -6153"/>
              <a:gd name="adj2" fmla="val -1500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a:solidFill>
                  <a:srgbClr val="FFFFFF"/>
                </a:solidFill>
                <a:latin typeface="Times New Roman" panose="02020603050405020304" pitchFamily="18" charset="0"/>
              </a:rPr>
              <a:t>Frequent Pattern</a:t>
            </a:r>
          </a:p>
          <a:p>
            <a:pPr eaLnBrk="1" hangingPunct="1">
              <a:defRPr/>
            </a:pPr>
            <a:endParaRPr lang="zh-CN" altLang="en-US" sz="1200" b="1">
              <a:solidFill>
                <a:srgbClr val="FFFFFF"/>
              </a:solidFill>
              <a:latin typeface="Times New Roman" panose="02020603050405020304" pitchFamily="18" charset="0"/>
            </a:endParaRPr>
          </a:p>
        </p:txBody>
      </p:sp>
      <p:sp>
        <p:nvSpPr>
          <p:cNvPr id="65" name="AutoShape 84"/>
          <p:cNvSpPr>
            <a:spLocks noChangeArrowheads="1"/>
          </p:cNvSpPr>
          <p:nvPr/>
        </p:nvSpPr>
        <p:spPr bwMode="auto">
          <a:xfrm>
            <a:off x="4343400" y="5441776"/>
            <a:ext cx="1600200" cy="304800"/>
          </a:xfrm>
          <a:prstGeom prst="wedgeRoundRectCallout">
            <a:avLst>
              <a:gd name="adj1" fmla="val 84324"/>
              <a:gd name="adj2" fmla="val -145833"/>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200" b="1">
                <a:solidFill>
                  <a:srgbClr val="FFFFFF"/>
                </a:solidFill>
                <a:latin typeface="Times New Roman" panose="02020603050405020304" pitchFamily="18" charset="0"/>
              </a:rPr>
              <a:t>Frequent Pattern</a:t>
            </a:r>
          </a:p>
          <a:p>
            <a:pPr eaLnBrk="1" hangingPunct="1">
              <a:defRPr/>
            </a:pPr>
            <a:endParaRPr lang="zh-CN" altLang="en-US" sz="1200" b="1">
              <a:solidFill>
                <a:srgbClr val="FFFFFF"/>
              </a:solidFill>
              <a:latin typeface="Times New Roman" panose="02020603050405020304" pitchFamily="18" charset="0"/>
            </a:endParaRPr>
          </a:p>
        </p:txBody>
      </p:sp>
      <p:sp>
        <p:nvSpPr>
          <p:cNvPr id="66" name="Rectangle 85"/>
          <p:cNvSpPr>
            <a:spLocks noChangeArrowheads="1"/>
          </p:cNvSpPr>
          <p:nvPr/>
        </p:nvSpPr>
        <p:spPr bwMode="auto">
          <a:xfrm>
            <a:off x="2209800" y="4832176"/>
            <a:ext cx="4746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add</a:t>
            </a:r>
          </a:p>
          <a:p>
            <a:pPr eaLnBrk="1" hangingPunct="1">
              <a:spcBef>
                <a:spcPct val="0"/>
              </a:spcBef>
              <a:buFontTx/>
              <a:buNone/>
            </a:pPr>
            <a:r>
              <a:rPr lang="en-US" altLang="zh-CN" sz="1400">
                <a:solidFill>
                  <a:schemeClr val="accent1"/>
                </a:solidFill>
                <a:latin typeface="Tahoma" panose="020B0604030504040204" pitchFamily="34" charset="0"/>
                <a:cs typeface="Arial" panose="020B0604020202020204" pitchFamily="34" charset="0"/>
              </a:rPr>
              <a:t>“f”</a:t>
            </a:r>
          </a:p>
        </p:txBody>
      </p:sp>
      <p:sp>
        <p:nvSpPr>
          <p:cNvPr id="67" name="Line 15"/>
          <p:cNvSpPr>
            <a:spLocks noChangeShapeType="1"/>
          </p:cNvSpPr>
          <p:nvPr/>
        </p:nvSpPr>
        <p:spPr bwMode="auto">
          <a:xfrm>
            <a:off x="609600" y="1174576"/>
            <a:ext cx="7924800"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文本框 5"/>
          <p:cNvSpPr txBox="1"/>
          <p:nvPr/>
        </p:nvSpPr>
        <p:spPr>
          <a:xfrm>
            <a:off x="77788" y="5423410"/>
            <a:ext cx="2280444" cy="646331"/>
          </a:xfrm>
          <a:prstGeom prst="rect">
            <a:avLst/>
          </a:prstGeom>
          <a:noFill/>
          <a:ln>
            <a:solidFill>
              <a:srgbClr val="FF0000"/>
            </a:solidFill>
          </a:ln>
        </p:spPr>
        <p:txBody>
          <a:bodyPr wrap="square" rtlCol="0">
            <a:spAutoFit/>
          </a:bodyPr>
          <a:lstStyle/>
          <a:p>
            <a:r>
              <a:rPr lang="zh-CN" altLang="en-US" dirty="0"/>
              <a:t>条件</a:t>
            </a:r>
            <a:r>
              <a:rPr lang="en-US" altLang="zh-CN" dirty="0"/>
              <a:t>FP-Tree</a:t>
            </a:r>
            <a:r>
              <a:rPr lang="zh-CN" altLang="en-US" dirty="0"/>
              <a:t>就是我们想要的频繁项集合</a:t>
            </a:r>
            <a:endParaRPr lang="en-US" dirty="0"/>
          </a:p>
        </p:txBody>
      </p:sp>
      <p:sp>
        <p:nvSpPr>
          <p:cNvPr id="68" name="椭圆 67"/>
          <p:cNvSpPr/>
          <p:nvPr/>
        </p:nvSpPr>
        <p:spPr>
          <a:xfrm>
            <a:off x="4724097" y="2012776"/>
            <a:ext cx="598791" cy="1532089"/>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457934" y="338574"/>
            <a:ext cx="2268537" cy="369332"/>
          </a:xfrm>
          <a:prstGeom prst="rect">
            <a:avLst/>
          </a:prstGeom>
          <a:noFill/>
          <a:ln w="19050">
            <a:solidFill>
              <a:srgbClr val="00B050"/>
            </a:solidFill>
          </a:ln>
        </p:spPr>
        <p:txBody>
          <a:bodyPr wrap="square" rtlCol="0">
            <a:spAutoFit/>
          </a:bodyPr>
          <a:lstStyle/>
          <a:p>
            <a:r>
              <a:rPr lang="en-US" altLang="zh-CN" dirty="0"/>
              <a:t>a</a:t>
            </a:r>
            <a:r>
              <a:rPr lang="zh-CN" altLang="en-US" dirty="0"/>
              <a:t>的条件模式基</a:t>
            </a:r>
            <a:r>
              <a:rPr lang="en-US" altLang="zh-CN" dirty="0"/>
              <a:t>CPB</a:t>
            </a:r>
          </a:p>
        </p:txBody>
      </p:sp>
      <p:cxnSp>
        <p:nvCxnSpPr>
          <p:cNvPr id="8" name="曲线连接符 7"/>
          <p:cNvCxnSpPr>
            <a:stCxn id="68" idx="6"/>
            <a:endCxn id="3" idx="1"/>
          </p:cNvCxnSpPr>
          <p:nvPr/>
        </p:nvCxnSpPr>
        <p:spPr>
          <a:xfrm flipV="1">
            <a:off x="5322888" y="523240"/>
            <a:ext cx="1135046" cy="2255581"/>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474628" y="790552"/>
            <a:ext cx="2268537" cy="369332"/>
          </a:xfrm>
          <a:prstGeom prst="rect">
            <a:avLst/>
          </a:prstGeom>
          <a:noFill/>
          <a:ln w="19050">
            <a:solidFill>
              <a:srgbClr val="00B050"/>
            </a:solidFill>
          </a:ln>
        </p:spPr>
        <p:txBody>
          <a:bodyPr wrap="square" rtlCol="0">
            <a:spAutoFit/>
          </a:bodyPr>
          <a:lstStyle/>
          <a:p>
            <a:r>
              <a:rPr lang="en-US" altLang="zh-CN" dirty="0"/>
              <a:t>c</a:t>
            </a:r>
            <a:r>
              <a:rPr lang="zh-CN" altLang="en-US" dirty="0"/>
              <a:t>的条件模式基</a:t>
            </a:r>
            <a:r>
              <a:rPr lang="en-US" altLang="zh-CN" dirty="0"/>
              <a:t>CPB</a:t>
            </a:r>
          </a:p>
        </p:txBody>
      </p:sp>
      <p:sp>
        <p:nvSpPr>
          <p:cNvPr id="70" name="椭圆 69"/>
          <p:cNvSpPr/>
          <p:nvPr/>
        </p:nvSpPr>
        <p:spPr>
          <a:xfrm>
            <a:off x="7673551" y="2012777"/>
            <a:ext cx="598791" cy="1112838"/>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曲线连接符 70"/>
          <p:cNvCxnSpPr>
            <a:stCxn id="36" idx="0"/>
            <a:endCxn id="69" idx="2"/>
          </p:cNvCxnSpPr>
          <p:nvPr/>
        </p:nvCxnSpPr>
        <p:spPr>
          <a:xfrm rot="16200000" flipV="1">
            <a:off x="7333259" y="1435522"/>
            <a:ext cx="852892" cy="301616"/>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92049" y="1225587"/>
            <a:ext cx="2268537" cy="369332"/>
          </a:xfrm>
          <a:prstGeom prst="rect">
            <a:avLst/>
          </a:prstGeom>
          <a:noFill/>
          <a:ln w="19050">
            <a:solidFill>
              <a:srgbClr val="00B050"/>
            </a:solidFill>
          </a:ln>
        </p:spPr>
        <p:txBody>
          <a:bodyPr wrap="square" rtlCol="0">
            <a:spAutoFit/>
          </a:bodyPr>
          <a:lstStyle/>
          <a:p>
            <a:r>
              <a:rPr lang="en-US" altLang="zh-CN" dirty="0"/>
              <a:t>m</a:t>
            </a:r>
            <a:r>
              <a:rPr lang="zh-CN" altLang="en-US" dirty="0"/>
              <a:t>的条件模式基</a:t>
            </a:r>
            <a:r>
              <a:rPr lang="en-US" altLang="zh-CN" dirty="0"/>
              <a:t>CPB</a:t>
            </a:r>
          </a:p>
        </p:txBody>
      </p:sp>
      <p:sp>
        <p:nvSpPr>
          <p:cNvPr id="82" name="椭圆 81"/>
          <p:cNvSpPr/>
          <p:nvPr/>
        </p:nvSpPr>
        <p:spPr>
          <a:xfrm>
            <a:off x="1537118" y="2263450"/>
            <a:ext cx="699999" cy="2206091"/>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曲线连接符 82"/>
          <p:cNvCxnSpPr>
            <a:stCxn id="82" idx="0"/>
            <a:endCxn id="74" idx="2"/>
          </p:cNvCxnSpPr>
          <p:nvPr/>
        </p:nvCxnSpPr>
        <p:spPr>
          <a:xfrm rot="5400000" flipH="1" flipV="1">
            <a:off x="1622453" y="1859585"/>
            <a:ext cx="668531" cy="139200"/>
          </a:xfrm>
          <a:prstGeom prst="curved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0" idx="6"/>
            <a:endCxn id="54" idx="0"/>
          </p:cNvCxnSpPr>
          <p:nvPr/>
        </p:nvCxnSpPr>
        <p:spPr>
          <a:xfrm>
            <a:off x="8272342" y="2569196"/>
            <a:ext cx="529424" cy="53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3879829" y="1772422"/>
            <a:ext cx="598791" cy="346718"/>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曲线连接符 75"/>
          <p:cNvCxnSpPr>
            <a:stCxn id="75" idx="6"/>
            <a:endCxn id="3" idx="1"/>
          </p:cNvCxnSpPr>
          <p:nvPr/>
        </p:nvCxnSpPr>
        <p:spPr>
          <a:xfrm flipV="1">
            <a:off x="4478620" y="523240"/>
            <a:ext cx="1979314" cy="1422541"/>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90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linds(horizontal)">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linds(horizontal)">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blinds(horizontal)">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blinds(horizontal)">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linds(horizontal)">
                                      <p:cBhvr>
                                        <p:cTn id="37" dur="500"/>
                                        <p:tgtEl>
                                          <p:spTgt spid="65"/>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blinds(horizontal)">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FP-Tree</a:t>
            </a:r>
            <a:r>
              <a:rPr lang="zh-CN" altLang="en-US" dirty="0"/>
              <a:t>中</a:t>
            </a:r>
            <a:r>
              <a:rPr lang="en-US" dirty="0"/>
              <a:t>header table</a:t>
            </a:r>
            <a:r>
              <a:rPr lang="zh-CN" altLang="en-US" dirty="0"/>
              <a:t>按</a:t>
            </a:r>
            <a:r>
              <a:rPr lang="en-US" dirty="0"/>
              <a:t>item</a:t>
            </a:r>
            <a:r>
              <a:rPr lang="zh-CN" altLang="en-US" dirty="0"/>
              <a:t>降序排序原因</a:t>
            </a:r>
            <a:endParaRPr lang="en-US" dirty="0"/>
          </a:p>
        </p:txBody>
      </p:sp>
      <p:sp>
        <p:nvSpPr>
          <p:cNvPr id="3" name="内容占位符 2"/>
          <p:cNvSpPr>
            <a:spLocks noGrp="1"/>
          </p:cNvSpPr>
          <p:nvPr>
            <p:ph idx="1"/>
          </p:nvPr>
        </p:nvSpPr>
        <p:spPr/>
        <p:txBody>
          <a:bodyPr/>
          <a:lstStyle/>
          <a:p>
            <a:r>
              <a:rPr lang="zh-CN" altLang="en-US" b="1" dirty="0"/>
              <a:t>共用前缀</a:t>
            </a:r>
            <a:r>
              <a:rPr lang="zh-CN" altLang="en-US" dirty="0"/>
              <a:t>：不排序会造成</a:t>
            </a:r>
            <a:r>
              <a:rPr lang="zh-CN" altLang="en-US" b="1" u="sng" dirty="0"/>
              <a:t>不能共用前缀</a:t>
            </a:r>
            <a:endParaRPr lang="en-US" b="1" u="sng"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708920"/>
            <a:ext cx="4824536" cy="2461248"/>
          </a:xfrm>
          <a:prstGeom prst="rect">
            <a:avLst/>
          </a:prstGeom>
        </p:spPr>
      </p:pic>
      <p:sp>
        <p:nvSpPr>
          <p:cNvPr id="7" name="矩形 6"/>
          <p:cNvSpPr/>
          <p:nvPr/>
        </p:nvSpPr>
        <p:spPr>
          <a:xfrm>
            <a:off x="2267744" y="3068960"/>
            <a:ext cx="2964273" cy="369332"/>
          </a:xfrm>
          <a:prstGeom prst="rect">
            <a:avLst/>
          </a:prstGeom>
          <a:ln>
            <a:solidFill>
              <a:srgbClr val="FF0000"/>
            </a:solidFill>
          </a:ln>
        </p:spPr>
        <p:txBody>
          <a:bodyPr wrap="none">
            <a:spAutoFit/>
          </a:bodyPr>
          <a:lstStyle/>
          <a:p>
            <a:r>
              <a:rPr lang="zh-CN" altLang="en-US" dirty="0"/>
              <a:t>不排序会造成</a:t>
            </a:r>
            <a:r>
              <a:rPr lang="zh-CN" altLang="en-US" b="1" u="sng" dirty="0"/>
              <a:t>不能共用前缀</a:t>
            </a:r>
            <a:endParaRPr lang="en-US" altLang="zh-CN" b="1" u="sng" dirty="0"/>
          </a:p>
        </p:txBody>
      </p:sp>
    </p:spTree>
    <p:extLst>
      <p:ext uri="{BB962C8B-B14F-4D97-AF65-F5344CB8AC3E}">
        <p14:creationId xmlns:p14="http://schemas.microsoft.com/office/powerpoint/2010/main" val="3422261576"/>
      </p:ext>
    </p:extLst>
  </p:cSld>
  <p:clrMapOvr>
    <a:masterClrMapping/>
  </p:clrMapOvr>
  <p:transition>
    <p:blinds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FP-Tree</a:t>
            </a:r>
            <a:r>
              <a:rPr lang="zh-CN" altLang="en-US" dirty="0"/>
              <a:t>中</a:t>
            </a:r>
            <a:r>
              <a:rPr lang="en-US" dirty="0"/>
              <a:t>header table</a:t>
            </a:r>
            <a:r>
              <a:rPr lang="zh-CN" altLang="en-US" b="1" dirty="0"/>
              <a:t>按</a:t>
            </a:r>
            <a:r>
              <a:rPr lang="en-US" b="1" dirty="0"/>
              <a:t>item</a:t>
            </a:r>
            <a:r>
              <a:rPr lang="zh-CN" altLang="en-US" b="1" dirty="0"/>
              <a:t>降序排序原因</a:t>
            </a:r>
            <a:endParaRPr lang="en-US" b="1" dirty="0"/>
          </a:p>
        </p:txBody>
      </p:sp>
      <p:sp>
        <p:nvSpPr>
          <p:cNvPr id="3" name="内容占位符 2"/>
          <p:cNvSpPr>
            <a:spLocks noGrp="1"/>
          </p:cNvSpPr>
          <p:nvPr>
            <p:ph idx="1"/>
          </p:nvPr>
        </p:nvSpPr>
        <p:spPr/>
        <p:txBody>
          <a:bodyPr/>
          <a:lstStyle/>
          <a:p>
            <a:r>
              <a:rPr lang="zh-CN" altLang="en-US" dirty="0"/>
              <a:t>更多的共用前缀：频繁的</a:t>
            </a:r>
            <a:r>
              <a:rPr lang="en-US" altLang="zh-CN" dirty="0"/>
              <a:t>item</a:t>
            </a:r>
            <a:r>
              <a:rPr lang="zh-CN" altLang="en-US" dirty="0"/>
              <a:t>会在树的上层，可以被更多的共享；</a:t>
            </a:r>
            <a:r>
              <a:rPr lang="zh-CN" altLang="en-US" u="sng" dirty="0">
                <a:solidFill>
                  <a:srgbClr val="FF0000"/>
                </a:solidFill>
              </a:rPr>
              <a:t>升序排序</a:t>
            </a:r>
            <a:r>
              <a:rPr lang="zh-CN" altLang="en-US" u="sng" dirty="0"/>
              <a:t>会造成那些频繁出现的</a:t>
            </a:r>
            <a:r>
              <a:rPr lang="en-US" altLang="zh-CN" u="sng" dirty="0"/>
              <a:t>item</a:t>
            </a:r>
            <a:r>
              <a:rPr lang="zh-CN" altLang="en-US" u="sng" dirty="0"/>
              <a:t>出现在树的分支中，</a:t>
            </a:r>
            <a:r>
              <a:rPr lang="zh-CN" altLang="en-US" u="sng" dirty="0">
                <a:solidFill>
                  <a:srgbClr val="FF0000"/>
                </a:solidFill>
              </a:rPr>
              <a:t>不能更多的共用前缀 </a:t>
            </a:r>
            <a:r>
              <a:rPr lang="zh-CN" altLang="en-US" dirty="0">
                <a:solidFill>
                  <a:schemeClr val="tx1"/>
                </a:solidFill>
              </a:rPr>
              <a:t>（</a:t>
            </a:r>
            <a:r>
              <a:rPr lang="en-US" altLang="zh-CN" dirty="0">
                <a:solidFill>
                  <a:schemeClr val="tx1"/>
                </a:solidFill>
              </a:rPr>
              <a:t>i.e.</a:t>
            </a:r>
            <a:r>
              <a:rPr lang="zh-CN" altLang="en-US" b="1" dirty="0">
                <a:solidFill>
                  <a:schemeClr val="tx1"/>
                </a:solidFill>
              </a:rPr>
              <a:t>不用降序</a:t>
            </a:r>
            <a:r>
              <a:rPr lang="zh-CN" altLang="en-US" dirty="0">
                <a:solidFill>
                  <a:schemeClr val="tx1"/>
                </a:solidFill>
              </a:rPr>
              <a:t>的原因）</a:t>
            </a:r>
            <a:endParaRPr lang="en-US" dirty="0">
              <a:solidFill>
                <a:schemeClr val="tx1"/>
              </a:solidFill>
            </a:endParaRPr>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98" y="3212976"/>
            <a:ext cx="5130236" cy="2455706"/>
          </a:xfrm>
          <a:prstGeom prst="rect">
            <a:avLst/>
          </a:prstGeom>
        </p:spPr>
      </p:pic>
      <p:grpSp>
        <p:nvGrpSpPr>
          <p:cNvPr id="8" name="组合 7"/>
          <p:cNvGrpSpPr/>
          <p:nvPr/>
        </p:nvGrpSpPr>
        <p:grpSpPr>
          <a:xfrm>
            <a:off x="7020272" y="2881276"/>
            <a:ext cx="1613158" cy="2795182"/>
            <a:chOff x="4170363" y="2260600"/>
            <a:chExt cx="2043112" cy="3525838"/>
          </a:xfrm>
        </p:grpSpPr>
        <p:sp>
          <p:nvSpPr>
            <p:cNvPr id="9" name="Text Box 45"/>
            <p:cNvSpPr txBox="1">
              <a:spLocks noChangeArrowheads="1"/>
            </p:cNvSpPr>
            <p:nvPr/>
          </p:nvSpPr>
          <p:spPr bwMode="auto">
            <a:xfrm>
              <a:off x="5227638" y="2260600"/>
              <a:ext cx="441325"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Arial" panose="020B0604020202020204" pitchFamily="34" charset="0"/>
                </a:rPr>
                <a:t>{}</a:t>
              </a:r>
            </a:p>
          </p:txBody>
        </p:sp>
        <p:sp>
          <p:nvSpPr>
            <p:cNvPr id="10" name="Text Box 46"/>
            <p:cNvSpPr txBox="1">
              <a:spLocks noChangeArrowheads="1"/>
            </p:cNvSpPr>
            <p:nvPr/>
          </p:nvSpPr>
          <p:spPr bwMode="auto">
            <a:xfrm>
              <a:off x="4770438" y="2946400"/>
              <a:ext cx="4778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f:4</a:t>
              </a:r>
            </a:p>
          </p:txBody>
        </p:sp>
        <p:sp>
          <p:nvSpPr>
            <p:cNvPr id="11" name="Text Box 47"/>
            <p:cNvSpPr txBox="1">
              <a:spLocks noChangeArrowheads="1"/>
            </p:cNvSpPr>
            <p:nvPr/>
          </p:nvSpPr>
          <p:spPr bwMode="auto">
            <a:xfrm>
              <a:off x="5684838" y="2946400"/>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c:1</a:t>
              </a:r>
            </a:p>
          </p:txBody>
        </p:sp>
        <p:sp>
          <p:nvSpPr>
            <p:cNvPr id="12" name="Text Box 48"/>
            <p:cNvSpPr txBox="1">
              <a:spLocks noChangeArrowheads="1"/>
            </p:cNvSpPr>
            <p:nvPr/>
          </p:nvSpPr>
          <p:spPr bwMode="auto">
            <a:xfrm>
              <a:off x="5678488" y="3552825"/>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13" name="Text Box 49"/>
            <p:cNvSpPr txBox="1">
              <a:spLocks noChangeArrowheads="1"/>
            </p:cNvSpPr>
            <p:nvPr/>
          </p:nvSpPr>
          <p:spPr bwMode="auto">
            <a:xfrm>
              <a:off x="5678488" y="41592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p:1</a:t>
              </a:r>
            </a:p>
          </p:txBody>
        </p:sp>
        <p:cxnSp>
          <p:nvCxnSpPr>
            <p:cNvPr id="14" name="AutoShape 50"/>
            <p:cNvCxnSpPr>
              <a:cxnSpLocks noChangeShapeType="1"/>
              <a:stCxn id="11" idx="2"/>
              <a:endCxn id="12" idx="0"/>
            </p:cNvCxnSpPr>
            <p:nvPr/>
          </p:nvCxnSpPr>
          <p:spPr bwMode="auto">
            <a:xfrm>
              <a:off x="5945188" y="3346450"/>
              <a:ext cx="1587"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5" name="AutoShape 51"/>
            <p:cNvCxnSpPr>
              <a:cxnSpLocks noChangeShapeType="1"/>
              <a:stCxn id="12" idx="2"/>
              <a:endCxn id="13" idx="0"/>
            </p:cNvCxnSpPr>
            <p:nvPr/>
          </p:nvCxnSpPr>
          <p:spPr bwMode="auto">
            <a:xfrm>
              <a:off x="5946775" y="39560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6" name="AutoShape 52"/>
            <p:cNvCxnSpPr>
              <a:cxnSpLocks noChangeShapeType="1"/>
              <a:stCxn id="9" idx="2"/>
              <a:endCxn id="11" idx="0"/>
            </p:cNvCxnSpPr>
            <p:nvPr/>
          </p:nvCxnSpPr>
          <p:spPr bwMode="auto">
            <a:xfrm>
              <a:off x="5448300" y="2662238"/>
              <a:ext cx="496888"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7" name="AutoShape 53"/>
            <p:cNvCxnSpPr>
              <a:cxnSpLocks noChangeShapeType="1"/>
              <a:stCxn id="9" idx="2"/>
              <a:endCxn id="10" idx="0"/>
            </p:cNvCxnSpPr>
            <p:nvPr/>
          </p:nvCxnSpPr>
          <p:spPr bwMode="auto">
            <a:xfrm flipH="1">
              <a:off x="5010150" y="2662238"/>
              <a:ext cx="438150" cy="2889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8" name="Text Box 54"/>
            <p:cNvSpPr txBox="1">
              <a:spLocks noChangeArrowheads="1"/>
            </p:cNvSpPr>
            <p:nvPr/>
          </p:nvSpPr>
          <p:spPr bwMode="auto">
            <a:xfrm>
              <a:off x="5075238" y="3552825"/>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latin typeface="Times New Roman" panose="02020603050405020304" pitchFamily="18" charset="0"/>
                  <a:cs typeface="Arial" panose="020B0604020202020204" pitchFamily="34" charset="0"/>
                </a:rPr>
                <a:t>b:1</a:t>
              </a:r>
            </a:p>
          </p:txBody>
        </p:sp>
        <p:sp>
          <p:nvSpPr>
            <p:cNvPr id="19" name="Text Box 55"/>
            <p:cNvSpPr txBox="1">
              <a:spLocks noChangeArrowheads="1"/>
            </p:cNvSpPr>
            <p:nvPr/>
          </p:nvSpPr>
          <p:spPr bwMode="auto">
            <a:xfrm>
              <a:off x="4473575" y="3552825"/>
              <a:ext cx="520700"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dirty="0">
                  <a:latin typeface="Times New Roman" panose="02020603050405020304" pitchFamily="18" charset="0"/>
                  <a:cs typeface="Arial" panose="020B0604020202020204" pitchFamily="34" charset="0"/>
                </a:rPr>
                <a:t>c:3</a:t>
              </a:r>
            </a:p>
          </p:txBody>
        </p:sp>
        <p:cxnSp>
          <p:nvCxnSpPr>
            <p:cNvPr id="20" name="AutoShape 56"/>
            <p:cNvCxnSpPr>
              <a:cxnSpLocks noChangeShapeType="1"/>
              <a:stCxn id="10" idx="2"/>
              <a:endCxn id="19" idx="0"/>
            </p:cNvCxnSpPr>
            <p:nvPr/>
          </p:nvCxnSpPr>
          <p:spPr bwMode="auto">
            <a:xfrm flipH="1">
              <a:off x="4733925" y="3346450"/>
              <a:ext cx="27622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1" name="AutoShape 57"/>
            <p:cNvCxnSpPr>
              <a:cxnSpLocks noChangeShapeType="1"/>
              <a:stCxn id="10" idx="2"/>
              <a:endCxn id="18" idx="0"/>
            </p:cNvCxnSpPr>
            <p:nvPr/>
          </p:nvCxnSpPr>
          <p:spPr bwMode="auto">
            <a:xfrm>
              <a:off x="5010150" y="3346450"/>
              <a:ext cx="333375"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22" name="Text Box 58"/>
            <p:cNvSpPr txBox="1">
              <a:spLocks noChangeArrowheads="1"/>
            </p:cNvSpPr>
            <p:nvPr/>
          </p:nvSpPr>
          <p:spPr bwMode="auto">
            <a:xfrm>
              <a:off x="4465638" y="41592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a:3</a:t>
              </a:r>
            </a:p>
          </p:txBody>
        </p:sp>
        <p:sp>
          <p:nvSpPr>
            <p:cNvPr id="23" name="Text Box 59"/>
            <p:cNvSpPr txBox="1">
              <a:spLocks noChangeArrowheads="1"/>
            </p:cNvSpPr>
            <p:nvPr/>
          </p:nvSpPr>
          <p:spPr bwMode="auto">
            <a:xfrm>
              <a:off x="4846638" y="4768850"/>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b:1</a:t>
              </a:r>
            </a:p>
          </p:txBody>
        </p:sp>
        <p:sp>
          <p:nvSpPr>
            <p:cNvPr id="24" name="Text Box 60"/>
            <p:cNvSpPr txBox="1">
              <a:spLocks noChangeArrowheads="1"/>
            </p:cNvSpPr>
            <p:nvPr/>
          </p:nvSpPr>
          <p:spPr bwMode="auto">
            <a:xfrm>
              <a:off x="4170363" y="4768850"/>
              <a:ext cx="5921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m:2</a:t>
              </a:r>
            </a:p>
          </p:txBody>
        </p:sp>
        <p:sp>
          <p:nvSpPr>
            <p:cNvPr id="25" name="Text Box 61"/>
            <p:cNvSpPr txBox="1">
              <a:spLocks noChangeArrowheads="1"/>
            </p:cNvSpPr>
            <p:nvPr/>
          </p:nvSpPr>
          <p:spPr bwMode="auto">
            <a:xfrm>
              <a:off x="4198938" y="5376863"/>
              <a:ext cx="53498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p:2</a:t>
              </a:r>
            </a:p>
          </p:txBody>
        </p:sp>
        <p:cxnSp>
          <p:nvCxnSpPr>
            <p:cNvPr id="26" name="AutoShape 62"/>
            <p:cNvCxnSpPr>
              <a:cxnSpLocks noChangeShapeType="1"/>
              <a:stCxn id="19" idx="2"/>
              <a:endCxn id="22" idx="0"/>
            </p:cNvCxnSpPr>
            <p:nvPr/>
          </p:nvCxnSpPr>
          <p:spPr bwMode="auto">
            <a:xfrm>
              <a:off x="4733925" y="3956050"/>
              <a:ext cx="0" cy="211138"/>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7" name="AutoShape 63"/>
            <p:cNvCxnSpPr>
              <a:cxnSpLocks noChangeShapeType="1"/>
              <a:stCxn id="22" idx="2"/>
              <a:endCxn id="24" idx="0"/>
            </p:cNvCxnSpPr>
            <p:nvPr/>
          </p:nvCxnSpPr>
          <p:spPr bwMode="auto">
            <a:xfrm flipH="1">
              <a:off x="4467225" y="4564063"/>
              <a:ext cx="2667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8" name="AutoShape 64"/>
            <p:cNvCxnSpPr>
              <a:cxnSpLocks noChangeShapeType="1"/>
              <a:stCxn id="22" idx="2"/>
              <a:endCxn id="23" idx="0"/>
            </p:cNvCxnSpPr>
            <p:nvPr/>
          </p:nvCxnSpPr>
          <p:spPr bwMode="auto">
            <a:xfrm>
              <a:off x="4733925" y="4564063"/>
              <a:ext cx="381000" cy="211137"/>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9" name="AutoShape 65"/>
            <p:cNvCxnSpPr>
              <a:cxnSpLocks noChangeShapeType="1"/>
              <a:stCxn id="24" idx="2"/>
              <a:endCxn id="25" idx="0"/>
            </p:cNvCxnSpPr>
            <p:nvPr/>
          </p:nvCxnSpPr>
          <p:spPr bwMode="auto">
            <a:xfrm>
              <a:off x="4467225" y="51720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0" name="Text Box 66"/>
            <p:cNvSpPr txBox="1">
              <a:spLocks noChangeArrowheads="1"/>
            </p:cNvSpPr>
            <p:nvPr/>
          </p:nvSpPr>
          <p:spPr bwMode="auto">
            <a:xfrm>
              <a:off x="4818063" y="5376863"/>
              <a:ext cx="592137" cy="409575"/>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i="1">
                  <a:latin typeface="Times New Roman" panose="02020603050405020304" pitchFamily="18" charset="0"/>
                  <a:cs typeface="Arial" panose="020B0604020202020204" pitchFamily="34" charset="0"/>
                </a:rPr>
                <a:t>m:1</a:t>
              </a:r>
            </a:p>
          </p:txBody>
        </p:sp>
        <p:cxnSp>
          <p:nvCxnSpPr>
            <p:cNvPr id="31" name="AutoShape 67"/>
            <p:cNvCxnSpPr>
              <a:cxnSpLocks noChangeShapeType="1"/>
              <a:stCxn id="23" idx="2"/>
              <a:endCxn id="30" idx="0"/>
            </p:cNvCxnSpPr>
            <p:nvPr/>
          </p:nvCxnSpPr>
          <p:spPr bwMode="auto">
            <a:xfrm>
              <a:off x="5114925" y="5172075"/>
              <a:ext cx="0" cy="212725"/>
            </a:xfrm>
            <a:prstGeom prst="straightConnector1">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2" name="Freeform 71"/>
            <p:cNvSpPr>
              <a:spLocks/>
            </p:cNvSpPr>
            <p:nvPr/>
          </p:nvSpPr>
          <p:spPr bwMode="auto">
            <a:xfrm>
              <a:off x="4914900" y="3162300"/>
              <a:ext cx="762000" cy="608013"/>
            </a:xfrm>
            <a:custGeom>
              <a:avLst/>
              <a:gdLst>
                <a:gd name="T0" fmla="*/ 0 w 480"/>
                <a:gd name="T1" fmla="*/ 608013 h 384"/>
                <a:gd name="T2" fmla="*/ 76200 w 480"/>
                <a:gd name="T3" fmla="*/ 532011 h 384"/>
                <a:gd name="T4" fmla="*/ 381000 w 480"/>
                <a:gd name="T5" fmla="*/ 152003 h 384"/>
                <a:gd name="T6" fmla="*/ 762000 w 480"/>
                <a:gd name="T7" fmla="*/ 0 h 384"/>
                <a:gd name="T8" fmla="*/ 0 60000 65536"/>
                <a:gd name="T9" fmla="*/ 0 60000 65536"/>
                <a:gd name="T10" fmla="*/ 0 60000 65536"/>
                <a:gd name="T11" fmla="*/ 0 60000 65536"/>
                <a:gd name="T12" fmla="*/ 0 w 480"/>
                <a:gd name="T13" fmla="*/ 0 h 384"/>
                <a:gd name="T14" fmla="*/ 480 w 480"/>
                <a:gd name="T15" fmla="*/ 384 h 384"/>
              </a:gdLst>
              <a:ahLst/>
              <a:cxnLst>
                <a:cxn ang="T8">
                  <a:pos x="T0" y="T1"/>
                </a:cxn>
                <a:cxn ang="T9">
                  <a:pos x="T2" y="T3"/>
                </a:cxn>
                <a:cxn ang="T10">
                  <a:pos x="T4" y="T5"/>
                </a:cxn>
                <a:cxn ang="T11">
                  <a:pos x="T6" y="T7"/>
                </a:cxn>
              </a:cxnLst>
              <a:rect l="T12" t="T13" r="T14" b="T15"/>
              <a:pathLst>
                <a:path w="480" h="384">
                  <a:moveTo>
                    <a:pt x="0" y="384"/>
                  </a:moveTo>
                  <a:cubicBezTo>
                    <a:pt x="4" y="384"/>
                    <a:pt x="8" y="384"/>
                    <a:pt x="48" y="336"/>
                  </a:cubicBezTo>
                  <a:cubicBezTo>
                    <a:pt x="88" y="288"/>
                    <a:pt x="168" y="152"/>
                    <a:pt x="240" y="96"/>
                  </a:cubicBezTo>
                  <a:cubicBezTo>
                    <a:pt x="312" y="40"/>
                    <a:pt x="396" y="20"/>
                    <a:pt x="480"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Freeform 74"/>
            <p:cNvSpPr>
              <a:spLocks/>
            </p:cNvSpPr>
            <p:nvPr/>
          </p:nvSpPr>
          <p:spPr bwMode="auto">
            <a:xfrm>
              <a:off x="5310188" y="3940175"/>
              <a:ext cx="88900" cy="1063625"/>
            </a:xfrm>
            <a:custGeom>
              <a:avLst/>
              <a:gdLst>
                <a:gd name="T0" fmla="*/ 0 w 56"/>
                <a:gd name="T1" fmla="*/ 1063625 h 672"/>
                <a:gd name="T2" fmla="*/ 76200 w 56"/>
                <a:gd name="T3" fmla="*/ 683759 h 672"/>
                <a:gd name="T4" fmla="*/ 76200 w 56"/>
                <a:gd name="T5" fmla="*/ 0 h 672"/>
                <a:gd name="T6" fmla="*/ 0 60000 65536"/>
                <a:gd name="T7" fmla="*/ 0 60000 65536"/>
                <a:gd name="T8" fmla="*/ 0 60000 65536"/>
                <a:gd name="T9" fmla="*/ 0 w 56"/>
                <a:gd name="T10" fmla="*/ 0 h 672"/>
                <a:gd name="T11" fmla="*/ 56 w 56"/>
                <a:gd name="T12" fmla="*/ 672 h 672"/>
              </a:gdLst>
              <a:ahLst/>
              <a:cxnLst>
                <a:cxn ang="T6">
                  <a:pos x="T0" y="T1"/>
                </a:cxn>
                <a:cxn ang="T7">
                  <a:pos x="T2" y="T3"/>
                </a:cxn>
                <a:cxn ang="T8">
                  <a:pos x="T4" y="T5"/>
                </a:cxn>
              </a:cxnLst>
              <a:rect l="T9" t="T10" r="T11" b="T12"/>
              <a:pathLst>
                <a:path w="56" h="672">
                  <a:moveTo>
                    <a:pt x="0" y="672"/>
                  </a:moveTo>
                  <a:cubicBezTo>
                    <a:pt x="20" y="608"/>
                    <a:pt x="40" y="544"/>
                    <a:pt x="48" y="432"/>
                  </a:cubicBezTo>
                  <a:cubicBezTo>
                    <a:pt x="56" y="320"/>
                    <a:pt x="52" y="160"/>
                    <a:pt x="48" y="0"/>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Line 75"/>
            <p:cNvSpPr>
              <a:spLocks noChangeShapeType="1"/>
            </p:cNvSpPr>
            <p:nvPr/>
          </p:nvSpPr>
          <p:spPr bwMode="auto">
            <a:xfrm>
              <a:off x="5524500" y="3770313"/>
              <a:ext cx="152400" cy="0"/>
            </a:xfrm>
            <a:prstGeom prst="line">
              <a:avLst/>
            </a:prstGeom>
            <a:noFill/>
            <a:ln w="12700">
              <a:solidFill>
                <a:schemeClr val="tx2"/>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Freeform 77"/>
            <p:cNvSpPr>
              <a:spLocks/>
            </p:cNvSpPr>
            <p:nvPr/>
          </p:nvSpPr>
          <p:spPr bwMode="auto">
            <a:xfrm>
              <a:off x="4700588" y="5003800"/>
              <a:ext cx="152400" cy="608013"/>
            </a:xfrm>
            <a:custGeom>
              <a:avLst/>
              <a:gdLst>
                <a:gd name="T0" fmla="*/ 0 w 96"/>
                <a:gd name="T1" fmla="*/ 0 h 384"/>
                <a:gd name="T2" fmla="*/ 76200 w 96"/>
                <a:gd name="T3" fmla="*/ 152003 h 384"/>
                <a:gd name="T4" fmla="*/ 76200 w 96"/>
                <a:gd name="T5" fmla="*/ 456010 h 384"/>
                <a:gd name="T6" fmla="*/ 152400 w 96"/>
                <a:gd name="T7" fmla="*/ 608013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0" y="0"/>
                  </a:moveTo>
                  <a:cubicBezTo>
                    <a:pt x="20" y="24"/>
                    <a:pt x="40" y="48"/>
                    <a:pt x="48" y="96"/>
                  </a:cubicBezTo>
                  <a:cubicBezTo>
                    <a:pt x="56" y="144"/>
                    <a:pt x="40" y="240"/>
                    <a:pt x="48" y="288"/>
                  </a:cubicBezTo>
                  <a:cubicBezTo>
                    <a:pt x="56" y="336"/>
                    <a:pt x="76" y="360"/>
                    <a:pt x="96" y="384"/>
                  </a:cubicBezTo>
                </a:path>
              </a:pathLst>
            </a:custGeom>
            <a:noFill/>
            <a:ln w="12700">
              <a:solidFill>
                <a:schemeClr val="tx2"/>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Freeform 79"/>
            <p:cNvSpPr>
              <a:spLocks/>
            </p:cNvSpPr>
            <p:nvPr/>
          </p:nvSpPr>
          <p:spPr bwMode="auto">
            <a:xfrm>
              <a:off x="4700588" y="4548188"/>
              <a:ext cx="1219200" cy="1063625"/>
            </a:xfrm>
            <a:custGeom>
              <a:avLst/>
              <a:gdLst>
                <a:gd name="T0" fmla="*/ 0 w 768"/>
                <a:gd name="T1" fmla="*/ 1063625 h 672"/>
                <a:gd name="T2" fmla="*/ 152400 w 768"/>
                <a:gd name="T3" fmla="*/ 835705 h 672"/>
                <a:gd name="T4" fmla="*/ 838200 w 768"/>
                <a:gd name="T5" fmla="*/ 607786 h 672"/>
                <a:gd name="T6" fmla="*/ 1219200 w 768"/>
                <a:gd name="T7" fmla="*/ 0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0" y="672"/>
                  </a:moveTo>
                  <a:cubicBezTo>
                    <a:pt x="4" y="624"/>
                    <a:pt x="8" y="576"/>
                    <a:pt x="96" y="528"/>
                  </a:cubicBezTo>
                  <a:cubicBezTo>
                    <a:pt x="184" y="480"/>
                    <a:pt x="416" y="472"/>
                    <a:pt x="528" y="384"/>
                  </a:cubicBezTo>
                  <a:cubicBezTo>
                    <a:pt x="640" y="296"/>
                    <a:pt x="704" y="148"/>
                    <a:pt x="768" y="0"/>
                  </a:cubicBezTo>
                </a:path>
              </a:pathLst>
            </a:custGeom>
            <a:noFill/>
            <a:ln w="12700">
              <a:solidFill>
                <a:schemeClr val="tx1"/>
              </a:solidFill>
              <a:prstDash val="lgDash"/>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文本框 5"/>
          <p:cNvSpPr txBox="1"/>
          <p:nvPr/>
        </p:nvSpPr>
        <p:spPr>
          <a:xfrm>
            <a:off x="6966741" y="5709088"/>
            <a:ext cx="1872208" cy="369332"/>
          </a:xfrm>
          <a:prstGeom prst="rect">
            <a:avLst/>
          </a:prstGeom>
          <a:noFill/>
          <a:ln>
            <a:solidFill>
              <a:srgbClr val="FF0000"/>
            </a:solidFill>
          </a:ln>
        </p:spPr>
        <p:txBody>
          <a:bodyPr wrap="square" rtlCol="0">
            <a:spAutoFit/>
          </a:bodyPr>
          <a:lstStyle/>
          <a:p>
            <a:r>
              <a:rPr lang="zh-CN" altLang="en-US" dirty="0"/>
              <a:t>降序的</a:t>
            </a:r>
            <a:r>
              <a:rPr lang="en-US" altLang="zh-CN" dirty="0"/>
              <a:t>FP-Tree</a:t>
            </a:r>
            <a:endParaRPr lang="zh-CN" altLang="en-US" dirty="0"/>
          </a:p>
        </p:txBody>
      </p:sp>
    </p:spTree>
    <p:extLst>
      <p:ext uri="{BB962C8B-B14F-4D97-AF65-F5344CB8AC3E}">
        <p14:creationId xmlns:p14="http://schemas.microsoft.com/office/powerpoint/2010/main" val="428603612"/>
      </p:ext>
    </p:extLst>
  </p:cSld>
  <p:clrMapOvr>
    <a:masterClrMapping/>
  </p:clrMapOvr>
  <p:transition>
    <p:blinds dir="vert"/>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1" name="标题 1"/>
          <p:cNvSpPr>
            <a:spLocks noGrp="1"/>
          </p:cNvSpPr>
          <p:nvPr>
            <p:ph type="title"/>
          </p:nvPr>
        </p:nvSpPr>
        <p:spPr/>
        <p:txBody>
          <a:bodyPr/>
          <a:lstStyle/>
          <a:p>
            <a:r>
              <a:rPr lang="zh-CN" altLang="en-US"/>
              <a:t>目录</a:t>
            </a:r>
          </a:p>
        </p:txBody>
      </p:sp>
      <p:sp>
        <p:nvSpPr>
          <p:cNvPr id="58372"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071813" y="6488113"/>
            <a:ext cx="3571875"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zh-CN" altLang="en-US" dirty="0"/>
              <a:t>图</a:t>
            </a:r>
            <a:r>
              <a:rPr lang="en-US" altLang="zh-CN" dirty="0"/>
              <a:t>4</a:t>
            </a:r>
            <a:r>
              <a:rPr lang="en-US" dirty="0"/>
              <a:t>-1</a:t>
            </a:r>
            <a:r>
              <a:rPr lang="zh-CN" altLang="en-US" dirty="0"/>
              <a:t>数据科学中的数据统计（</a:t>
            </a:r>
            <a:r>
              <a:rPr lang="en-US" altLang="zh-CN" dirty="0"/>
              <a:t>2</a:t>
            </a:r>
            <a:r>
              <a:rPr lang="zh-CN" altLang="en-US" dirty="0"/>
              <a:t>）</a:t>
            </a:r>
          </a:p>
        </p:txBody>
      </p:sp>
      <p:graphicFrame>
        <p:nvGraphicFramePr>
          <p:cNvPr id="58370"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49155"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1643063"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3429000"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p:nvPr/>
        </p:nvSpPr>
        <p:spPr>
          <a:xfrm>
            <a:off x="5286375" y="1143000"/>
            <a:ext cx="1428750" cy="71437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圆角矩形 10"/>
          <p:cNvSpPr/>
          <p:nvPr/>
        </p:nvSpPr>
        <p:spPr>
          <a:xfrm>
            <a:off x="3500438"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9220" name="内容占位符 2"/>
          <p:cNvSpPr>
            <a:spLocks noGrp="1"/>
          </p:cNvSpPr>
          <p:nvPr>
            <p:ph idx="1"/>
          </p:nvPr>
        </p:nvSpPr>
        <p:spPr/>
        <p:txBody>
          <a:bodyPr/>
          <a:lstStyle/>
          <a:p>
            <a:r>
              <a:rPr lang="zh-CN" altLang="en-US" b="1" dirty="0"/>
              <a:t>（</a:t>
            </a:r>
            <a:r>
              <a:rPr lang="en-US" altLang="zh-CN" b="1" dirty="0"/>
              <a:t>2</a:t>
            </a:r>
            <a:r>
              <a:rPr lang="zh-CN" altLang="en-US" b="1" dirty="0"/>
              <a:t>）连续型随机变量的概率分布</a:t>
            </a:r>
            <a:endParaRPr lang="en-US" altLang="zh-CN" b="1" dirty="0"/>
          </a:p>
        </p:txBody>
      </p:sp>
      <p:sp>
        <p:nvSpPr>
          <p:cNvPr id="922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10" name="TextBox 9"/>
          <p:cNvSpPr txBox="1"/>
          <p:nvPr/>
        </p:nvSpPr>
        <p:spPr>
          <a:xfrm>
            <a:off x="1403648" y="5504494"/>
            <a:ext cx="678656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4-3 </a:t>
            </a:r>
            <a:r>
              <a:rPr lang="zh-CN" altLang="en-US" dirty="0"/>
              <a:t>离散型随机变量与连续型随机变量的概率分布的定义方法</a:t>
            </a:r>
          </a:p>
        </p:txBody>
      </p:sp>
      <p:graphicFrame>
        <p:nvGraphicFramePr>
          <p:cNvPr id="9218" name="Object 3"/>
          <p:cNvGraphicFramePr>
            <a:graphicFrameLocks noChangeAspect="1"/>
          </p:cNvGraphicFramePr>
          <p:nvPr>
            <p:extLst>
              <p:ext uri="{D42A27DB-BD31-4B8C-83A1-F6EECF244321}">
                <p14:modId xmlns:p14="http://schemas.microsoft.com/office/powerpoint/2010/main" val="3968874623"/>
              </p:ext>
            </p:extLst>
          </p:nvPr>
        </p:nvGraphicFramePr>
        <p:xfrm>
          <a:off x="298450" y="2562225"/>
          <a:ext cx="8707438" cy="3030538"/>
        </p:xfrm>
        <a:graphic>
          <a:graphicData uri="http://schemas.openxmlformats.org/presentationml/2006/ole">
            <mc:AlternateContent xmlns:mc="http://schemas.openxmlformats.org/markup-compatibility/2006">
              <mc:Choice xmlns:v="urn:schemas-microsoft-com:vml" Requires="v">
                <p:oleObj spid="_x0000_s6147" name="文档" r:id="rId4" imgW="5408359" imgH="1885303" progId="Word.Document.12">
                  <p:embed/>
                </p:oleObj>
              </mc:Choice>
              <mc:Fallback>
                <p:oleObj name="文档" r:id="rId4" imgW="5408359" imgH="1885303" progId="Word.Document.12">
                  <p:embed/>
                  <p:pic>
                    <p:nvPicPr>
                      <p:cNvPr id="0" name="Object 3"/>
                      <p:cNvPicPr>
                        <a:picLocks noChangeAspect="1" noChangeArrowheads="1"/>
                      </p:cNvPicPr>
                      <p:nvPr/>
                    </p:nvPicPr>
                    <p:blipFill>
                      <a:blip r:embed="rId5"/>
                      <a:srcRect/>
                      <a:stretch>
                        <a:fillRect/>
                      </a:stretch>
                    </p:blipFill>
                    <p:spPr bwMode="auto">
                      <a:xfrm>
                        <a:off x="298450" y="2562225"/>
                        <a:ext cx="8707438" cy="3030538"/>
                      </a:xfrm>
                      <a:prstGeom prst="rect">
                        <a:avLst/>
                      </a:prstGeom>
                      <a:noFill/>
                      <a:ln>
                        <a:noFill/>
                      </a:ln>
                      <a:effectLst/>
                    </p:spPr>
                  </p:pic>
                </p:oleObj>
              </mc:Fallback>
            </mc:AlternateContent>
          </a:graphicData>
        </a:graphic>
      </p:graphicFrame>
      <p:sp>
        <p:nvSpPr>
          <p:cNvPr id="3" name="圆角矩形 2"/>
          <p:cNvSpPr/>
          <p:nvPr/>
        </p:nvSpPr>
        <p:spPr>
          <a:xfrm>
            <a:off x="1043608" y="4167970"/>
            <a:ext cx="7056784" cy="920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5" name="标题 1"/>
          <p:cNvSpPr>
            <a:spLocks noGrp="1"/>
          </p:cNvSpPr>
          <p:nvPr>
            <p:ph type="title"/>
          </p:nvPr>
        </p:nvSpPr>
        <p:spPr>
          <a:xfrm>
            <a:off x="214313" y="357188"/>
            <a:ext cx="8540750" cy="822325"/>
          </a:xfrm>
        </p:spPr>
        <p:txBody>
          <a:bodyPr/>
          <a:lstStyle/>
          <a:p>
            <a:r>
              <a:rPr lang="en-US" altLang="zh-CN" dirty="0"/>
              <a:t>4.5	</a:t>
            </a:r>
            <a:r>
              <a:rPr lang="zh-CN" altLang="en-US" dirty="0"/>
              <a:t>元分析方法</a:t>
            </a:r>
          </a:p>
        </p:txBody>
      </p:sp>
      <p:sp>
        <p:nvSpPr>
          <p:cNvPr id="5939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5940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3571875" y="6072188"/>
            <a:ext cx="2357438"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a:t>-20</a:t>
            </a:r>
            <a:r>
              <a:rPr lang="zh-CN" altLang="en-US" dirty="0"/>
              <a:t>元分析的含义</a:t>
            </a:r>
          </a:p>
        </p:txBody>
      </p:sp>
      <p:pic>
        <p:nvPicPr>
          <p:cNvPr id="2" name="Picture 3"/>
          <p:cNvPicPr>
            <a:picLocks noChangeAspect="1" noChangeArrowheads="1"/>
          </p:cNvPicPr>
          <p:nvPr/>
        </p:nvPicPr>
        <p:blipFill>
          <a:blip r:embed="rId2"/>
          <a:srcRect/>
          <a:stretch>
            <a:fillRect/>
          </a:stretch>
        </p:blipFill>
        <p:spPr bwMode="auto">
          <a:xfrm>
            <a:off x="1000100" y="1357298"/>
            <a:ext cx="7067550" cy="4572000"/>
          </a:xfrm>
          <a:prstGeom prst="rect">
            <a:avLst/>
          </a:prstGeom>
          <a:noFill/>
          <a:ln w="9525">
            <a:noFill/>
            <a:miter lim="800000"/>
            <a:headEnd/>
            <a:tailEnd/>
          </a:ln>
          <a:effectLst/>
        </p:spPr>
      </p:pic>
      <p:sp>
        <p:nvSpPr>
          <p:cNvPr id="3" name="椭圆 2"/>
          <p:cNvSpPr/>
          <p:nvPr/>
        </p:nvSpPr>
        <p:spPr>
          <a:xfrm>
            <a:off x="4211960" y="3068960"/>
            <a:ext cx="2664296"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21" name="标题 1"/>
          <p:cNvSpPr>
            <a:spLocks noGrp="1"/>
          </p:cNvSpPr>
          <p:nvPr>
            <p:ph type="title"/>
          </p:nvPr>
        </p:nvSpPr>
        <p:spPr>
          <a:xfrm>
            <a:off x="214313" y="357188"/>
            <a:ext cx="8540750" cy="822325"/>
          </a:xfrm>
        </p:spPr>
        <p:txBody>
          <a:bodyPr/>
          <a:lstStyle/>
          <a:p>
            <a:r>
              <a:rPr lang="en-US" altLang="zh-CN" dirty="0"/>
              <a:t>4.5.1</a:t>
            </a:r>
            <a:r>
              <a:rPr lang="zh-CN" altLang="en-US" dirty="0"/>
              <a:t> 加权平均法</a:t>
            </a:r>
          </a:p>
        </p:txBody>
      </p:sp>
      <p:sp>
        <p:nvSpPr>
          <p:cNvPr id="60422" name="内容占位符 2"/>
          <p:cNvSpPr>
            <a:spLocks noGrp="1"/>
          </p:cNvSpPr>
          <p:nvPr>
            <p:ph idx="1"/>
          </p:nvPr>
        </p:nvSpPr>
        <p:spPr>
          <a:xfrm>
            <a:off x="857250" y="1143000"/>
            <a:ext cx="8153400" cy="5072063"/>
          </a:xfrm>
        </p:spPr>
        <p:txBody>
          <a:bodyPr/>
          <a:lstStyle/>
          <a:p>
            <a:r>
              <a:rPr lang="zh-CN" altLang="en-US" b="1" dirty="0"/>
              <a:t>加权平均法中，</a:t>
            </a:r>
            <a:r>
              <a:rPr lang="zh-CN" altLang="en-US" b="1" dirty="0">
                <a:solidFill>
                  <a:srgbClr val="FF0000"/>
                </a:solidFill>
              </a:rPr>
              <a:t>权重计算是关键</a:t>
            </a:r>
          </a:p>
          <a:p>
            <a:pPr lvl="1"/>
            <a:r>
              <a:rPr lang="zh-CN" altLang="en-US" sz="2400" b="1" dirty="0"/>
              <a:t>通常根据</a:t>
            </a:r>
            <a:r>
              <a:rPr lang="zh-CN" altLang="en-US" sz="2400" b="1" u="sng" dirty="0"/>
              <a:t>数据来源的精确性和可靠性</a:t>
            </a:r>
            <a:r>
              <a:rPr lang="zh-CN" altLang="en-US" sz="2400" b="1" dirty="0"/>
              <a:t>来确定权重高低。  </a:t>
            </a:r>
            <a:endParaRPr lang="en-US" altLang="zh-CN" sz="2400" b="1" dirty="0"/>
          </a:p>
          <a:p>
            <a:pPr lvl="1"/>
            <a:endParaRPr lang="zh-CN" altLang="en-US" b="1" dirty="0"/>
          </a:p>
          <a:p>
            <a:pPr marL="0" indent="0">
              <a:buNone/>
            </a:pPr>
            <a:r>
              <a:rPr lang="en-US" altLang="zh-CN" b="1" dirty="0"/>
              <a:t>         </a:t>
            </a:r>
            <a:r>
              <a:rPr lang="zh-CN" altLang="en-US" b="1" dirty="0"/>
              <a:t>（</a:t>
            </a:r>
            <a:r>
              <a:rPr lang="en-US" altLang="zh-CN" b="1" dirty="0"/>
              <a:t>1</a:t>
            </a:r>
            <a:r>
              <a:rPr lang="zh-CN" altLang="en-US" b="1" dirty="0"/>
              <a:t>）</a:t>
            </a:r>
            <a:r>
              <a:rPr lang="zh-CN" altLang="en-US" b="1" u="sng" dirty="0">
                <a:solidFill>
                  <a:srgbClr val="FF0000"/>
                </a:solidFill>
              </a:rPr>
              <a:t>较高精度</a:t>
            </a:r>
            <a:r>
              <a:rPr lang="zh-CN" altLang="en-US" b="1" dirty="0"/>
              <a:t>（或可靠）的数据赋予</a:t>
            </a:r>
            <a:r>
              <a:rPr lang="zh-CN" altLang="en-US" b="1" dirty="0">
                <a:solidFill>
                  <a:srgbClr val="FF0000"/>
                </a:solidFill>
              </a:rPr>
              <a:t>较高的权重</a:t>
            </a:r>
            <a:endParaRPr lang="en-US" altLang="zh-CN" b="1" dirty="0">
              <a:solidFill>
                <a:srgbClr val="FF0000"/>
              </a:solidFill>
            </a:endParaRPr>
          </a:p>
          <a:p>
            <a:pPr marL="0" indent="0">
              <a:buNone/>
            </a:pPr>
            <a:endParaRPr lang="en-US" altLang="zh-CN" b="1" dirty="0"/>
          </a:p>
          <a:p>
            <a:pPr>
              <a:buFont typeface="Wingdings" pitchFamily="2" charset="2"/>
              <a:buNone/>
            </a:pPr>
            <a:r>
              <a:rPr lang="en-US" altLang="zh-CN" b="1" dirty="0"/>
              <a:t>         </a:t>
            </a:r>
            <a:r>
              <a:rPr lang="zh-CN" altLang="en-US" b="1" dirty="0"/>
              <a:t>（</a:t>
            </a:r>
            <a:r>
              <a:rPr lang="en-US" altLang="zh-CN" b="1" dirty="0"/>
              <a:t>2</a:t>
            </a:r>
            <a:r>
              <a:rPr lang="zh-CN" altLang="en-US" b="1" dirty="0"/>
              <a:t>）</a:t>
            </a:r>
            <a:r>
              <a:rPr lang="zh-CN" altLang="en-US" b="1" u="sng" dirty="0">
                <a:solidFill>
                  <a:srgbClr val="FF0000"/>
                </a:solidFill>
              </a:rPr>
              <a:t>较低精度</a:t>
            </a:r>
            <a:r>
              <a:rPr lang="zh-CN" altLang="en-US" b="1" dirty="0"/>
              <a:t>（或可靠）的数据赋予</a:t>
            </a:r>
            <a:r>
              <a:rPr lang="zh-CN" altLang="en-US" b="1" dirty="0">
                <a:solidFill>
                  <a:srgbClr val="FF0000"/>
                </a:solidFill>
              </a:rPr>
              <a:t>较低的权</a:t>
            </a:r>
            <a:r>
              <a:rPr lang="zh-CN" altLang="en-US" b="1" dirty="0"/>
              <a:t>重</a:t>
            </a:r>
          </a:p>
          <a:p>
            <a:pPr lvl="1"/>
            <a:endParaRPr lang="zh-CN" altLang="en-US" b="1" dirty="0"/>
          </a:p>
          <a:p>
            <a:pPr lvl="1">
              <a:buFont typeface="Wingdings" pitchFamily="2" charset="2"/>
              <a:buNone/>
            </a:pPr>
            <a:endParaRPr lang="zh-CN" altLang="en-US" b="1" dirty="0"/>
          </a:p>
        </p:txBody>
      </p:sp>
      <p:sp>
        <p:nvSpPr>
          <p:cNvPr id="6042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6042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1003598475"/>
      </p:ext>
    </p:extLst>
  </p:cSld>
  <p:clrMapOvr>
    <a:masterClrMapping/>
  </p:clrMapOvr>
  <p:transition>
    <p:blinds dir="vert"/>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21" name="标题 1"/>
          <p:cNvSpPr>
            <a:spLocks noGrp="1"/>
          </p:cNvSpPr>
          <p:nvPr>
            <p:ph type="title"/>
          </p:nvPr>
        </p:nvSpPr>
        <p:spPr>
          <a:xfrm>
            <a:off x="214313" y="357188"/>
            <a:ext cx="8540750" cy="822325"/>
          </a:xfrm>
        </p:spPr>
        <p:txBody>
          <a:bodyPr/>
          <a:lstStyle/>
          <a:p>
            <a:r>
              <a:rPr lang="en-US" altLang="zh-CN" dirty="0"/>
              <a:t>4.5.1</a:t>
            </a:r>
            <a:r>
              <a:rPr lang="zh-CN" altLang="en-US" dirty="0"/>
              <a:t> 加权平均法</a:t>
            </a:r>
          </a:p>
        </p:txBody>
      </p:sp>
      <p:sp>
        <p:nvSpPr>
          <p:cNvPr id="60422" name="内容占位符 2"/>
          <p:cNvSpPr>
            <a:spLocks noGrp="1"/>
          </p:cNvSpPr>
          <p:nvPr>
            <p:ph idx="1"/>
          </p:nvPr>
        </p:nvSpPr>
        <p:spPr>
          <a:xfrm>
            <a:off x="857250" y="1143000"/>
            <a:ext cx="8153400" cy="5072063"/>
          </a:xfrm>
        </p:spPr>
        <p:txBody>
          <a:bodyPr>
            <a:normAutofit fontScale="92500" lnSpcReduction="10000"/>
          </a:bodyPr>
          <a:lstStyle/>
          <a:p>
            <a:r>
              <a:rPr lang="zh-CN" altLang="en-US" b="1" dirty="0"/>
              <a:t>元分析中权重计算方法</a:t>
            </a:r>
            <a:endParaRPr lang="en-US" altLang="zh-CN" b="1" dirty="0"/>
          </a:p>
          <a:p>
            <a:pPr lvl="1"/>
            <a:r>
              <a:rPr lang="zh-CN" altLang="en-US" b="1" dirty="0"/>
              <a:t>样本大小加权方法：</a:t>
            </a:r>
            <a:r>
              <a:rPr lang="zh-CN" altLang="en-US" b="1" u="sng" dirty="0"/>
              <a:t>一般采用样本大小为依据进行加权</a:t>
            </a:r>
            <a:r>
              <a:rPr lang="zh-CN" altLang="en-US" b="1" dirty="0"/>
              <a:t>，具体公式如下：</a:t>
            </a:r>
          </a:p>
          <a:p>
            <a:pPr>
              <a:buFont typeface="Wingdings" pitchFamily="2" charset="2"/>
              <a:buNone/>
            </a:pPr>
            <a:r>
              <a:rPr lang="zh-CN" altLang="en-US" b="1" dirty="0"/>
              <a:t>  </a:t>
            </a:r>
          </a:p>
          <a:p>
            <a:endParaRPr lang="en-US" altLang="zh-CN" b="1" dirty="0"/>
          </a:p>
          <a:p>
            <a:pPr>
              <a:buFont typeface="Wingdings" pitchFamily="2" charset="2"/>
              <a:buNone/>
            </a:pPr>
            <a:r>
              <a:rPr lang="zh-CN" altLang="en-US" b="1" dirty="0"/>
              <a:t>       式中，</a:t>
            </a:r>
            <a:r>
              <a:rPr lang="en-US" altLang="zh-CN" b="1" dirty="0" err="1"/>
              <a:t>w</a:t>
            </a:r>
            <a:r>
              <a:rPr lang="en-US" altLang="zh-CN" b="1" baseline="-25000" dirty="0" err="1"/>
              <a:t>i</a:t>
            </a:r>
            <a:r>
              <a:rPr lang="zh-CN" altLang="en-US" b="1" dirty="0"/>
              <a:t>代表的是第</a:t>
            </a:r>
            <a:r>
              <a:rPr lang="en-US" altLang="zh-CN" b="1" dirty="0" err="1"/>
              <a:t>i</a:t>
            </a:r>
            <a:r>
              <a:rPr lang="zh-CN" altLang="en-US" b="1" dirty="0"/>
              <a:t>个变量</a:t>
            </a:r>
            <a:r>
              <a:rPr lang="en-US" altLang="zh-CN" b="1" dirty="0"/>
              <a:t>x</a:t>
            </a:r>
            <a:r>
              <a:rPr lang="en-US" altLang="zh-CN" b="1" baseline="-25000" dirty="0"/>
              <a:t>i</a:t>
            </a:r>
            <a:r>
              <a:rPr lang="zh-CN" altLang="en-US" b="1" dirty="0"/>
              <a:t>的权重，</a:t>
            </a:r>
            <a:r>
              <a:rPr lang="en-US" altLang="zh-CN" b="1" dirty="0"/>
              <a:t>k</a:t>
            </a:r>
            <a:r>
              <a:rPr lang="zh-CN" altLang="en-US" b="1" dirty="0"/>
              <a:t>为变量个数。</a:t>
            </a:r>
            <a:endParaRPr lang="en-US" altLang="zh-CN" b="1" dirty="0"/>
          </a:p>
          <a:p>
            <a:pPr>
              <a:buFont typeface="Wingdings" pitchFamily="2" charset="2"/>
              <a:buNone/>
            </a:pPr>
            <a:endParaRPr lang="zh-CN" altLang="en-US" b="1" dirty="0"/>
          </a:p>
          <a:p>
            <a:pPr lvl="1"/>
            <a:r>
              <a:rPr lang="zh-CN" altLang="en-US" b="1" u="sng" dirty="0">
                <a:solidFill>
                  <a:srgbClr val="FF0000"/>
                </a:solidFill>
              </a:rPr>
              <a:t>逆方差</a:t>
            </a:r>
            <a:r>
              <a:rPr lang="zh-CN" altLang="en-US" b="1" dirty="0">
                <a:solidFill>
                  <a:srgbClr val="FF0000"/>
                </a:solidFill>
              </a:rPr>
              <a:t>（</a:t>
            </a:r>
            <a:r>
              <a:rPr lang="en-US" altLang="zh-CN" b="1" dirty="0">
                <a:solidFill>
                  <a:srgbClr val="FF0000"/>
                </a:solidFill>
              </a:rPr>
              <a:t>inverse-variance</a:t>
            </a:r>
            <a:r>
              <a:rPr lang="zh-CN" altLang="en-US" b="1" dirty="0">
                <a:solidFill>
                  <a:srgbClr val="FF0000"/>
                </a:solidFill>
              </a:rPr>
              <a:t>）加权方法</a:t>
            </a:r>
            <a:r>
              <a:rPr lang="zh-CN" altLang="en-US" b="1" dirty="0"/>
              <a:t>，具体计算公式如下：</a:t>
            </a:r>
          </a:p>
          <a:p>
            <a:pPr>
              <a:buFont typeface="Wingdings" pitchFamily="2" charset="2"/>
              <a:buNone/>
            </a:pPr>
            <a:endParaRPr lang="zh-CN" altLang="en-US" b="1" dirty="0"/>
          </a:p>
          <a:p>
            <a:pPr>
              <a:buFont typeface="Wingdings" pitchFamily="2" charset="2"/>
              <a:buNone/>
            </a:pPr>
            <a:endParaRPr lang="en-US" altLang="zh-CN" b="1" dirty="0"/>
          </a:p>
          <a:p>
            <a:pPr>
              <a:buFont typeface="Wingdings" pitchFamily="2" charset="2"/>
              <a:buNone/>
            </a:pPr>
            <a:endParaRPr lang="en-US" altLang="zh-CN" b="1" dirty="0"/>
          </a:p>
          <a:p>
            <a:pPr>
              <a:buFont typeface="Wingdings" pitchFamily="2" charset="2"/>
              <a:buNone/>
            </a:pPr>
            <a:r>
              <a:rPr lang="zh-CN" altLang="en-US" b="1" dirty="0"/>
              <a:t>      式中，</a:t>
            </a:r>
            <a:r>
              <a:rPr lang="en-US" altLang="zh-CN" b="1" dirty="0" err="1"/>
              <a:t>y</a:t>
            </a:r>
            <a:r>
              <a:rPr lang="en-US" altLang="zh-CN" b="1" baseline="-25000" dirty="0" err="1"/>
              <a:t>i</a:t>
            </a:r>
            <a:r>
              <a:rPr lang="zh-CN" altLang="en-US" b="1" dirty="0"/>
              <a:t>为第</a:t>
            </a:r>
            <a:r>
              <a:rPr lang="en-US" altLang="zh-CN" b="1" dirty="0" err="1"/>
              <a:t>i</a:t>
            </a:r>
            <a:r>
              <a:rPr lang="zh-CN" altLang="en-US" b="1" dirty="0"/>
              <a:t>个分析数据集，其对应的方差为     。</a:t>
            </a:r>
          </a:p>
          <a:p>
            <a:pPr lvl="1"/>
            <a:endParaRPr lang="zh-CN" altLang="en-US" b="1" dirty="0"/>
          </a:p>
          <a:p>
            <a:pPr lvl="1">
              <a:buFont typeface="Wingdings" pitchFamily="2" charset="2"/>
              <a:buNone/>
            </a:pPr>
            <a:endParaRPr lang="zh-CN" altLang="en-US" b="1" dirty="0"/>
          </a:p>
        </p:txBody>
      </p:sp>
      <p:sp>
        <p:nvSpPr>
          <p:cNvPr id="6042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6042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0418" name="Object 2"/>
          <p:cNvGraphicFramePr>
            <a:graphicFrameLocks noChangeAspect="1"/>
          </p:cNvGraphicFramePr>
          <p:nvPr>
            <p:extLst>
              <p:ext uri="{D42A27DB-BD31-4B8C-83A1-F6EECF244321}">
                <p14:modId xmlns:p14="http://schemas.microsoft.com/office/powerpoint/2010/main" val="1375586204"/>
              </p:ext>
            </p:extLst>
          </p:nvPr>
        </p:nvGraphicFramePr>
        <p:xfrm>
          <a:off x="4097805" y="1958341"/>
          <a:ext cx="1357312" cy="1254125"/>
        </p:xfrm>
        <a:graphic>
          <a:graphicData uri="http://schemas.openxmlformats.org/presentationml/2006/ole">
            <mc:AlternateContent xmlns:mc="http://schemas.openxmlformats.org/markup-compatibility/2006">
              <mc:Choice xmlns:v="urn:schemas-microsoft-com:vml" Requires="v">
                <p:oleObj spid="_x0000_s50181" name="Equation" r:id="rId3" imgW="690543" imgH="638257" progId="">
                  <p:embed/>
                </p:oleObj>
              </mc:Choice>
              <mc:Fallback>
                <p:oleObj name="Equation" r:id="rId3" imgW="690543" imgH="638257"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805" y="1958341"/>
                        <a:ext cx="1357312"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extLst>
              <p:ext uri="{D42A27DB-BD31-4B8C-83A1-F6EECF244321}">
                <p14:modId xmlns:p14="http://schemas.microsoft.com/office/powerpoint/2010/main" val="3057669655"/>
              </p:ext>
            </p:extLst>
          </p:nvPr>
        </p:nvGraphicFramePr>
        <p:xfrm>
          <a:off x="4097805" y="4489091"/>
          <a:ext cx="1152525" cy="1214437"/>
        </p:xfrm>
        <a:graphic>
          <a:graphicData uri="http://schemas.openxmlformats.org/presentationml/2006/ole">
            <mc:AlternateContent xmlns:mc="http://schemas.openxmlformats.org/markup-compatibility/2006">
              <mc:Choice xmlns:v="urn:schemas-microsoft-com:vml" Requires="v">
                <p:oleObj spid="_x0000_s50182" name="Equation" r:id="rId5" imgW="797058" imgH="840210" progId="">
                  <p:embed/>
                </p:oleObj>
              </mc:Choice>
              <mc:Fallback>
                <p:oleObj name="Equation" r:id="rId5" imgW="797058" imgH="84021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7805" y="4489091"/>
                        <a:ext cx="1152525"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4"/>
          <p:cNvGraphicFramePr>
            <a:graphicFrameLocks noChangeAspect="1"/>
          </p:cNvGraphicFramePr>
          <p:nvPr>
            <p:extLst>
              <p:ext uri="{D42A27DB-BD31-4B8C-83A1-F6EECF244321}">
                <p14:modId xmlns:p14="http://schemas.microsoft.com/office/powerpoint/2010/main" val="1865378629"/>
              </p:ext>
            </p:extLst>
          </p:nvPr>
        </p:nvGraphicFramePr>
        <p:xfrm>
          <a:off x="7020272" y="5645066"/>
          <a:ext cx="376238" cy="376222"/>
        </p:xfrm>
        <a:graphic>
          <a:graphicData uri="http://schemas.openxmlformats.org/presentationml/2006/ole">
            <mc:AlternateContent xmlns:mc="http://schemas.openxmlformats.org/markup-compatibility/2006">
              <mc:Choice xmlns:v="urn:schemas-microsoft-com:vml" Requires="v">
                <p:oleObj spid="_x0000_s50183" name="Equation" r:id="rId7" imgW="233540" imgH="233632" progId="">
                  <p:embed/>
                </p:oleObj>
              </mc:Choice>
              <mc:Fallback>
                <p:oleObj name="Equation" r:id="rId7" imgW="233540" imgH="233632"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272" y="5645066"/>
                        <a:ext cx="376238" cy="37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标题 1"/>
          <p:cNvSpPr>
            <a:spLocks noGrp="1"/>
          </p:cNvSpPr>
          <p:nvPr>
            <p:ph type="title"/>
          </p:nvPr>
        </p:nvSpPr>
        <p:spPr>
          <a:xfrm>
            <a:off x="214313" y="357188"/>
            <a:ext cx="8540750" cy="822325"/>
          </a:xfrm>
        </p:spPr>
        <p:txBody>
          <a:bodyPr/>
          <a:lstStyle/>
          <a:p>
            <a:r>
              <a:rPr lang="en-US" altLang="zh-CN" dirty="0"/>
              <a:t>4.5.2</a:t>
            </a:r>
            <a:r>
              <a:rPr lang="zh-CN" altLang="en-US" dirty="0"/>
              <a:t> 优化方法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003106037"/>
              </p:ext>
            </p:extLst>
          </p:nvPr>
        </p:nvGraphicFramePr>
        <p:xfrm>
          <a:off x="1071538" y="1285860"/>
          <a:ext cx="7000898" cy="4857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674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11674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2" name="标题 1"/>
          <p:cNvSpPr>
            <a:spLocks noGrp="1"/>
          </p:cNvSpPr>
          <p:nvPr>
            <p:ph type="title"/>
          </p:nvPr>
        </p:nvSpPr>
        <p:spPr>
          <a:xfrm>
            <a:off x="214313" y="357188"/>
            <a:ext cx="8540750" cy="822325"/>
          </a:xfrm>
        </p:spPr>
        <p:txBody>
          <a:bodyPr/>
          <a:lstStyle/>
          <a:p>
            <a:r>
              <a:rPr lang="en-US" altLang="zh-CN" dirty="0"/>
              <a:t>4.5.2</a:t>
            </a:r>
            <a:r>
              <a:rPr lang="zh-CN" altLang="en-US" dirty="0"/>
              <a:t> 优化方法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474754391"/>
              </p:ext>
            </p:extLst>
          </p:nvPr>
        </p:nvGraphicFramePr>
        <p:xfrm>
          <a:off x="1285852" y="1571612"/>
          <a:ext cx="6643708" cy="457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776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11776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线性规划的例子</a:t>
            </a:r>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sp>
        <p:nvSpPr>
          <p:cNvPr id="6" name="矩形 5"/>
          <p:cNvSpPr/>
          <p:nvPr/>
        </p:nvSpPr>
        <p:spPr>
          <a:xfrm>
            <a:off x="3059832" y="3671886"/>
            <a:ext cx="2242922" cy="369332"/>
          </a:xfrm>
          <a:prstGeom prst="rect">
            <a:avLst/>
          </a:prstGeom>
        </p:spPr>
        <p:txBody>
          <a:bodyPr wrap="none">
            <a:spAutoFit/>
          </a:bodyPr>
          <a:lstStyle/>
          <a:p>
            <a:r>
              <a:rPr lang="en-US" altLang="zh-CN" dirty="0"/>
              <a:t>max </a:t>
            </a:r>
            <a:r>
              <a:rPr lang="en-US" altLang="zh-CN" i="1" dirty="0"/>
              <a:t>P</a:t>
            </a:r>
            <a:r>
              <a:rPr lang="en-US" altLang="zh-CN" dirty="0"/>
              <a:t> = </a:t>
            </a:r>
            <a:r>
              <a:rPr lang="en-US" altLang="zh-CN" i="1" dirty="0"/>
              <a:t>S</a:t>
            </a:r>
            <a:r>
              <a:rPr lang="en-US" altLang="zh-CN" baseline="-25000" dirty="0"/>
              <a:t>1</a:t>
            </a:r>
            <a:r>
              <a:rPr lang="en-US" altLang="zh-CN" i="1" dirty="0"/>
              <a:t>x</a:t>
            </a:r>
            <a:r>
              <a:rPr lang="en-US" altLang="zh-CN" baseline="-25000" dirty="0"/>
              <a:t>1</a:t>
            </a:r>
            <a:r>
              <a:rPr lang="en-US" altLang="zh-CN" dirty="0"/>
              <a:t> + </a:t>
            </a:r>
            <a:r>
              <a:rPr lang="en-US" altLang="zh-CN" i="1" dirty="0"/>
              <a:t>S</a:t>
            </a:r>
            <a:r>
              <a:rPr lang="en-US" altLang="zh-CN" baseline="-25000" dirty="0"/>
              <a:t>2</a:t>
            </a:r>
            <a:r>
              <a:rPr lang="en-US" altLang="zh-CN" i="1" dirty="0"/>
              <a:t>x</a:t>
            </a:r>
            <a:r>
              <a:rPr lang="en-US" altLang="zh-CN" baseline="-25000" dirty="0"/>
              <a:t>2</a:t>
            </a:r>
            <a:endParaRPr lang="zh-CN" altLang="en-US" dirty="0"/>
          </a:p>
        </p:txBody>
      </p:sp>
      <p:sp>
        <p:nvSpPr>
          <p:cNvPr id="7" name="矩形 6"/>
          <p:cNvSpPr/>
          <p:nvPr/>
        </p:nvSpPr>
        <p:spPr>
          <a:xfrm>
            <a:off x="1331888" y="1658324"/>
            <a:ext cx="6678488" cy="1754326"/>
          </a:xfrm>
          <a:prstGeom prst="rect">
            <a:avLst/>
          </a:prstGeom>
        </p:spPr>
        <p:txBody>
          <a:bodyPr wrap="square">
            <a:spAutoFit/>
          </a:bodyPr>
          <a:lstStyle/>
          <a:p>
            <a:r>
              <a:rPr lang="zh-CN" altLang="en-US" dirty="0"/>
              <a:t>假设一个农夫有一块</a:t>
            </a:r>
            <a:r>
              <a:rPr lang="en-US" altLang="zh-CN" i="1" dirty="0"/>
              <a:t>A</a:t>
            </a:r>
            <a:r>
              <a:rPr lang="zh-CN" altLang="en-US" dirty="0"/>
              <a:t>平方千米的农地，打算种植</a:t>
            </a:r>
            <a:r>
              <a:rPr lang="zh-CN" altLang="en-US" dirty="0">
                <a:solidFill>
                  <a:srgbClr val="6D5887"/>
                </a:solidFill>
                <a:hlinkClick r:id="rId2" tooltip="小麦"/>
              </a:rPr>
              <a:t>小麦</a:t>
            </a:r>
            <a:r>
              <a:rPr lang="zh-CN" altLang="en-US" dirty="0"/>
              <a:t>或</a:t>
            </a:r>
            <a:r>
              <a:rPr lang="zh-CN" altLang="en-US" dirty="0">
                <a:solidFill>
                  <a:srgbClr val="6D5887"/>
                </a:solidFill>
                <a:hlinkClick r:id="rId3" tooltip="大麦"/>
              </a:rPr>
              <a:t>大麦</a:t>
            </a:r>
            <a:r>
              <a:rPr lang="zh-CN" altLang="en-US" dirty="0"/>
              <a:t>，或是两者依某一比例混合种植。该农夫只可以使用有限数量的</a:t>
            </a:r>
            <a:r>
              <a:rPr lang="zh-CN" altLang="en-US" dirty="0">
                <a:solidFill>
                  <a:srgbClr val="6D5887"/>
                </a:solidFill>
                <a:hlinkClick r:id="rId4" tooltip="肥料"/>
              </a:rPr>
              <a:t>肥料</a:t>
            </a:r>
            <a:r>
              <a:rPr lang="en-US" altLang="zh-CN" i="1" dirty="0"/>
              <a:t>F</a:t>
            </a:r>
            <a:r>
              <a:rPr lang="zh-CN" altLang="en-US" dirty="0"/>
              <a:t>和</a:t>
            </a:r>
            <a:r>
              <a:rPr lang="zh-CN" altLang="en-US" dirty="0">
                <a:solidFill>
                  <a:srgbClr val="6D5887"/>
                </a:solidFill>
                <a:hlinkClick r:id="rId5" tooltip="农药"/>
              </a:rPr>
              <a:t>农药</a:t>
            </a:r>
            <a:r>
              <a:rPr lang="en-US" altLang="zh-CN" i="1" dirty="0"/>
              <a:t>P</a:t>
            </a:r>
            <a:r>
              <a:rPr lang="zh-CN" altLang="en-US" dirty="0"/>
              <a:t>，而单位面积的小麦和大麦都需要不同数量的肥料和农药，小麦以</a:t>
            </a:r>
            <a:r>
              <a:rPr lang="en-US" altLang="zh-CN" dirty="0"/>
              <a:t>(</a:t>
            </a:r>
            <a:r>
              <a:rPr lang="en-US" altLang="zh-CN" i="1" dirty="0"/>
              <a:t>F</a:t>
            </a:r>
            <a:r>
              <a:rPr lang="en-US" altLang="zh-CN" baseline="-25000" dirty="0"/>
              <a:t>1</a:t>
            </a:r>
            <a:r>
              <a:rPr lang="en-US" altLang="zh-CN" dirty="0"/>
              <a:t>, </a:t>
            </a:r>
            <a:r>
              <a:rPr lang="en-US" altLang="zh-CN" i="1" dirty="0"/>
              <a:t>P</a:t>
            </a:r>
            <a:r>
              <a:rPr lang="en-US" altLang="zh-CN" baseline="-25000" dirty="0"/>
              <a:t>1</a:t>
            </a:r>
            <a:r>
              <a:rPr lang="en-US" altLang="zh-CN" dirty="0"/>
              <a:t>) </a:t>
            </a:r>
            <a:r>
              <a:rPr lang="zh-CN" altLang="en-US" dirty="0"/>
              <a:t>表示，大麦以 </a:t>
            </a:r>
            <a:r>
              <a:rPr lang="en-US" altLang="zh-CN" dirty="0"/>
              <a:t>(</a:t>
            </a:r>
            <a:r>
              <a:rPr lang="en-US" altLang="zh-CN" i="1" dirty="0"/>
              <a:t>F</a:t>
            </a:r>
            <a:r>
              <a:rPr lang="en-US" altLang="zh-CN" baseline="-25000" dirty="0"/>
              <a:t>2</a:t>
            </a:r>
            <a:r>
              <a:rPr lang="en-US" altLang="zh-CN" dirty="0"/>
              <a:t>, </a:t>
            </a:r>
            <a:r>
              <a:rPr lang="en-US" altLang="zh-CN" i="1" dirty="0"/>
              <a:t>P</a:t>
            </a:r>
            <a:r>
              <a:rPr lang="en-US" altLang="zh-CN" baseline="-25000" dirty="0"/>
              <a:t>2</a:t>
            </a:r>
            <a:r>
              <a:rPr lang="en-US" altLang="zh-CN" dirty="0"/>
              <a:t>) </a:t>
            </a:r>
            <a:r>
              <a:rPr lang="zh-CN" altLang="en-US" dirty="0"/>
              <a:t>表示。设小麦和大麦的售出价格分别为 </a:t>
            </a:r>
            <a:r>
              <a:rPr lang="en-US" altLang="zh-CN" i="1" dirty="0"/>
              <a:t>S</a:t>
            </a:r>
            <a:r>
              <a:rPr lang="en-US" altLang="zh-CN" baseline="-25000" dirty="0"/>
              <a:t>1</a:t>
            </a:r>
            <a:r>
              <a:rPr lang="zh-CN" altLang="en-US" dirty="0"/>
              <a:t> 和 </a:t>
            </a:r>
            <a:r>
              <a:rPr lang="en-US" altLang="zh-CN" i="1" dirty="0"/>
              <a:t>S</a:t>
            </a:r>
            <a:r>
              <a:rPr lang="en-US" altLang="zh-CN" baseline="-25000" dirty="0"/>
              <a:t>2</a:t>
            </a:r>
            <a:r>
              <a:rPr lang="zh-CN" altLang="en-US" dirty="0"/>
              <a:t>，则小麦与大麦的种植面积问题可以表示为以下的线性规划问题：</a:t>
            </a:r>
          </a:p>
        </p:txBody>
      </p:sp>
      <p:pic>
        <p:nvPicPr>
          <p:cNvPr id="16" name="Picture 5" descr=" x_1 + x_2 \le A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4299136"/>
            <a:ext cx="990600" cy="17145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568825" y="4200195"/>
            <a:ext cx="2262158" cy="369332"/>
          </a:xfrm>
          <a:prstGeom prst="rect">
            <a:avLst/>
          </a:prstGeom>
        </p:spPr>
        <p:txBody>
          <a:bodyPr wrap="none">
            <a:spAutoFit/>
          </a:bodyPr>
          <a:lstStyle/>
          <a:p>
            <a:r>
              <a:rPr lang="zh-CN" altLang="en-US" dirty="0">
                <a:latin typeface="Verdana" panose="020B0604030504040204" pitchFamily="34" charset="0"/>
              </a:rPr>
              <a:t>（种植面积的限制）</a:t>
            </a:r>
          </a:p>
        </p:txBody>
      </p:sp>
      <p:sp>
        <p:nvSpPr>
          <p:cNvPr id="12" name="矩形 11"/>
          <p:cNvSpPr/>
          <p:nvPr/>
        </p:nvSpPr>
        <p:spPr>
          <a:xfrm>
            <a:off x="2778344" y="4172450"/>
            <a:ext cx="562975" cy="369332"/>
          </a:xfrm>
          <a:prstGeom prst="rect">
            <a:avLst/>
          </a:prstGeom>
        </p:spPr>
        <p:txBody>
          <a:bodyPr wrap="none">
            <a:spAutoFit/>
          </a:bodyPr>
          <a:lstStyle/>
          <a:p>
            <a:r>
              <a:rPr lang="en-US" altLang="zh-CN" dirty="0" err="1">
                <a:latin typeface="Verdana" panose="020B0604030504040204" pitchFamily="34" charset="0"/>
              </a:rPr>
              <a:t>s.t.</a:t>
            </a:r>
            <a:endParaRPr lang="en-US" altLang="zh-CN" dirty="0">
              <a:latin typeface="Verdana" panose="020B0604030504040204" pitchFamily="34" charset="0"/>
            </a:endParaRP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9788" y="4700759"/>
            <a:ext cx="1381125" cy="171450"/>
          </a:xfrm>
          <a:prstGeom prst="rect">
            <a:avLst/>
          </a:prstGeom>
        </p:spPr>
      </p:pic>
      <p:sp>
        <p:nvSpPr>
          <p:cNvPr id="14" name="矩形 13"/>
          <p:cNvSpPr/>
          <p:nvPr/>
        </p:nvSpPr>
        <p:spPr>
          <a:xfrm>
            <a:off x="4568825" y="4568362"/>
            <a:ext cx="2262158" cy="369332"/>
          </a:xfrm>
          <a:prstGeom prst="rect">
            <a:avLst/>
          </a:prstGeom>
        </p:spPr>
        <p:txBody>
          <a:bodyPr wrap="none">
            <a:spAutoFit/>
          </a:bodyPr>
          <a:lstStyle/>
          <a:p>
            <a:r>
              <a:rPr lang="zh-CN" altLang="en-US" dirty="0"/>
              <a:t>（肥料数量的限制）</a:t>
            </a:r>
          </a:p>
        </p:txBody>
      </p: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0031" y="5068926"/>
            <a:ext cx="1381125" cy="171450"/>
          </a:xfrm>
          <a:prstGeom prst="rect">
            <a:avLst/>
          </a:prstGeom>
        </p:spPr>
      </p:pic>
      <p:sp>
        <p:nvSpPr>
          <p:cNvPr id="17" name="矩形 16"/>
          <p:cNvSpPr/>
          <p:nvPr/>
        </p:nvSpPr>
        <p:spPr>
          <a:xfrm>
            <a:off x="4603045" y="4937694"/>
            <a:ext cx="2262158" cy="369332"/>
          </a:xfrm>
          <a:prstGeom prst="rect">
            <a:avLst/>
          </a:prstGeom>
        </p:spPr>
        <p:txBody>
          <a:bodyPr wrap="none">
            <a:spAutoFit/>
          </a:bodyPr>
          <a:lstStyle/>
          <a:p>
            <a:r>
              <a:rPr lang="zh-CN" altLang="en-US" dirty="0"/>
              <a:t>（农药数量的限制）</a:t>
            </a:r>
          </a:p>
        </p:txBody>
      </p:sp>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4679" y="5414978"/>
            <a:ext cx="1162050" cy="171450"/>
          </a:xfrm>
          <a:prstGeom prst="rect">
            <a:avLst/>
          </a:prstGeom>
        </p:spPr>
      </p:pic>
      <p:sp>
        <p:nvSpPr>
          <p:cNvPr id="19" name="矩形 18"/>
          <p:cNvSpPr/>
          <p:nvPr/>
        </p:nvSpPr>
        <p:spPr>
          <a:xfrm>
            <a:off x="4542185" y="5282581"/>
            <a:ext cx="2954655" cy="369332"/>
          </a:xfrm>
          <a:prstGeom prst="rect">
            <a:avLst/>
          </a:prstGeom>
        </p:spPr>
        <p:txBody>
          <a:bodyPr wrap="none">
            <a:spAutoFit/>
          </a:bodyPr>
          <a:lstStyle/>
          <a:p>
            <a:r>
              <a:rPr lang="zh-CN" altLang="en-US" dirty="0"/>
              <a:t>（不可以栽种负数的面积）</a:t>
            </a:r>
          </a:p>
        </p:txBody>
      </p:sp>
      <p:sp>
        <p:nvSpPr>
          <p:cNvPr id="3" name="矩形 2"/>
          <p:cNvSpPr/>
          <p:nvPr/>
        </p:nvSpPr>
        <p:spPr>
          <a:xfrm>
            <a:off x="5529635" y="3508862"/>
            <a:ext cx="1967205" cy="646331"/>
          </a:xfrm>
          <a:prstGeom prst="rect">
            <a:avLst/>
          </a:prstGeom>
        </p:spPr>
        <p:txBody>
          <a:bodyPr wrap="none">
            <a:spAutoFit/>
          </a:bodyPr>
          <a:lstStyle/>
          <a:p>
            <a:r>
              <a:rPr lang="en-US" altLang="zh-CN" i="1" dirty="0"/>
              <a:t>x</a:t>
            </a:r>
            <a:r>
              <a:rPr lang="en-US" altLang="zh-CN" baseline="-25000" dirty="0"/>
              <a:t>1</a:t>
            </a:r>
            <a:r>
              <a:rPr lang="zh-CN" altLang="en-US" baseline="-25000" dirty="0"/>
              <a:t>：</a:t>
            </a:r>
            <a:r>
              <a:rPr lang="zh-CN" altLang="en-US" dirty="0"/>
              <a:t>小麦种植面积</a:t>
            </a:r>
            <a:endParaRPr lang="en-US" altLang="zh-CN" dirty="0"/>
          </a:p>
          <a:p>
            <a:r>
              <a:rPr lang="en-US" altLang="zh-CN" i="1" dirty="0"/>
              <a:t>x</a:t>
            </a:r>
            <a:r>
              <a:rPr lang="en-US" altLang="zh-CN" i="1" baseline="-25000" dirty="0"/>
              <a:t>2</a:t>
            </a:r>
            <a:r>
              <a:rPr lang="zh-CN" altLang="en-US" baseline="-25000" dirty="0"/>
              <a:t>：</a:t>
            </a:r>
            <a:r>
              <a:rPr lang="zh-CN" altLang="en-US" dirty="0"/>
              <a:t>大麦种植面积</a:t>
            </a:r>
            <a:endParaRPr lang="en-US" altLang="zh-CN" dirty="0"/>
          </a:p>
        </p:txBody>
      </p:sp>
      <p:sp>
        <p:nvSpPr>
          <p:cNvPr id="8" name="文本框 7"/>
          <p:cNvSpPr txBox="1"/>
          <p:nvPr/>
        </p:nvSpPr>
        <p:spPr>
          <a:xfrm>
            <a:off x="3059833" y="5805263"/>
            <a:ext cx="2088232" cy="369332"/>
          </a:xfrm>
          <a:prstGeom prst="rect">
            <a:avLst/>
          </a:prstGeom>
          <a:noFill/>
          <a:ln>
            <a:solidFill>
              <a:srgbClr val="FF0000"/>
            </a:solidFill>
          </a:ln>
        </p:spPr>
        <p:txBody>
          <a:bodyPr wrap="square" rtlCol="0">
            <a:spAutoFit/>
          </a:bodyPr>
          <a:lstStyle/>
          <a:p>
            <a:r>
              <a:rPr lang="zh-CN" altLang="en-US" dirty="0"/>
              <a:t>线性规划有最优解</a:t>
            </a:r>
          </a:p>
        </p:txBody>
      </p:sp>
    </p:spTree>
    <p:extLst>
      <p:ext uri="{BB962C8B-B14F-4D97-AF65-F5344CB8AC3E}">
        <p14:creationId xmlns:p14="http://schemas.microsoft.com/office/powerpoint/2010/main" val="3961377970"/>
      </p:ext>
    </p:extLst>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标题 1"/>
          <p:cNvSpPr>
            <a:spLocks noGrp="1"/>
          </p:cNvSpPr>
          <p:nvPr>
            <p:ph type="title"/>
          </p:nvPr>
        </p:nvSpPr>
        <p:spPr>
          <a:xfrm>
            <a:off x="179512" y="260350"/>
            <a:ext cx="8540750" cy="822325"/>
          </a:xfrm>
        </p:spPr>
        <p:txBody>
          <a:bodyPr/>
          <a:lstStyle/>
          <a:p>
            <a:r>
              <a:rPr lang="en-US" altLang="zh-CN" dirty="0"/>
              <a:t>4.5.2</a:t>
            </a:r>
            <a:r>
              <a:rPr lang="zh-CN" altLang="en-US" dirty="0"/>
              <a:t> 优化方法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214016845"/>
              </p:ext>
            </p:extLst>
          </p:nvPr>
        </p:nvGraphicFramePr>
        <p:xfrm>
          <a:off x="374365" y="1196752"/>
          <a:ext cx="8395270" cy="5072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878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11879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214313" y="357188"/>
            <a:ext cx="8540750" cy="822325"/>
          </a:xfrm>
        </p:spPr>
        <p:txBody>
          <a:bodyPr/>
          <a:lstStyle/>
          <a:p>
            <a:r>
              <a:rPr lang="en-US" altLang="zh-CN" dirty="0"/>
              <a:t>4.5.2</a:t>
            </a:r>
            <a:r>
              <a:rPr lang="zh-CN" altLang="en-US" dirty="0"/>
              <a:t> 优化方法</a:t>
            </a:r>
          </a:p>
        </p:txBody>
      </p:sp>
      <p:graphicFrame>
        <p:nvGraphicFramePr>
          <p:cNvPr id="6" name="内容占位符 5"/>
          <p:cNvGraphicFramePr>
            <a:graphicFrameLocks noGrp="1"/>
          </p:cNvGraphicFramePr>
          <p:nvPr>
            <p:ph idx="1"/>
          </p:nvPr>
        </p:nvGraphicFramePr>
        <p:xfrm>
          <a:off x="1214414" y="1857364"/>
          <a:ext cx="6858022" cy="4143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981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11981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标题 1"/>
          <p:cNvSpPr>
            <a:spLocks noGrp="1"/>
          </p:cNvSpPr>
          <p:nvPr>
            <p:ph type="title"/>
          </p:nvPr>
        </p:nvSpPr>
        <p:spPr>
          <a:xfrm>
            <a:off x="214313" y="357188"/>
            <a:ext cx="8540750" cy="822325"/>
          </a:xfrm>
        </p:spPr>
        <p:txBody>
          <a:bodyPr/>
          <a:lstStyle/>
          <a:p>
            <a:r>
              <a:rPr lang="en-US" altLang="zh-CN" dirty="0"/>
              <a:t>4.5.2</a:t>
            </a:r>
            <a:r>
              <a:rPr lang="zh-CN" altLang="en-US" dirty="0"/>
              <a:t> 优化方法</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632961852"/>
              </p:ext>
            </p:extLst>
          </p:nvPr>
        </p:nvGraphicFramePr>
        <p:xfrm>
          <a:off x="1000126" y="1357314"/>
          <a:ext cx="7358088" cy="4643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083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3.5</a:t>
            </a:r>
            <a:r>
              <a:rPr lang="zh-CN" altLang="en-US"/>
              <a:t>元分析方法</a:t>
            </a:r>
          </a:p>
        </p:txBody>
      </p:sp>
      <p:sp>
        <p:nvSpPr>
          <p:cNvPr id="12083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标题 1"/>
          <p:cNvSpPr>
            <a:spLocks noGrp="1"/>
          </p:cNvSpPr>
          <p:nvPr>
            <p:ph type="title"/>
          </p:nvPr>
        </p:nvSpPr>
        <p:spPr/>
        <p:txBody>
          <a:bodyPr/>
          <a:lstStyle/>
          <a:p>
            <a:r>
              <a:rPr lang="zh-CN" altLang="en-US"/>
              <a:t>目录</a:t>
            </a:r>
          </a:p>
        </p:txBody>
      </p:sp>
      <p:sp>
        <p:nvSpPr>
          <p:cNvPr id="61444"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071813" y="6488113"/>
            <a:ext cx="3012355"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数据科学中的数据统计（</a:t>
            </a:r>
            <a:r>
              <a:rPr lang="en-US" altLang="zh-CN" dirty="0"/>
              <a:t>2</a:t>
            </a:r>
            <a:r>
              <a:rPr lang="zh-CN" altLang="en-US" dirty="0"/>
              <a:t>）</a:t>
            </a:r>
          </a:p>
        </p:txBody>
      </p:sp>
      <p:graphicFrame>
        <p:nvGraphicFramePr>
          <p:cNvPr id="61442"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51203"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1643063"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3429000"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p:nvPr/>
        </p:nvSpPr>
        <p:spPr>
          <a:xfrm>
            <a:off x="5286375"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圆角矩形 10"/>
          <p:cNvSpPr/>
          <p:nvPr/>
        </p:nvSpPr>
        <p:spPr>
          <a:xfrm>
            <a:off x="3500438"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圆角矩形 11"/>
          <p:cNvSpPr/>
          <p:nvPr/>
        </p:nvSpPr>
        <p:spPr>
          <a:xfrm>
            <a:off x="5572125" y="5715000"/>
            <a:ext cx="1428750" cy="71437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10244" name="内容占位符 2"/>
          <p:cNvSpPr>
            <a:spLocks noGrp="1"/>
          </p:cNvSpPr>
          <p:nvPr>
            <p:ph idx="1"/>
          </p:nvPr>
        </p:nvSpPr>
        <p:spPr>
          <a:xfrm>
            <a:off x="609600" y="1223245"/>
            <a:ext cx="8153400" cy="4762910"/>
          </a:xfrm>
        </p:spPr>
        <p:txBody>
          <a:bodyPr/>
          <a:lstStyle/>
          <a:p>
            <a:r>
              <a:rPr lang="zh-CN" altLang="en-US" b="1" dirty="0"/>
              <a:t>（</a:t>
            </a:r>
            <a:r>
              <a:rPr lang="en-US" altLang="zh-CN" b="1" dirty="0"/>
              <a:t>2</a:t>
            </a:r>
            <a:r>
              <a:rPr lang="zh-CN" altLang="en-US" b="1" dirty="0"/>
              <a:t>）连续型随机变量的概率分布</a:t>
            </a:r>
            <a:endParaRPr lang="en-US" altLang="zh-CN" b="1" dirty="0"/>
          </a:p>
          <a:p>
            <a:pPr lvl="1"/>
            <a:r>
              <a:rPr lang="zh-CN" altLang="en-US" b="1" dirty="0"/>
              <a:t>一般用</a:t>
            </a:r>
            <a:r>
              <a:rPr lang="zh-CN" altLang="en-US" b="1" u="sng" dirty="0">
                <a:solidFill>
                  <a:srgbClr val="FF0000"/>
                </a:solidFill>
              </a:rPr>
              <a:t>概率密度函数</a:t>
            </a:r>
            <a:r>
              <a:rPr lang="en-US" altLang="zh-CN" b="1" u="sng" dirty="0">
                <a:solidFill>
                  <a:srgbClr val="FF0000"/>
                </a:solidFill>
              </a:rPr>
              <a:t>f</a:t>
            </a:r>
            <a:r>
              <a:rPr lang="zh-CN" altLang="en-US" b="1" u="sng" dirty="0">
                <a:solidFill>
                  <a:srgbClr val="FF0000"/>
                </a:solidFill>
              </a:rPr>
              <a:t>（</a:t>
            </a:r>
            <a:r>
              <a:rPr lang="en-US" altLang="zh-CN" b="1" u="sng" dirty="0">
                <a:solidFill>
                  <a:srgbClr val="FF0000"/>
                </a:solidFill>
              </a:rPr>
              <a:t>x</a:t>
            </a:r>
            <a:r>
              <a:rPr lang="zh-CN" altLang="en-US" b="1" u="sng" dirty="0">
                <a:solidFill>
                  <a:srgbClr val="FF0000"/>
                </a:solidFill>
              </a:rPr>
              <a:t>）</a:t>
            </a:r>
            <a:r>
              <a:rPr lang="zh-CN" altLang="en-US" b="1" u="sng" dirty="0"/>
              <a:t>或</a:t>
            </a:r>
            <a:r>
              <a:rPr lang="en-US" altLang="zh-CN" b="1" u="sng" dirty="0"/>
              <a:t> </a:t>
            </a:r>
            <a:r>
              <a:rPr lang="zh-CN" altLang="en-US" b="1" u="sng" dirty="0">
                <a:solidFill>
                  <a:srgbClr val="FF0000"/>
                </a:solidFill>
              </a:rPr>
              <a:t>概率分布函数</a:t>
            </a:r>
            <a:r>
              <a:rPr lang="en-US" altLang="zh-CN" b="1" u="sng" dirty="0">
                <a:solidFill>
                  <a:srgbClr val="FF0000"/>
                </a:solidFill>
              </a:rPr>
              <a:t>F</a:t>
            </a:r>
            <a:r>
              <a:rPr lang="zh-CN" altLang="en-US" b="1" u="sng" dirty="0">
                <a:solidFill>
                  <a:srgbClr val="FF0000"/>
                </a:solidFill>
              </a:rPr>
              <a:t>（</a:t>
            </a:r>
            <a:r>
              <a:rPr lang="en-US" altLang="zh-CN" b="1" u="sng" dirty="0">
                <a:solidFill>
                  <a:srgbClr val="FF0000"/>
                </a:solidFill>
              </a:rPr>
              <a:t>x</a:t>
            </a:r>
            <a:r>
              <a:rPr lang="zh-CN" altLang="en-US" b="1" u="sng" dirty="0">
                <a:solidFill>
                  <a:srgbClr val="FF0000"/>
                </a:solidFill>
              </a:rPr>
              <a:t>）</a:t>
            </a:r>
            <a:r>
              <a:rPr lang="zh-CN" altLang="en-US" b="1" dirty="0"/>
              <a:t>来描述，</a:t>
            </a:r>
            <a:endParaRPr lang="en-US" altLang="zh-CN" b="1" dirty="0"/>
          </a:p>
          <a:p>
            <a:pPr lvl="1"/>
            <a:endParaRPr lang="en-US" altLang="zh-CN" b="1" dirty="0"/>
          </a:p>
          <a:p>
            <a:pPr lvl="1"/>
            <a:r>
              <a:rPr lang="zh-CN" altLang="en-US" b="1" dirty="0"/>
              <a:t>二者的定义如下：</a:t>
            </a:r>
            <a:endParaRPr lang="en-US" altLang="zh-CN" b="1" dirty="0"/>
          </a:p>
          <a:p>
            <a:pPr lvl="1">
              <a:buNone/>
            </a:pPr>
            <a:r>
              <a:rPr lang="en-US" altLang="zh-CN" b="1" dirty="0"/>
              <a:t>    </a:t>
            </a:r>
            <a:r>
              <a:rPr lang="zh-CN" altLang="en-US" b="1" dirty="0"/>
              <a:t>概率密度函数</a:t>
            </a:r>
            <a:r>
              <a:rPr lang="en-US" altLang="zh-CN" b="1" dirty="0"/>
              <a:t>f</a:t>
            </a:r>
            <a:r>
              <a:rPr lang="zh-CN" altLang="en-US" b="1" dirty="0"/>
              <a:t>（</a:t>
            </a:r>
            <a:r>
              <a:rPr lang="en-US" altLang="zh-CN" b="1" dirty="0"/>
              <a:t>x</a:t>
            </a:r>
            <a:r>
              <a:rPr lang="zh-CN" altLang="en-US" b="1" dirty="0"/>
              <a:t>）：设</a:t>
            </a:r>
            <a:r>
              <a:rPr lang="en-US" altLang="zh-CN" b="1" dirty="0"/>
              <a:t>X</a:t>
            </a:r>
            <a:r>
              <a:rPr lang="zh-CN" altLang="en-US" b="1" dirty="0"/>
              <a:t>为一连续型随机变量，</a:t>
            </a:r>
            <a:r>
              <a:rPr lang="en-US" altLang="zh-CN" b="1" dirty="0"/>
              <a:t>x </a:t>
            </a:r>
            <a:r>
              <a:rPr lang="zh-CN" altLang="en-US" b="1" dirty="0"/>
              <a:t>为任意实数，</a:t>
            </a:r>
            <a:r>
              <a:rPr lang="en-US" altLang="zh-CN" b="1" dirty="0"/>
              <a:t>X</a:t>
            </a:r>
            <a:r>
              <a:rPr lang="zh-CN" altLang="en-US" b="1" dirty="0"/>
              <a:t>的概率密度函数记为</a:t>
            </a:r>
            <a:r>
              <a:rPr lang="en-US" altLang="zh-CN" b="1" dirty="0"/>
              <a:t>f(x)  </a:t>
            </a:r>
            <a:r>
              <a:rPr lang="zh-CN" altLang="en-US" b="1" dirty="0"/>
              <a:t>，也就是说</a:t>
            </a:r>
            <a:r>
              <a:rPr lang="zh-CN" altLang="en-US" b="1" dirty="0">
                <a:solidFill>
                  <a:srgbClr val="FF0000"/>
                </a:solidFill>
              </a:rPr>
              <a:t>概率密度函数 </a:t>
            </a:r>
            <a:r>
              <a:rPr lang="en-US" altLang="zh-CN" b="1" u="sng" dirty="0">
                <a:solidFill>
                  <a:srgbClr val="FF0000"/>
                </a:solidFill>
              </a:rPr>
              <a:t>f(x)</a:t>
            </a:r>
            <a:r>
              <a:rPr lang="zh-CN" altLang="en-US" b="1" u="sng" dirty="0">
                <a:solidFill>
                  <a:srgbClr val="FF0000"/>
                </a:solidFill>
              </a:rPr>
              <a:t>表示</a:t>
            </a:r>
            <a:r>
              <a:rPr lang="en-US" altLang="zh-CN" b="1" u="sng" dirty="0">
                <a:solidFill>
                  <a:srgbClr val="FF0000"/>
                </a:solidFill>
              </a:rPr>
              <a:t>X </a:t>
            </a:r>
            <a:r>
              <a:rPr lang="zh-CN" altLang="en-US" b="1" u="sng" dirty="0">
                <a:solidFill>
                  <a:srgbClr val="FF0000"/>
                </a:solidFill>
              </a:rPr>
              <a:t>的所有取值 </a:t>
            </a:r>
            <a:r>
              <a:rPr lang="en-US" altLang="zh-CN" b="1" u="sng" dirty="0">
                <a:solidFill>
                  <a:srgbClr val="FF0000"/>
                </a:solidFill>
              </a:rPr>
              <a:t>x </a:t>
            </a:r>
            <a:r>
              <a:rPr lang="zh-CN" altLang="en-US" b="1" u="sng" dirty="0">
                <a:solidFill>
                  <a:srgbClr val="FF0000"/>
                </a:solidFill>
              </a:rPr>
              <a:t>及其频数</a:t>
            </a:r>
            <a:r>
              <a:rPr lang="en-US" altLang="zh-CN" b="1" u="sng" dirty="0">
                <a:solidFill>
                  <a:srgbClr val="FF0000"/>
                </a:solidFill>
              </a:rPr>
              <a:t>f(x)</a:t>
            </a:r>
            <a:endParaRPr lang="zh-CN" altLang="en-US" b="1" u="sng" dirty="0">
              <a:solidFill>
                <a:srgbClr val="FF0000"/>
              </a:solidFill>
            </a:endParaRPr>
          </a:p>
          <a:p>
            <a:endParaRPr lang="en-US" altLang="zh-CN" b="1" dirty="0"/>
          </a:p>
        </p:txBody>
      </p:sp>
      <p:sp>
        <p:nvSpPr>
          <p:cNvPr id="1024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0242" name="Object 3"/>
          <p:cNvGraphicFramePr>
            <a:graphicFrameLocks noChangeAspect="1"/>
          </p:cNvGraphicFramePr>
          <p:nvPr>
            <p:extLst>
              <p:ext uri="{D42A27DB-BD31-4B8C-83A1-F6EECF244321}">
                <p14:modId xmlns:p14="http://schemas.microsoft.com/office/powerpoint/2010/main" val="1824815635"/>
              </p:ext>
            </p:extLst>
          </p:nvPr>
        </p:nvGraphicFramePr>
        <p:xfrm>
          <a:off x="3413125" y="4220790"/>
          <a:ext cx="2143125" cy="1335087"/>
        </p:xfrm>
        <a:graphic>
          <a:graphicData uri="http://schemas.openxmlformats.org/presentationml/2006/ole">
            <mc:AlternateContent xmlns:mc="http://schemas.openxmlformats.org/markup-compatibility/2006">
              <mc:Choice xmlns:v="urn:schemas-microsoft-com:vml" Requires="v">
                <p:oleObj spid="_x0000_s7171" name="Equation" r:id="rId3" imgW="657078" imgH="409666" progId="">
                  <p:embed/>
                </p:oleObj>
              </mc:Choice>
              <mc:Fallback>
                <p:oleObj name="Equation" r:id="rId3" imgW="657078" imgH="409666"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25" y="4220790"/>
                        <a:ext cx="2143125" cy="133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圆角矩形 1"/>
          <p:cNvSpPr/>
          <p:nvPr/>
        </p:nvSpPr>
        <p:spPr>
          <a:xfrm>
            <a:off x="3131840" y="4835797"/>
            <a:ext cx="2552290"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770112" y="5662989"/>
            <a:ext cx="7992888" cy="646331"/>
          </a:xfrm>
          <a:prstGeom prst="rect">
            <a:avLst/>
          </a:prstGeom>
          <a:ln>
            <a:solidFill>
              <a:srgbClr val="FF0000"/>
            </a:solidFill>
          </a:ln>
        </p:spPr>
        <p:txBody>
          <a:bodyPr wrap="square">
            <a:spAutoFit/>
          </a:bodyPr>
          <a:lstStyle/>
          <a:p>
            <a:r>
              <a:rPr lang="zh-CN" altLang="en-US" dirty="0">
                <a:hlinkClick r:id="rId5"/>
              </a:rPr>
              <a:t>连续型随机变量</a:t>
            </a:r>
            <a:r>
              <a:rPr lang="zh-CN" altLang="en-US" dirty="0"/>
              <a:t>的</a:t>
            </a:r>
            <a:r>
              <a:rPr lang="zh-CN" altLang="en-US" b="1" dirty="0"/>
              <a:t>概率密度函数</a:t>
            </a:r>
            <a:r>
              <a:rPr lang="zh-CN" altLang="en-US" b="1" dirty="0">
                <a:solidFill>
                  <a:srgbClr val="FF0000"/>
                </a:solidFill>
              </a:rPr>
              <a:t>是一个描述这个随机变量的输出值</a:t>
            </a:r>
            <a:r>
              <a:rPr lang="zh-CN" altLang="en-US" dirty="0"/>
              <a:t>，</a:t>
            </a:r>
            <a:r>
              <a:rPr lang="zh-CN" altLang="en-US" u="sng" dirty="0"/>
              <a:t>在某个</a:t>
            </a:r>
            <a:r>
              <a:rPr lang="zh-CN" altLang="en-US" b="1" u="sng" dirty="0">
                <a:solidFill>
                  <a:srgbClr val="FF0000"/>
                </a:solidFill>
              </a:rPr>
              <a:t>确定的取值点附近</a:t>
            </a:r>
            <a:r>
              <a:rPr lang="zh-CN" altLang="en-US" u="sng" dirty="0"/>
              <a:t>的可能性的函数</a:t>
            </a:r>
            <a:r>
              <a:rPr lang="zh-CN" altLang="en-US" dirty="0"/>
              <a:t>（实际上就是导数，如果可导的话）</a:t>
            </a:r>
            <a:endParaRPr lang="en-US" u="sng" dirty="0"/>
          </a:p>
        </p:txBody>
      </p:sp>
    </p:spTree>
  </p:cSld>
  <p:clrMapOvr>
    <a:masterClrMapping/>
  </p:clrMapOvr>
  <p:transition>
    <p:blinds dir="ver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1859" name="内容占位符 2"/>
          <p:cNvSpPr>
            <a:spLocks noGrp="1"/>
          </p:cNvSpPr>
          <p:nvPr>
            <p:ph idx="1"/>
          </p:nvPr>
        </p:nvSpPr>
        <p:spPr>
          <a:xfrm>
            <a:off x="893009" y="980728"/>
            <a:ext cx="8153400" cy="5072063"/>
          </a:xfrm>
        </p:spPr>
        <p:txBody>
          <a:bodyPr/>
          <a:lstStyle/>
          <a:p>
            <a:r>
              <a:rPr lang="en-US" altLang="zh-CN" b="1" dirty="0"/>
              <a:t>【</a:t>
            </a:r>
            <a:r>
              <a:rPr lang="zh-CN" altLang="en-US" b="1" dirty="0"/>
              <a:t>例</a:t>
            </a:r>
            <a:r>
              <a:rPr lang="en-US" altLang="zh-CN" b="1" dirty="0"/>
              <a:t>3.1】</a:t>
            </a:r>
            <a:r>
              <a:rPr lang="zh-CN" altLang="en-US" b="1" dirty="0"/>
              <a:t>谷歌流感趋势分析</a:t>
            </a:r>
          </a:p>
          <a:p>
            <a:pPr lvl="1"/>
            <a:r>
              <a:rPr lang="en-US" altLang="zh-CN" b="1" dirty="0"/>
              <a:t>2009</a:t>
            </a:r>
            <a:r>
              <a:rPr lang="zh-CN" altLang="en-US" b="1" dirty="0"/>
              <a:t>年，谷歌的工程师</a:t>
            </a:r>
            <a:r>
              <a:rPr lang="en-US" altLang="zh-CN" b="1" dirty="0"/>
              <a:t>Ginsberg</a:t>
            </a:r>
            <a:r>
              <a:rPr lang="zh-CN" altLang="en-US" b="1" dirty="0"/>
              <a:t>等人在</a:t>
            </a:r>
            <a:r>
              <a:rPr lang="en-US" altLang="zh-CN" b="1" dirty="0">
                <a:solidFill>
                  <a:srgbClr val="FF0000"/>
                </a:solidFill>
              </a:rPr>
              <a:t>Nature</a:t>
            </a:r>
            <a:r>
              <a:rPr lang="zh-CN" altLang="en-US" b="1" dirty="0"/>
              <a:t>上发表了一篇文章“</a:t>
            </a:r>
            <a:r>
              <a:rPr lang="en-US" altLang="zh-CN" b="1" dirty="0"/>
              <a:t>Detecting in </a:t>
            </a:r>
            <a:r>
              <a:rPr lang="en-US" altLang="zh-CN" b="1" dirty="0" err="1"/>
              <a:t>fluenza</a:t>
            </a:r>
            <a:r>
              <a:rPr lang="en-US" altLang="zh-CN" b="1" dirty="0"/>
              <a:t> epidemics using search engine query data</a:t>
            </a:r>
            <a:r>
              <a:rPr lang="zh-CN" altLang="en-US" b="1" dirty="0"/>
              <a:t>”。</a:t>
            </a:r>
            <a:endParaRPr lang="en-US" altLang="zh-CN" b="1" dirty="0"/>
          </a:p>
        </p:txBody>
      </p:sp>
      <p:sp>
        <p:nvSpPr>
          <p:cNvPr id="12186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186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3" name="组合 2"/>
          <p:cNvGrpSpPr/>
          <p:nvPr/>
        </p:nvGrpSpPr>
        <p:grpSpPr>
          <a:xfrm>
            <a:off x="2195735" y="2564904"/>
            <a:ext cx="5547949" cy="4104456"/>
            <a:chOff x="2195735" y="2708920"/>
            <a:chExt cx="5547949" cy="4104456"/>
          </a:xfrm>
        </p:grpSpPr>
        <p:pic>
          <p:nvPicPr>
            <p:cNvPr id="7" name="图片 6"/>
            <p:cNvPicPr>
              <a:picLocks noChangeAspect="1"/>
            </p:cNvPicPr>
            <p:nvPr/>
          </p:nvPicPr>
          <p:blipFill>
            <a:blip r:embed="rId2"/>
            <a:stretch>
              <a:fillRect/>
            </a:stretch>
          </p:blipFill>
          <p:spPr>
            <a:xfrm>
              <a:off x="2195735" y="2708920"/>
              <a:ext cx="5547949" cy="4104456"/>
            </a:xfrm>
            <a:prstGeom prst="rect">
              <a:avLst/>
            </a:prstGeom>
          </p:spPr>
        </p:pic>
        <p:sp>
          <p:nvSpPr>
            <p:cNvPr id="8" name="文本框 7"/>
            <p:cNvSpPr txBox="1"/>
            <p:nvPr/>
          </p:nvSpPr>
          <p:spPr>
            <a:xfrm>
              <a:off x="2915816" y="4437112"/>
              <a:ext cx="4248472" cy="720080"/>
            </a:xfrm>
            <a:prstGeom prst="rect">
              <a:avLst/>
            </a:prstGeom>
            <a:noFill/>
            <a:ln>
              <a:solidFill>
                <a:srgbClr val="FF0000"/>
              </a:solidFill>
            </a:ln>
          </p:spPr>
          <p:txBody>
            <a:bodyPr wrap="square" rtlCol="0">
              <a:spAutoFit/>
            </a:bodyPr>
            <a:lstStyle/>
            <a:p>
              <a:endParaRPr lang="zh-CN" altLang="en-US" dirty="0"/>
            </a:p>
          </p:txBody>
        </p:sp>
      </p:grpSp>
    </p:spTree>
    <p:extLst>
      <p:ext uri="{BB962C8B-B14F-4D97-AF65-F5344CB8AC3E}">
        <p14:creationId xmlns:p14="http://schemas.microsoft.com/office/powerpoint/2010/main" val="1150672541"/>
      </p:ext>
    </p:extLst>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1859" name="内容占位符 2"/>
          <p:cNvSpPr>
            <a:spLocks noGrp="1"/>
          </p:cNvSpPr>
          <p:nvPr>
            <p:ph idx="1"/>
          </p:nvPr>
        </p:nvSpPr>
        <p:spPr>
          <a:xfrm>
            <a:off x="857250" y="1143000"/>
            <a:ext cx="8153400" cy="5072063"/>
          </a:xfrm>
        </p:spPr>
        <p:txBody>
          <a:bodyPr/>
          <a:lstStyle/>
          <a:p>
            <a:r>
              <a:rPr lang="en-US" altLang="zh-CN" b="1" dirty="0"/>
              <a:t>【</a:t>
            </a:r>
            <a:r>
              <a:rPr lang="zh-CN" altLang="en-US" b="1" dirty="0"/>
              <a:t>例</a:t>
            </a:r>
            <a:r>
              <a:rPr lang="en-US" altLang="zh-CN" b="1" dirty="0"/>
              <a:t>3.1】</a:t>
            </a:r>
            <a:r>
              <a:rPr lang="zh-CN" altLang="en-US" b="1" dirty="0"/>
              <a:t>谷歌流感趋势分析</a:t>
            </a:r>
          </a:p>
          <a:p>
            <a:pPr lvl="1"/>
            <a:endParaRPr lang="zh-CN" altLang="en-US" b="1" dirty="0"/>
          </a:p>
          <a:p>
            <a:pPr lvl="1"/>
            <a:r>
              <a:rPr lang="zh-CN" altLang="en-US" b="1" u="sng" dirty="0"/>
              <a:t>应用搜索引擎数据来预测流感疫情的方法和工具</a:t>
            </a:r>
            <a:r>
              <a:rPr lang="en-US" altLang="zh-CN" b="1" dirty="0"/>
              <a:t>GFT</a:t>
            </a:r>
            <a:r>
              <a:rPr lang="zh-CN" altLang="en-US" b="1" dirty="0"/>
              <a:t>（</a:t>
            </a:r>
            <a:r>
              <a:rPr lang="en-US" altLang="zh-CN" b="1" dirty="0"/>
              <a:t>Google Flu Trends, GFT</a:t>
            </a:r>
            <a:r>
              <a:rPr lang="zh-CN" altLang="en-US" b="1" dirty="0"/>
              <a:t>）</a:t>
            </a:r>
            <a:r>
              <a:rPr lang="en-US" altLang="zh-CN" b="1" dirty="0"/>
              <a:t>.</a:t>
            </a:r>
          </a:p>
          <a:p>
            <a:pPr lvl="1"/>
            <a:r>
              <a:rPr lang="zh-CN" altLang="en-US" b="1" dirty="0"/>
              <a:t>当时美国国家疾控中心只能做到在流感爆发一两周之后才能发布预测。</a:t>
            </a:r>
            <a:endParaRPr lang="en-US" altLang="zh-CN" b="1" dirty="0"/>
          </a:p>
          <a:p>
            <a:pPr lvl="1"/>
            <a:r>
              <a:rPr lang="en-US" altLang="zh-CN" b="1" dirty="0"/>
              <a:t>GFT</a:t>
            </a:r>
            <a:r>
              <a:rPr lang="zh-CN" altLang="en-US" sz="2400" b="1" dirty="0">
                <a:solidFill>
                  <a:srgbClr val="FF0000"/>
                </a:solidFill>
              </a:rPr>
              <a:t>实时预测</a:t>
            </a:r>
            <a:r>
              <a:rPr lang="zh-CN" altLang="en-US" b="1" dirty="0"/>
              <a:t>了当年的</a:t>
            </a:r>
            <a:r>
              <a:rPr lang="en-US" altLang="zh-CN" b="1" dirty="0"/>
              <a:t>H1N1</a:t>
            </a:r>
            <a:r>
              <a:rPr lang="zh-CN" altLang="en-US" b="1" dirty="0"/>
              <a:t>在全美范围的传播。</a:t>
            </a:r>
            <a:endParaRPr lang="en-US" altLang="zh-CN" b="1" dirty="0"/>
          </a:p>
          <a:p>
            <a:pPr lvl="1"/>
            <a:r>
              <a:rPr lang="en-US" altLang="zh-CN" b="1" dirty="0"/>
              <a:t>GFT</a:t>
            </a:r>
            <a:r>
              <a:rPr lang="zh-CN" altLang="en-US" b="1" dirty="0"/>
              <a:t>的</a:t>
            </a:r>
            <a:r>
              <a:rPr lang="zh-CN" altLang="en-US" b="1" u="sng" dirty="0">
                <a:solidFill>
                  <a:srgbClr val="FF0000"/>
                </a:solidFill>
              </a:rPr>
              <a:t>实时性</a:t>
            </a:r>
            <a:r>
              <a:rPr lang="zh-CN" altLang="en-US" b="1" dirty="0"/>
              <a:t>和</a:t>
            </a:r>
            <a:r>
              <a:rPr lang="zh-CN" altLang="en-US" b="1" u="sng" dirty="0">
                <a:solidFill>
                  <a:srgbClr val="FF0000"/>
                </a:solidFill>
              </a:rPr>
              <a:t>准确性</a:t>
            </a:r>
            <a:r>
              <a:rPr lang="zh-CN" altLang="en-US" b="1" dirty="0"/>
              <a:t>震撼了当时的学术界和政界。</a:t>
            </a:r>
            <a:endParaRPr lang="en-US" altLang="zh-CN" b="1" dirty="0"/>
          </a:p>
          <a:p>
            <a:pPr lvl="1"/>
            <a:r>
              <a:rPr lang="en-US" altLang="zh-CN" b="1" u="sng" dirty="0"/>
              <a:t>GFT</a:t>
            </a:r>
            <a:r>
              <a:rPr lang="zh-CN" altLang="en-US" b="1" u="sng" dirty="0"/>
              <a:t>的成功极大引发了人们对大数据思维的讨论</a:t>
            </a:r>
            <a:r>
              <a:rPr lang="zh-CN" altLang="en-US" b="1" dirty="0"/>
              <a:t>，是</a:t>
            </a:r>
            <a:r>
              <a:rPr lang="zh-CN" altLang="en-US" b="1" u="sng" dirty="0">
                <a:solidFill>
                  <a:srgbClr val="FF0000"/>
                </a:solidFill>
              </a:rPr>
              <a:t>大数据理念的一个里程碑</a:t>
            </a:r>
            <a:r>
              <a:rPr lang="zh-CN" altLang="en-US" b="1" dirty="0"/>
              <a:t>。</a:t>
            </a:r>
          </a:p>
        </p:txBody>
      </p:sp>
      <p:sp>
        <p:nvSpPr>
          <p:cNvPr id="12186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186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908043126"/>
      </p:ext>
    </p:extLst>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1859" name="内容占位符 2"/>
          <p:cNvSpPr>
            <a:spLocks noGrp="1"/>
          </p:cNvSpPr>
          <p:nvPr>
            <p:ph idx="1"/>
          </p:nvPr>
        </p:nvSpPr>
        <p:spPr>
          <a:xfrm>
            <a:off x="827584" y="1034232"/>
            <a:ext cx="8153400" cy="5072063"/>
          </a:xfrm>
        </p:spPr>
        <p:txBody>
          <a:bodyPr/>
          <a:lstStyle/>
          <a:p>
            <a:r>
              <a:rPr lang="en-US" altLang="zh-CN" b="1" dirty="0"/>
              <a:t>【</a:t>
            </a:r>
            <a:r>
              <a:rPr lang="zh-CN" altLang="en-US" b="1" dirty="0"/>
              <a:t>例</a:t>
            </a:r>
            <a:r>
              <a:rPr lang="en-US" altLang="zh-CN" b="1" dirty="0"/>
              <a:t>3.1】2008</a:t>
            </a:r>
            <a:r>
              <a:rPr lang="zh-CN" altLang="en-US" b="1" dirty="0"/>
              <a:t>谷歌流感趋势分析</a:t>
            </a:r>
          </a:p>
          <a:p>
            <a:pPr lvl="1"/>
            <a:endParaRPr lang="zh-CN" altLang="en-US" b="1" dirty="0"/>
          </a:p>
          <a:p>
            <a:pPr lvl="1">
              <a:buFont typeface="Wingdings" pitchFamily="2" charset="2"/>
              <a:buNone/>
            </a:pPr>
            <a:endParaRPr lang="zh-CN" altLang="en-US" b="1" dirty="0"/>
          </a:p>
        </p:txBody>
      </p:sp>
      <p:sp>
        <p:nvSpPr>
          <p:cNvPr id="12186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dirty="0"/>
              <a:t>3.6</a:t>
            </a:r>
            <a:r>
              <a:rPr lang="zh-CN" altLang="en-US" dirty="0"/>
              <a:t>应用案例</a:t>
            </a:r>
          </a:p>
        </p:txBody>
      </p:sp>
      <p:sp>
        <p:nvSpPr>
          <p:cNvPr id="12186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121864" name="图片 7" descr="http://img1.tuicool.com/Are2Mr.bmp"/>
          <p:cNvPicPr>
            <a:picLocks noChangeAspect="1" noChangeArrowheads="1"/>
          </p:cNvPicPr>
          <p:nvPr/>
        </p:nvPicPr>
        <p:blipFill>
          <a:blip r:embed="rId2"/>
          <a:srcRect/>
          <a:stretch>
            <a:fillRect/>
          </a:stretch>
        </p:blipFill>
        <p:spPr bwMode="auto">
          <a:xfrm>
            <a:off x="964406" y="1543246"/>
            <a:ext cx="7215188" cy="4214813"/>
          </a:xfrm>
          <a:prstGeom prst="rect">
            <a:avLst/>
          </a:prstGeom>
          <a:noFill/>
          <a:ln w="9525">
            <a:noFill/>
            <a:miter lim="800000"/>
            <a:headEnd/>
            <a:tailEnd/>
          </a:ln>
        </p:spPr>
      </p:pic>
      <p:sp>
        <p:nvSpPr>
          <p:cNvPr id="9" name="TextBox 8"/>
          <p:cNvSpPr txBox="1"/>
          <p:nvPr/>
        </p:nvSpPr>
        <p:spPr>
          <a:xfrm>
            <a:off x="1979712" y="6406903"/>
            <a:ext cx="5357812"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4-21  GFT</a:t>
            </a:r>
            <a:r>
              <a:rPr lang="zh-CN" altLang="en-US" dirty="0"/>
              <a:t>预测与美国疾病控制中心数据的对比</a:t>
            </a:r>
          </a:p>
        </p:txBody>
      </p:sp>
      <p:sp>
        <p:nvSpPr>
          <p:cNvPr id="2" name="文本框 1"/>
          <p:cNvSpPr txBox="1"/>
          <p:nvPr/>
        </p:nvSpPr>
        <p:spPr>
          <a:xfrm>
            <a:off x="5135960" y="598805"/>
            <a:ext cx="3641427" cy="646331"/>
          </a:xfrm>
          <a:prstGeom prst="rect">
            <a:avLst/>
          </a:prstGeom>
          <a:noFill/>
        </p:spPr>
        <p:txBody>
          <a:bodyPr wrap="square" rtlCol="0">
            <a:spAutoFit/>
          </a:bodyPr>
          <a:lstStyle/>
          <a:p>
            <a:r>
              <a:rPr lang="zh-CN" altLang="en-US" b="1" dirty="0">
                <a:solidFill>
                  <a:srgbClr val="FF0000"/>
                </a:solidFill>
              </a:rPr>
              <a:t>红色线</a:t>
            </a:r>
            <a:r>
              <a:rPr lang="zh-CN" altLang="en-US" dirty="0"/>
              <a:t>是</a:t>
            </a:r>
            <a:r>
              <a:rPr lang="en-US" altLang="zh-CN" dirty="0">
                <a:solidFill>
                  <a:srgbClr val="FF0000"/>
                </a:solidFill>
              </a:rPr>
              <a:t>CDC</a:t>
            </a:r>
            <a:r>
              <a:rPr lang="zh-CN" altLang="en-US" dirty="0"/>
              <a:t>提供的真实数据</a:t>
            </a:r>
            <a:endParaRPr lang="en-US" altLang="zh-CN" dirty="0"/>
          </a:p>
          <a:p>
            <a:r>
              <a:rPr lang="zh-CN" altLang="en-US" b="1" dirty="0"/>
              <a:t>黑色线</a:t>
            </a:r>
            <a:r>
              <a:rPr lang="zh-CN" altLang="en-US" dirty="0"/>
              <a:t>是</a:t>
            </a:r>
            <a:r>
              <a:rPr lang="zh-CN" altLang="en-US" b="1" dirty="0"/>
              <a:t>谷歌</a:t>
            </a:r>
            <a:r>
              <a:rPr lang="zh-CN" altLang="en-US" dirty="0"/>
              <a:t>模型预测的数据</a:t>
            </a:r>
            <a:endParaRPr lang="en-US" altLang="zh-CN" dirty="0"/>
          </a:p>
        </p:txBody>
      </p:sp>
      <p:pic>
        <p:nvPicPr>
          <p:cNvPr id="3" name="图片 2"/>
          <p:cNvPicPr>
            <a:picLocks noChangeAspect="1"/>
          </p:cNvPicPr>
          <p:nvPr/>
        </p:nvPicPr>
        <p:blipFill>
          <a:blip r:embed="rId3"/>
          <a:stretch>
            <a:fillRect/>
          </a:stretch>
        </p:blipFill>
        <p:spPr>
          <a:xfrm>
            <a:off x="2210346" y="5757410"/>
            <a:ext cx="4896543" cy="597518"/>
          </a:xfrm>
          <a:prstGeom prst="rect">
            <a:avLst/>
          </a:prstGeom>
        </p:spPr>
      </p:pic>
      <p:sp>
        <p:nvSpPr>
          <p:cNvPr id="4" name="文本框 3"/>
          <p:cNvSpPr txBox="1"/>
          <p:nvPr/>
        </p:nvSpPr>
        <p:spPr>
          <a:xfrm>
            <a:off x="5967290" y="1230839"/>
            <a:ext cx="3013694" cy="369332"/>
          </a:xfrm>
          <a:prstGeom prst="rect">
            <a:avLst/>
          </a:prstGeom>
          <a:noFill/>
          <a:ln>
            <a:solidFill>
              <a:srgbClr val="FF0000"/>
            </a:solidFill>
          </a:ln>
        </p:spPr>
        <p:txBody>
          <a:bodyPr wrap="square" rtlCol="0">
            <a:spAutoFit/>
          </a:bodyPr>
          <a:lstStyle/>
          <a:p>
            <a:r>
              <a:rPr lang="zh-CN" altLang="en-US" dirty="0"/>
              <a:t>注意：黑色线比红色线提前</a:t>
            </a:r>
          </a:p>
        </p:txBody>
      </p:sp>
      <p:cxnSp>
        <p:nvCxnSpPr>
          <p:cNvPr id="6" name="曲线连接符 5"/>
          <p:cNvCxnSpPr/>
          <p:nvPr/>
        </p:nvCxnSpPr>
        <p:spPr>
          <a:xfrm flipV="1">
            <a:off x="5191585" y="1421130"/>
            <a:ext cx="748567" cy="5677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14223" y="1610142"/>
            <a:ext cx="1467916" cy="266934"/>
          </a:xfrm>
          <a:prstGeom prst="rect">
            <a:avLst/>
          </a:prstGeom>
          <a:noFill/>
          <a:ln>
            <a:solidFill>
              <a:srgbClr val="FF0000"/>
            </a:solidFill>
          </a:ln>
        </p:spPr>
        <p:txBody>
          <a:bodyPr wrap="square" rtlCol="0">
            <a:spAutoFit/>
          </a:bodyPr>
          <a:lstStyle/>
          <a:p>
            <a:endParaRPr lang="zh-CN" altLang="en-US" dirty="0"/>
          </a:p>
        </p:txBody>
      </p:sp>
      <p:sp>
        <p:nvSpPr>
          <p:cNvPr id="13" name="文本框 12"/>
          <p:cNvSpPr txBox="1"/>
          <p:nvPr/>
        </p:nvSpPr>
        <p:spPr>
          <a:xfrm>
            <a:off x="5004048" y="2547863"/>
            <a:ext cx="1368152" cy="233066"/>
          </a:xfrm>
          <a:prstGeom prst="rect">
            <a:avLst/>
          </a:prstGeom>
          <a:noFill/>
          <a:ln>
            <a:solidFill>
              <a:srgbClr val="FF0000"/>
            </a:solidFill>
          </a:ln>
        </p:spPr>
        <p:txBody>
          <a:bodyPr wrap="square" rtlCol="0">
            <a:spAutoFit/>
          </a:bodyPr>
          <a:lstStyle/>
          <a:p>
            <a:endParaRPr lang="zh-CN" altLang="en-US" dirty="0"/>
          </a:p>
        </p:txBody>
      </p:sp>
      <p:sp>
        <p:nvSpPr>
          <p:cNvPr id="14" name="文本框 13"/>
          <p:cNvSpPr txBox="1"/>
          <p:nvPr/>
        </p:nvSpPr>
        <p:spPr>
          <a:xfrm>
            <a:off x="4954166" y="3513013"/>
            <a:ext cx="1368152" cy="233066"/>
          </a:xfrm>
          <a:prstGeom prst="rect">
            <a:avLst/>
          </a:prstGeom>
          <a:noFill/>
          <a:ln>
            <a:solidFill>
              <a:srgbClr val="FF0000"/>
            </a:solidFill>
          </a:ln>
        </p:spPr>
        <p:txBody>
          <a:bodyPr wrap="square" rtlCol="0">
            <a:spAutoFit/>
          </a:bodyPr>
          <a:lstStyle/>
          <a:p>
            <a:endParaRPr lang="zh-CN" altLang="en-US" dirty="0"/>
          </a:p>
        </p:txBody>
      </p:sp>
      <p:sp>
        <p:nvSpPr>
          <p:cNvPr id="15" name="文本框 14"/>
          <p:cNvSpPr txBox="1"/>
          <p:nvPr/>
        </p:nvSpPr>
        <p:spPr>
          <a:xfrm>
            <a:off x="5046117" y="4474514"/>
            <a:ext cx="1368152" cy="233066"/>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572942921"/>
      </p:ext>
    </p:extLst>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 </a:t>
            </a:r>
            <a:r>
              <a:rPr lang="zh-CN" altLang="en-US" dirty="0"/>
              <a:t>核心模型：</a:t>
            </a:r>
            <a:r>
              <a:rPr lang="en-US" altLang="zh-CN" dirty="0"/>
              <a:t>influenza-like illness (ILI) model</a:t>
            </a:r>
            <a:endParaRPr lang="zh-CN" altLang="en-US" dirty="0"/>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pic>
        <p:nvPicPr>
          <p:cNvPr id="6" name="图片 5"/>
          <p:cNvPicPr>
            <a:picLocks noChangeAspect="1"/>
          </p:cNvPicPr>
          <p:nvPr/>
        </p:nvPicPr>
        <p:blipFill>
          <a:blip r:embed="rId2"/>
          <a:stretch>
            <a:fillRect/>
          </a:stretch>
        </p:blipFill>
        <p:spPr>
          <a:xfrm>
            <a:off x="2267744" y="3958752"/>
            <a:ext cx="3749855" cy="660688"/>
          </a:xfrm>
          <a:prstGeom prst="rect">
            <a:avLst/>
          </a:prstGeom>
        </p:spPr>
      </p:pic>
      <p:pic>
        <p:nvPicPr>
          <p:cNvPr id="7" name="图片 6"/>
          <p:cNvPicPr>
            <a:picLocks noChangeAspect="1"/>
          </p:cNvPicPr>
          <p:nvPr/>
        </p:nvPicPr>
        <p:blipFill>
          <a:blip r:embed="rId3"/>
          <a:stretch>
            <a:fillRect/>
          </a:stretch>
        </p:blipFill>
        <p:spPr>
          <a:xfrm>
            <a:off x="1835696" y="4909327"/>
            <a:ext cx="5130369" cy="603124"/>
          </a:xfrm>
          <a:prstGeom prst="rect">
            <a:avLst/>
          </a:prstGeom>
        </p:spPr>
      </p:pic>
      <p:pic>
        <p:nvPicPr>
          <p:cNvPr id="8" name="图片 7"/>
          <p:cNvPicPr>
            <a:picLocks noChangeAspect="1"/>
          </p:cNvPicPr>
          <p:nvPr/>
        </p:nvPicPr>
        <p:blipFill>
          <a:blip r:embed="rId4"/>
          <a:stretch>
            <a:fillRect/>
          </a:stretch>
        </p:blipFill>
        <p:spPr>
          <a:xfrm>
            <a:off x="1835696" y="5798204"/>
            <a:ext cx="5162777" cy="583124"/>
          </a:xfrm>
          <a:prstGeom prst="rect">
            <a:avLst/>
          </a:prstGeom>
        </p:spPr>
      </p:pic>
      <p:sp>
        <p:nvSpPr>
          <p:cNvPr id="9" name="文本框 8"/>
          <p:cNvSpPr txBox="1"/>
          <p:nvPr/>
        </p:nvSpPr>
        <p:spPr>
          <a:xfrm>
            <a:off x="6194664" y="4104430"/>
            <a:ext cx="1886744" cy="369332"/>
          </a:xfrm>
          <a:prstGeom prst="rect">
            <a:avLst/>
          </a:prstGeom>
          <a:noFill/>
          <a:ln>
            <a:solidFill>
              <a:srgbClr val="FF0000"/>
            </a:solidFill>
          </a:ln>
        </p:spPr>
        <p:txBody>
          <a:bodyPr wrap="square" rtlCol="0">
            <a:spAutoFit/>
          </a:bodyPr>
          <a:lstStyle/>
          <a:p>
            <a:r>
              <a:rPr lang="zh-CN" altLang="en-US" dirty="0"/>
              <a:t>类似于线性拟合</a:t>
            </a:r>
          </a:p>
        </p:txBody>
      </p:sp>
      <p:cxnSp>
        <p:nvCxnSpPr>
          <p:cNvPr id="11" name="直接连接符 10"/>
          <p:cNvCxnSpPr/>
          <p:nvPr/>
        </p:nvCxnSpPr>
        <p:spPr>
          <a:xfrm>
            <a:off x="1983702" y="5210889"/>
            <a:ext cx="43884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1475656" y="1092831"/>
            <a:ext cx="6426843" cy="2448502"/>
          </a:xfrm>
          <a:prstGeom prst="rect">
            <a:avLst/>
          </a:prstGeom>
        </p:spPr>
      </p:pic>
      <p:cxnSp>
        <p:nvCxnSpPr>
          <p:cNvPr id="12" name="直接连接符 11"/>
          <p:cNvCxnSpPr/>
          <p:nvPr/>
        </p:nvCxnSpPr>
        <p:spPr>
          <a:xfrm>
            <a:off x="1877685" y="6377487"/>
            <a:ext cx="3198371" cy="38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555776" y="3559365"/>
            <a:ext cx="1169897" cy="369332"/>
          </a:xfrm>
          <a:prstGeom prst="rect">
            <a:avLst/>
          </a:prstGeom>
          <a:noFill/>
          <a:ln>
            <a:solidFill>
              <a:srgbClr val="FF0000"/>
            </a:solidFill>
          </a:ln>
        </p:spPr>
        <p:txBody>
          <a:bodyPr wrap="square" rtlCol="0">
            <a:spAutoFit/>
          </a:bodyPr>
          <a:lstStyle/>
          <a:p>
            <a:r>
              <a:rPr lang="zh-CN" altLang="en-US" dirty="0">
                <a:solidFill>
                  <a:srgbClr val="FF0000"/>
                </a:solidFill>
              </a:rPr>
              <a:t>预测变量</a:t>
            </a:r>
          </a:p>
        </p:txBody>
      </p:sp>
      <p:sp>
        <p:nvSpPr>
          <p:cNvPr id="15" name="文本框 14"/>
          <p:cNvSpPr txBox="1"/>
          <p:nvPr/>
        </p:nvSpPr>
        <p:spPr>
          <a:xfrm>
            <a:off x="4568825" y="3565376"/>
            <a:ext cx="1169897" cy="369332"/>
          </a:xfrm>
          <a:prstGeom prst="rect">
            <a:avLst/>
          </a:prstGeom>
          <a:noFill/>
          <a:ln>
            <a:solidFill>
              <a:srgbClr val="009900"/>
            </a:solidFill>
          </a:ln>
        </p:spPr>
        <p:txBody>
          <a:bodyPr wrap="square" rtlCol="0">
            <a:spAutoFit/>
          </a:bodyPr>
          <a:lstStyle/>
          <a:p>
            <a:r>
              <a:rPr lang="zh-CN" altLang="en-US" dirty="0">
                <a:solidFill>
                  <a:srgbClr val="009900"/>
                </a:solidFill>
              </a:rPr>
              <a:t>输入变量</a:t>
            </a:r>
          </a:p>
        </p:txBody>
      </p:sp>
      <p:cxnSp>
        <p:nvCxnSpPr>
          <p:cNvPr id="16" name="曲线连接符 15"/>
          <p:cNvCxnSpPr>
            <a:endCxn id="15" idx="2"/>
          </p:cNvCxnSpPr>
          <p:nvPr/>
        </p:nvCxnSpPr>
        <p:spPr>
          <a:xfrm rot="16200000" flipV="1">
            <a:off x="5079737" y="4008745"/>
            <a:ext cx="286380" cy="138306"/>
          </a:xfrm>
          <a:prstGeom prst="curvedConnector3">
            <a:avLst>
              <a:gd name="adj1" fmla="val 50000"/>
            </a:avLst>
          </a:prstGeom>
          <a:ln>
            <a:solidFill>
              <a:srgbClr val="0099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endCxn id="14" idx="2"/>
          </p:cNvCxnSpPr>
          <p:nvPr/>
        </p:nvCxnSpPr>
        <p:spPr>
          <a:xfrm rot="16200000" flipV="1">
            <a:off x="3026092" y="4043331"/>
            <a:ext cx="292391" cy="631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526656"/>
      </p:ext>
    </p:extLst>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691680" y="515812"/>
            <a:ext cx="6589199" cy="644650"/>
          </a:xfrm>
        </p:spPr>
        <p:txBody>
          <a:bodyPr/>
          <a:lstStyle/>
          <a:p>
            <a:pPr eaLnBrk="1" hangingPunct="1"/>
            <a:r>
              <a:rPr lang="en-US" altLang="zh-CN" dirty="0">
                <a:ea typeface="宋体" panose="02010600030101010101" pitchFamily="2" charset="-122"/>
              </a:rPr>
              <a:t>Building a Predictive Model</a:t>
            </a:r>
          </a:p>
        </p:txBody>
      </p:sp>
      <p:sp>
        <p:nvSpPr>
          <p:cNvPr id="35843" name="Content Placeholder 2"/>
          <p:cNvSpPr>
            <a:spLocks noGrp="1"/>
          </p:cNvSpPr>
          <p:nvPr>
            <p:ph idx="1"/>
          </p:nvPr>
        </p:nvSpPr>
        <p:spPr>
          <a:xfrm>
            <a:off x="457200" y="1600200"/>
            <a:ext cx="8534400" cy="4525963"/>
          </a:xfrm>
          <a:ln>
            <a:solidFill>
              <a:srgbClr val="FF0000"/>
            </a:solidFill>
          </a:ln>
        </p:spPr>
        <p:txBody>
          <a:bodyPr>
            <a:noAutofit/>
          </a:bodyPr>
          <a:lstStyle/>
          <a:p>
            <a:pPr eaLnBrk="1" hangingPunct="1"/>
            <a:r>
              <a:rPr lang="en-US" altLang="zh-CN" sz="2000" dirty="0"/>
              <a:t>Target variable to be predicted: </a:t>
            </a:r>
            <a:r>
              <a:rPr lang="zh-CN" altLang="en-US" sz="2000" dirty="0"/>
              <a:t>预测变量 （需要求的变量）</a:t>
            </a:r>
            <a:endParaRPr lang="en-US" altLang="zh-CN" sz="2000" dirty="0"/>
          </a:p>
          <a:p>
            <a:pPr lvl="1" eaLnBrk="1" hangingPunct="1"/>
            <a:r>
              <a:rPr lang="en-US" altLang="zh-CN" sz="1800" dirty="0"/>
              <a:t>For each week, for each region </a:t>
            </a:r>
            <a:r>
              <a:rPr lang="zh-CN" altLang="en-US" sz="1800" dirty="0"/>
              <a:t>对于每周每个区域</a:t>
            </a:r>
            <a:endParaRPr lang="en-US" altLang="zh-CN" sz="1800" dirty="0"/>
          </a:p>
          <a:p>
            <a:pPr lvl="1" eaLnBrk="1" hangingPunct="1">
              <a:buFontTx/>
              <a:buNone/>
            </a:pPr>
            <a:r>
              <a:rPr lang="en-US" altLang="zh-CN" sz="1800" dirty="0"/>
              <a:t>     </a:t>
            </a:r>
            <a:r>
              <a:rPr lang="en-US" altLang="zh-CN" sz="1800" dirty="0">
                <a:solidFill>
                  <a:srgbClr val="FF0000"/>
                </a:solidFill>
              </a:rPr>
              <a:t>I(t) </a:t>
            </a:r>
            <a:r>
              <a:rPr lang="en-US" altLang="zh-CN" sz="1800" dirty="0"/>
              <a:t>= percentage physician visits that are ILI </a:t>
            </a:r>
            <a:r>
              <a:rPr lang="zh-CN" altLang="en-US" sz="1800" dirty="0"/>
              <a:t>（</a:t>
            </a:r>
            <a:r>
              <a:rPr lang="zh-CN" altLang="en-US" sz="1800" dirty="0">
                <a:solidFill>
                  <a:srgbClr val="FF0000"/>
                </a:solidFill>
              </a:rPr>
              <a:t>医生外出访问的百分比</a:t>
            </a:r>
            <a:r>
              <a:rPr lang="zh-CN" altLang="en-US" sz="1800" dirty="0"/>
              <a:t>）</a:t>
            </a:r>
            <a:r>
              <a:rPr lang="en-US" altLang="zh-CN" sz="1800" dirty="0"/>
              <a:t> (as compiled by CDC) </a:t>
            </a:r>
          </a:p>
          <a:p>
            <a:r>
              <a:rPr lang="en-US" altLang="zh-CN" sz="2000" dirty="0"/>
              <a:t>Input variable </a:t>
            </a:r>
            <a:r>
              <a:rPr lang="zh-CN" altLang="en-US" sz="2000" dirty="0">
                <a:solidFill>
                  <a:srgbClr val="009900"/>
                </a:solidFill>
              </a:rPr>
              <a:t>输入变量</a:t>
            </a:r>
            <a:r>
              <a:rPr lang="en-US" altLang="zh-CN" sz="2000" dirty="0">
                <a:solidFill>
                  <a:srgbClr val="009900"/>
                </a:solidFill>
              </a:rPr>
              <a:t>Q(t) </a:t>
            </a:r>
            <a:r>
              <a:rPr lang="zh-CN" altLang="en-US" sz="2000" dirty="0">
                <a:solidFill>
                  <a:srgbClr val="009900"/>
                </a:solidFill>
              </a:rPr>
              <a:t>：</a:t>
            </a:r>
            <a:r>
              <a:rPr lang="zh-CN" altLang="en-US" sz="2000" dirty="0"/>
              <a:t>从搜索记录里</a:t>
            </a:r>
            <a:r>
              <a:rPr lang="zh-CN" altLang="en-US" sz="2000" dirty="0">
                <a:solidFill>
                  <a:srgbClr val="FF0000"/>
                </a:solidFill>
              </a:rPr>
              <a:t>过滤</a:t>
            </a:r>
            <a:r>
              <a:rPr lang="zh-CN" altLang="en-US" sz="2000" dirty="0"/>
              <a:t>而来（</a:t>
            </a:r>
            <a:r>
              <a:rPr lang="zh-CN" altLang="en-US" sz="2000" dirty="0">
                <a:solidFill>
                  <a:srgbClr val="FF0000"/>
                </a:solidFill>
              </a:rPr>
              <a:t>数据预处理）</a:t>
            </a:r>
            <a:endParaRPr lang="en-US" altLang="zh-CN" sz="2000" dirty="0">
              <a:solidFill>
                <a:srgbClr val="FF0000"/>
              </a:solidFill>
            </a:endParaRPr>
          </a:p>
          <a:p>
            <a:pPr lvl="1" eaLnBrk="1" hangingPunct="1">
              <a:buFontTx/>
              <a:buNone/>
            </a:pPr>
            <a:r>
              <a:rPr lang="en-US" altLang="zh-CN" sz="1800" dirty="0"/>
              <a:t>     Q(t) = sum of top n highest correlated queries </a:t>
            </a:r>
            <a:r>
              <a:rPr lang="zh-CN" altLang="en-US" sz="1800" dirty="0"/>
              <a:t>最相关的</a:t>
            </a:r>
            <a:r>
              <a:rPr lang="en-US" altLang="zh-CN" sz="1800" dirty="0"/>
              <a:t>n</a:t>
            </a:r>
            <a:r>
              <a:rPr lang="zh-CN" altLang="en-US" sz="1800" dirty="0"/>
              <a:t>个搜索请求</a:t>
            </a:r>
            <a:r>
              <a:rPr lang="en-US" altLang="zh-CN" sz="1800" dirty="0"/>
              <a:t/>
            </a:r>
            <a:br>
              <a:rPr lang="en-US" altLang="zh-CN" sz="1800" dirty="0"/>
            </a:br>
            <a:r>
              <a:rPr lang="en-US" altLang="zh-CN" sz="1800" dirty="0"/>
              <a:t>                  / total number of queries that week </a:t>
            </a:r>
            <a:r>
              <a:rPr lang="zh-CN" altLang="en-US" sz="1800" dirty="0"/>
              <a:t>总的搜索请求</a:t>
            </a:r>
            <a:endParaRPr lang="en-US" altLang="zh-CN" sz="1800" dirty="0"/>
          </a:p>
          <a:p>
            <a:pPr lvl="1" eaLnBrk="1" hangingPunct="1">
              <a:buFontTx/>
              <a:buNone/>
            </a:pPr>
            <a:endParaRPr lang="en-US" altLang="zh-CN" sz="1800" dirty="0"/>
          </a:p>
          <a:p>
            <a:pPr eaLnBrk="1" hangingPunct="1"/>
            <a:r>
              <a:rPr lang="en-US" altLang="zh-CN" sz="2000" dirty="0"/>
              <a:t>“</a:t>
            </a:r>
            <a:r>
              <a:rPr lang="en-US" altLang="zh-CN" sz="2000" dirty="0">
                <a:solidFill>
                  <a:srgbClr val="FF0000"/>
                </a:solidFill>
              </a:rPr>
              <a:t>Model learning</a:t>
            </a:r>
            <a:r>
              <a:rPr lang="en-US" altLang="zh-CN" sz="2000" dirty="0"/>
              <a:t>”:</a:t>
            </a:r>
          </a:p>
          <a:p>
            <a:pPr lvl="1" eaLnBrk="1" hangingPunct="1">
              <a:buFontTx/>
              <a:buNone/>
            </a:pPr>
            <a:r>
              <a:rPr lang="en-US" altLang="zh-CN" sz="1800" dirty="0"/>
              <a:t>      log( </a:t>
            </a:r>
            <a:r>
              <a:rPr lang="en-US" altLang="zh-CN" sz="1800" dirty="0">
                <a:solidFill>
                  <a:srgbClr val="FF0000"/>
                </a:solidFill>
              </a:rPr>
              <a:t>I(t) </a:t>
            </a:r>
            <a:r>
              <a:rPr lang="en-US" altLang="zh-CN" sz="1800" dirty="0"/>
              <a:t>/ [1 – </a:t>
            </a:r>
            <a:r>
              <a:rPr lang="en-US" altLang="zh-CN" sz="1800" dirty="0">
                <a:solidFill>
                  <a:srgbClr val="FF0000"/>
                </a:solidFill>
              </a:rPr>
              <a:t>I(t)</a:t>
            </a:r>
            <a:r>
              <a:rPr lang="en-US" altLang="zh-CN" sz="1800" dirty="0"/>
              <a:t>] )  =  </a:t>
            </a:r>
            <a:r>
              <a:rPr lang="en-US" altLang="zh-CN" sz="1800" dirty="0">
                <a:latin typeface="Symbol" panose="05050102010706020507" pitchFamily="18" charset="2"/>
              </a:rPr>
              <a:t>a</a:t>
            </a:r>
            <a:r>
              <a:rPr lang="en-US" altLang="zh-CN" sz="1800" dirty="0"/>
              <a:t> log ( </a:t>
            </a:r>
            <a:r>
              <a:rPr lang="en-US" altLang="zh-CN" sz="1800" dirty="0">
                <a:solidFill>
                  <a:srgbClr val="009900"/>
                </a:solidFill>
              </a:rPr>
              <a:t>Q(t)</a:t>
            </a:r>
            <a:r>
              <a:rPr lang="en-US" altLang="zh-CN" sz="1800" dirty="0"/>
              <a:t>/ [1 – </a:t>
            </a:r>
            <a:r>
              <a:rPr lang="en-US" altLang="zh-CN" sz="1800" dirty="0">
                <a:solidFill>
                  <a:srgbClr val="009900"/>
                </a:solidFill>
              </a:rPr>
              <a:t>Q(t)</a:t>
            </a:r>
            <a:r>
              <a:rPr lang="en-US" altLang="zh-CN" sz="1800" dirty="0"/>
              <a:t> ] ) + noise(=</a:t>
            </a:r>
            <a:r>
              <a:rPr lang="el-GR" altLang="zh-CN" sz="1800" dirty="0"/>
              <a:t>β</a:t>
            </a:r>
            <a:r>
              <a:rPr lang="en-US" altLang="zh-CN" sz="1800" baseline="-25000" dirty="0"/>
              <a:t>0</a:t>
            </a:r>
            <a:r>
              <a:rPr lang="en-US" altLang="zh-CN" sz="1800" dirty="0"/>
              <a:t>+    )</a:t>
            </a:r>
          </a:p>
        </p:txBody>
      </p:sp>
      <p:sp>
        <p:nvSpPr>
          <p:cNvPr id="4" name="Footer Placeholder 3"/>
          <p:cNvSpPr>
            <a:spLocks noGrp="1"/>
          </p:cNvSpPr>
          <p:nvPr>
            <p:ph type="ftr" sz="quarter" idx="11"/>
          </p:nvPr>
        </p:nvSpPr>
        <p:spPr>
          <a:xfrm>
            <a:off x="1866156" y="6381328"/>
            <a:ext cx="5716488" cy="365125"/>
          </a:xfrm>
        </p:spPr>
        <p:txBody>
          <a:bodyPr/>
          <a:lstStyle/>
          <a:p>
            <a:pPr>
              <a:defRPr/>
            </a:pPr>
            <a:r>
              <a:rPr lang="en-US" dirty="0"/>
              <a:t>Data Mining Lectures                                                                          Analysis of Web User Data                                                                     </a:t>
            </a:r>
            <a:r>
              <a:rPr lang="en-US" dirty="0" err="1"/>
              <a:t>Padhraic</a:t>
            </a:r>
            <a:r>
              <a:rPr lang="en-US" dirty="0"/>
              <a:t> Smyth, UC Irvine</a:t>
            </a:r>
          </a:p>
        </p:txBody>
      </p:sp>
      <p:pic>
        <p:nvPicPr>
          <p:cNvPr id="2" name="图片 1"/>
          <p:cNvPicPr>
            <a:picLocks noChangeAspect="1"/>
          </p:cNvPicPr>
          <p:nvPr/>
        </p:nvPicPr>
        <p:blipFill>
          <a:blip r:embed="rId2"/>
          <a:stretch>
            <a:fillRect/>
          </a:stretch>
        </p:blipFill>
        <p:spPr>
          <a:xfrm>
            <a:off x="7749977" y="5085184"/>
            <a:ext cx="252495" cy="302993"/>
          </a:xfrm>
          <a:prstGeom prst="rect">
            <a:avLst/>
          </a:prstGeom>
        </p:spPr>
      </p:pic>
      <p:sp>
        <p:nvSpPr>
          <p:cNvPr id="3" name="圆角矩形 2"/>
          <p:cNvSpPr/>
          <p:nvPr/>
        </p:nvSpPr>
        <p:spPr>
          <a:xfrm>
            <a:off x="6597848" y="5085184"/>
            <a:ext cx="1574551" cy="3029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38207" y="5681728"/>
            <a:ext cx="1169897" cy="369332"/>
          </a:xfrm>
          <a:prstGeom prst="rect">
            <a:avLst/>
          </a:prstGeom>
          <a:noFill/>
          <a:ln>
            <a:solidFill>
              <a:srgbClr val="009900"/>
            </a:solidFill>
          </a:ln>
        </p:spPr>
        <p:txBody>
          <a:bodyPr wrap="square" rtlCol="0">
            <a:spAutoFit/>
          </a:bodyPr>
          <a:lstStyle/>
          <a:p>
            <a:r>
              <a:rPr lang="zh-CN" altLang="en-US" dirty="0">
                <a:solidFill>
                  <a:srgbClr val="009900"/>
                </a:solidFill>
              </a:rPr>
              <a:t>输入变量</a:t>
            </a:r>
          </a:p>
        </p:txBody>
      </p:sp>
      <p:cxnSp>
        <p:nvCxnSpPr>
          <p:cNvPr id="7" name="曲线连接符 6"/>
          <p:cNvCxnSpPr>
            <a:stCxn id="5" idx="0"/>
          </p:cNvCxnSpPr>
          <p:nvPr/>
        </p:nvCxnSpPr>
        <p:spPr>
          <a:xfrm rot="16200000" flipV="1">
            <a:off x="4636808" y="5395380"/>
            <a:ext cx="293550" cy="279146"/>
          </a:xfrm>
          <a:prstGeom prst="curvedConnector3">
            <a:avLst>
              <a:gd name="adj1" fmla="val 50000"/>
            </a:avLst>
          </a:prstGeom>
          <a:ln>
            <a:solidFill>
              <a:srgbClr val="0099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12755" y="5681728"/>
            <a:ext cx="1169897" cy="369332"/>
          </a:xfrm>
          <a:prstGeom prst="rect">
            <a:avLst/>
          </a:prstGeom>
          <a:noFill/>
          <a:ln>
            <a:solidFill>
              <a:srgbClr val="FF0000"/>
            </a:solidFill>
          </a:ln>
        </p:spPr>
        <p:txBody>
          <a:bodyPr wrap="square" rtlCol="0">
            <a:spAutoFit/>
          </a:bodyPr>
          <a:lstStyle/>
          <a:p>
            <a:r>
              <a:rPr lang="zh-CN" altLang="en-US" dirty="0">
                <a:solidFill>
                  <a:srgbClr val="FF0000"/>
                </a:solidFill>
              </a:rPr>
              <a:t>预测变量</a:t>
            </a:r>
          </a:p>
        </p:txBody>
      </p:sp>
      <p:cxnSp>
        <p:nvCxnSpPr>
          <p:cNvPr id="13" name="曲线连接符 12"/>
          <p:cNvCxnSpPr>
            <a:stCxn id="12" idx="0"/>
          </p:cNvCxnSpPr>
          <p:nvPr/>
        </p:nvCxnSpPr>
        <p:spPr>
          <a:xfrm rot="16200000" flipV="1">
            <a:off x="2041392" y="5325416"/>
            <a:ext cx="366642" cy="34598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560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2883" name="内容占位符 2"/>
          <p:cNvSpPr>
            <a:spLocks noGrp="1"/>
          </p:cNvSpPr>
          <p:nvPr>
            <p:ph idx="1"/>
          </p:nvPr>
        </p:nvSpPr>
        <p:spPr>
          <a:xfrm>
            <a:off x="990600" y="1143000"/>
            <a:ext cx="8153400" cy="5072063"/>
          </a:xfrm>
        </p:spPr>
        <p:txBody>
          <a:bodyPr/>
          <a:lstStyle/>
          <a:p>
            <a:r>
              <a:rPr lang="en-US" altLang="zh-CN" b="1" dirty="0"/>
              <a:t>【</a:t>
            </a:r>
            <a:r>
              <a:rPr lang="zh-CN" altLang="en-US" b="1" dirty="0"/>
              <a:t>例</a:t>
            </a:r>
            <a:r>
              <a:rPr lang="en-US" altLang="zh-CN" b="1" dirty="0"/>
              <a:t>4.1】2011-2013</a:t>
            </a:r>
            <a:r>
              <a:rPr lang="zh-CN" altLang="en-US" b="1" dirty="0"/>
              <a:t>谷歌流感趋势分析</a:t>
            </a:r>
          </a:p>
          <a:p>
            <a:pPr lvl="1"/>
            <a:endParaRPr lang="zh-CN" altLang="en-US" b="1" dirty="0"/>
          </a:p>
          <a:p>
            <a:pPr lvl="1">
              <a:buFont typeface="Wingdings" pitchFamily="2" charset="2"/>
              <a:buNone/>
            </a:pPr>
            <a:endParaRPr lang="zh-CN" altLang="en-US" b="1" dirty="0"/>
          </a:p>
        </p:txBody>
      </p:sp>
      <p:sp>
        <p:nvSpPr>
          <p:cNvPr id="12288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288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2206275" y="6068215"/>
            <a:ext cx="5072063"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-22 2013</a:t>
            </a:r>
            <a:r>
              <a:rPr lang="zh-CN" altLang="en-US" dirty="0"/>
              <a:t>年</a:t>
            </a:r>
            <a:r>
              <a:rPr lang="en-US" dirty="0"/>
              <a:t>2</a:t>
            </a:r>
            <a:r>
              <a:rPr lang="zh-CN" altLang="en-US" dirty="0"/>
              <a:t>月</a:t>
            </a:r>
            <a:r>
              <a:rPr lang="en-US" dirty="0"/>
              <a:t> GFT</a:t>
            </a:r>
            <a:r>
              <a:rPr lang="zh-CN" altLang="en-US" dirty="0"/>
              <a:t>估计比实际数据高两倍</a:t>
            </a:r>
          </a:p>
        </p:txBody>
      </p:sp>
      <p:pic>
        <p:nvPicPr>
          <p:cNvPr id="122889" name="图片 9" descr="http://img2.tuicool.com/uQFnuq.bmp"/>
          <p:cNvPicPr>
            <a:picLocks noChangeAspect="1" noChangeArrowheads="1"/>
          </p:cNvPicPr>
          <p:nvPr/>
        </p:nvPicPr>
        <p:blipFill>
          <a:blip r:embed="rId2"/>
          <a:srcRect/>
          <a:stretch>
            <a:fillRect/>
          </a:stretch>
        </p:blipFill>
        <p:spPr bwMode="auto">
          <a:xfrm>
            <a:off x="1691038" y="1625592"/>
            <a:ext cx="5587300" cy="4143391"/>
          </a:xfrm>
          <a:prstGeom prst="rect">
            <a:avLst/>
          </a:prstGeom>
          <a:noFill/>
          <a:ln w="9525">
            <a:noFill/>
            <a:miter lim="800000"/>
            <a:headEnd/>
            <a:tailEnd/>
          </a:ln>
        </p:spPr>
      </p:pic>
      <p:sp>
        <p:nvSpPr>
          <p:cNvPr id="2" name="椭圆 1"/>
          <p:cNvSpPr/>
          <p:nvPr/>
        </p:nvSpPr>
        <p:spPr>
          <a:xfrm>
            <a:off x="6084168" y="2636912"/>
            <a:ext cx="648072" cy="1538536"/>
          </a:xfrm>
          <a:prstGeom prst="ellipse">
            <a:avLst/>
          </a:prstGeom>
          <a:noFill/>
          <a:ln w="28575">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文本框 2"/>
          <p:cNvSpPr txBox="1"/>
          <p:nvPr/>
        </p:nvSpPr>
        <p:spPr>
          <a:xfrm>
            <a:off x="6942467" y="3265507"/>
            <a:ext cx="2123728" cy="646331"/>
          </a:xfrm>
          <a:prstGeom prst="rect">
            <a:avLst/>
          </a:prstGeom>
          <a:noFill/>
          <a:ln>
            <a:solidFill>
              <a:srgbClr val="00B050"/>
            </a:solidFill>
          </a:ln>
        </p:spPr>
        <p:txBody>
          <a:bodyPr wrap="square" rtlCol="0">
            <a:spAutoFit/>
          </a:bodyPr>
          <a:lstStyle/>
          <a:p>
            <a:r>
              <a:rPr lang="zh-CN" altLang="en-US" dirty="0">
                <a:solidFill>
                  <a:srgbClr val="FF0000"/>
                </a:solidFill>
              </a:rPr>
              <a:t>谷歌的预测不准了：比实际高了</a:t>
            </a:r>
            <a:r>
              <a:rPr lang="en-US" altLang="zh-CN" dirty="0">
                <a:solidFill>
                  <a:srgbClr val="FF0000"/>
                </a:solidFill>
              </a:rPr>
              <a:t>2</a:t>
            </a:r>
            <a:r>
              <a:rPr lang="zh-CN" altLang="en-US" dirty="0">
                <a:solidFill>
                  <a:srgbClr val="FF0000"/>
                </a:solidFill>
              </a:rPr>
              <a:t>倍</a:t>
            </a:r>
            <a:endParaRPr lang="en-US" dirty="0">
              <a:solidFill>
                <a:srgbClr val="FF0000"/>
              </a:solidFill>
            </a:endParaRPr>
          </a:p>
        </p:txBody>
      </p:sp>
      <p:sp>
        <p:nvSpPr>
          <p:cNvPr id="7" name="右箭头 6"/>
          <p:cNvSpPr/>
          <p:nvPr/>
        </p:nvSpPr>
        <p:spPr>
          <a:xfrm>
            <a:off x="6654435" y="3472446"/>
            <a:ext cx="288032" cy="18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6916912" y="4149432"/>
            <a:ext cx="2123728" cy="369332"/>
          </a:xfrm>
          <a:prstGeom prst="rect">
            <a:avLst/>
          </a:prstGeom>
          <a:noFill/>
          <a:ln>
            <a:solidFill>
              <a:srgbClr val="00B050"/>
            </a:solidFill>
          </a:ln>
        </p:spPr>
        <p:txBody>
          <a:bodyPr wrap="square" rtlCol="0">
            <a:spAutoFit/>
          </a:bodyPr>
          <a:lstStyle/>
          <a:p>
            <a:r>
              <a:rPr lang="zh-CN" altLang="en-US" dirty="0">
                <a:solidFill>
                  <a:srgbClr val="FF0000"/>
                </a:solidFill>
              </a:rPr>
              <a:t>但趋势确是一致的</a:t>
            </a:r>
            <a:endParaRPr lang="en-US" dirty="0">
              <a:solidFill>
                <a:srgbClr val="FF0000"/>
              </a:solidFill>
            </a:endParaRPr>
          </a:p>
        </p:txBody>
      </p:sp>
    </p:spTree>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2883" name="内容占位符 2"/>
          <p:cNvSpPr>
            <a:spLocks noGrp="1"/>
          </p:cNvSpPr>
          <p:nvPr>
            <p:ph idx="1"/>
          </p:nvPr>
        </p:nvSpPr>
        <p:spPr>
          <a:xfrm>
            <a:off x="990600" y="1143000"/>
            <a:ext cx="8153400" cy="5072063"/>
          </a:xfrm>
        </p:spPr>
        <p:txBody>
          <a:bodyPr/>
          <a:lstStyle/>
          <a:p>
            <a:r>
              <a:rPr lang="en-US" altLang="zh-CN" b="1" dirty="0"/>
              <a:t>【</a:t>
            </a:r>
            <a:r>
              <a:rPr lang="zh-CN" altLang="en-US" b="1" dirty="0"/>
              <a:t>例</a:t>
            </a:r>
            <a:r>
              <a:rPr lang="en-US" altLang="zh-CN" b="1" dirty="0"/>
              <a:t>4.1】</a:t>
            </a:r>
            <a:r>
              <a:rPr lang="zh-CN" altLang="en-US" b="1" dirty="0"/>
              <a:t>谷歌流感趋势分析</a:t>
            </a:r>
          </a:p>
          <a:p>
            <a:pPr lvl="1"/>
            <a:r>
              <a:rPr lang="en-US" altLang="zh-CN" b="1" dirty="0"/>
              <a:t>2014</a:t>
            </a:r>
            <a:r>
              <a:rPr lang="zh-CN" altLang="en-US" b="1" dirty="0"/>
              <a:t>年</a:t>
            </a:r>
            <a:r>
              <a:rPr lang="en-US" altLang="zh-CN" b="1" dirty="0"/>
              <a:t>3</a:t>
            </a:r>
            <a:r>
              <a:rPr lang="zh-CN" altLang="en-US" b="1" dirty="0"/>
              <a:t>月，</a:t>
            </a:r>
            <a:r>
              <a:rPr lang="en-US" altLang="zh-CN" b="1" dirty="0" err="1"/>
              <a:t>Lazer</a:t>
            </a:r>
            <a:r>
              <a:rPr lang="zh-CN" altLang="en-US" b="1" dirty="0"/>
              <a:t>等人在</a:t>
            </a:r>
            <a:r>
              <a:rPr lang="en-US" altLang="zh-CN" b="1" dirty="0">
                <a:solidFill>
                  <a:srgbClr val="FF0000"/>
                </a:solidFill>
              </a:rPr>
              <a:t>Science</a:t>
            </a:r>
            <a:r>
              <a:rPr lang="zh-CN" altLang="en-US" b="1" dirty="0"/>
              <a:t>上发表了一篇文章“</a:t>
            </a:r>
            <a:r>
              <a:rPr lang="en-US" altLang="zh-CN" b="1" dirty="0"/>
              <a:t>Parable of Google Flu: Traps in Big Data Analysis</a:t>
            </a:r>
            <a:r>
              <a:rPr lang="zh-CN" altLang="en-US" b="1" dirty="0"/>
              <a:t>”</a:t>
            </a:r>
            <a:r>
              <a:rPr lang="en-US" altLang="zh-CN" b="1" dirty="0"/>
              <a:t>(</a:t>
            </a:r>
            <a:r>
              <a:rPr lang="zh-CN" altLang="en-US" b="1" dirty="0">
                <a:solidFill>
                  <a:srgbClr val="FF0000"/>
                </a:solidFill>
              </a:rPr>
              <a:t>谷歌流感的寓言：大数据分析的陷阱</a:t>
            </a:r>
            <a:r>
              <a:rPr lang="en-US" altLang="zh-CN" b="1" dirty="0"/>
              <a:t>)</a:t>
            </a:r>
          </a:p>
          <a:p>
            <a:pPr marL="457200" lvl="1" indent="0">
              <a:buNone/>
            </a:pPr>
            <a:r>
              <a:rPr lang="zh-CN" altLang="en-US" b="1" dirty="0"/>
              <a:t>提出</a:t>
            </a:r>
            <a:r>
              <a:rPr lang="en-US" altLang="zh-CN" b="1" dirty="0"/>
              <a:t>GFT</a:t>
            </a:r>
            <a:r>
              <a:rPr lang="zh-CN" altLang="en-US" b="1" dirty="0"/>
              <a:t>出现预测不准确的原因：</a:t>
            </a:r>
            <a:endParaRPr lang="en-US" altLang="zh-CN" b="1" dirty="0"/>
          </a:p>
          <a:p>
            <a:pPr lvl="1"/>
            <a:r>
              <a:rPr lang="zh-CN" altLang="en-US" b="1" dirty="0"/>
              <a:t>（</a:t>
            </a:r>
            <a:r>
              <a:rPr lang="en-US" altLang="zh-CN" b="1" dirty="0"/>
              <a:t>1</a:t>
            </a:r>
            <a:r>
              <a:rPr lang="zh-CN" altLang="en-US" b="1" dirty="0"/>
              <a:t>）大数据浮夸（</a:t>
            </a:r>
            <a:r>
              <a:rPr lang="en-US" altLang="zh-CN" b="1" dirty="0" err="1"/>
              <a:t>Bigdata</a:t>
            </a:r>
            <a:r>
              <a:rPr lang="en-US" altLang="zh-CN" b="1" dirty="0"/>
              <a:t> Hubris</a:t>
            </a:r>
            <a:r>
              <a:rPr lang="zh-CN" altLang="en-US" b="1" dirty="0"/>
              <a:t>）：指在</a:t>
            </a:r>
            <a:r>
              <a:rPr lang="zh-CN" altLang="en-US" b="1" dirty="0">
                <a:solidFill>
                  <a:srgbClr val="FF0000"/>
                </a:solidFill>
              </a:rPr>
              <a:t>没有拥有真正的大数据或掌握大数据管理和分析能力</a:t>
            </a:r>
            <a:r>
              <a:rPr lang="zh-CN" altLang="en-US" b="1" dirty="0"/>
              <a:t>的情况下，人们对大数据赋予盲目期望的现象。</a:t>
            </a:r>
            <a:endParaRPr lang="en-US" altLang="zh-CN" b="1" dirty="0"/>
          </a:p>
          <a:p>
            <a:pPr lvl="1"/>
            <a:r>
              <a:rPr lang="zh-CN" altLang="en-US" b="1" dirty="0"/>
              <a:t>（</a:t>
            </a:r>
            <a:r>
              <a:rPr lang="en-US" altLang="zh-CN" b="1" dirty="0"/>
              <a:t>2</a:t>
            </a:r>
            <a:r>
              <a:rPr lang="zh-CN" altLang="en-US" b="1" dirty="0"/>
              <a:t>）算法动态性（</a:t>
            </a:r>
            <a:r>
              <a:rPr lang="en-US" altLang="zh-CN" b="1" dirty="0"/>
              <a:t>Algorithm Dynamic</a:t>
            </a:r>
            <a:r>
              <a:rPr lang="zh-CN" altLang="en-US" b="1" dirty="0"/>
              <a:t>）和用户行为习惯的进化：自</a:t>
            </a:r>
            <a:r>
              <a:rPr lang="en-US" altLang="zh-CN" b="1" dirty="0"/>
              <a:t>2009</a:t>
            </a:r>
            <a:r>
              <a:rPr lang="zh-CN" altLang="en-US" b="1" dirty="0"/>
              <a:t>年以来，谷歌为改善其搜索引擎服务而改变了算法，从而使得</a:t>
            </a:r>
            <a:r>
              <a:rPr lang="zh-CN" altLang="en-US" b="1" dirty="0">
                <a:solidFill>
                  <a:srgbClr val="FF0000"/>
                </a:solidFill>
              </a:rPr>
              <a:t>用户习惯也发生了变化</a:t>
            </a:r>
            <a:r>
              <a:rPr lang="zh-CN" altLang="en-US" b="1" dirty="0"/>
              <a:t>，导致</a:t>
            </a:r>
            <a:r>
              <a:rPr lang="en-US" altLang="zh-CN" b="1" dirty="0"/>
              <a:t>GFT</a:t>
            </a:r>
            <a:r>
              <a:rPr lang="zh-CN" altLang="en-US" b="1" dirty="0"/>
              <a:t>的高估。</a:t>
            </a:r>
          </a:p>
          <a:p>
            <a:pPr lvl="1">
              <a:buFont typeface="Wingdings" pitchFamily="2" charset="2"/>
              <a:buNone/>
            </a:pPr>
            <a:endParaRPr lang="zh-CN" altLang="en-US" b="1" dirty="0"/>
          </a:p>
        </p:txBody>
      </p:sp>
      <p:sp>
        <p:nvSpPr>
          <p:cNvPr id="12288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288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3457290204"/>
      </p:ext>
    </p:extLst>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pic>
        <p:nvPicPr>
          <p:cNvPr id="6" name="图片 5"/>
          <p:cNvPicPr>
            <a:picLocks noChangeAspect="1"/>
          </p:cNvPicPr>
          <p:nvPr/>
        </p:nvPicPr>
        <p:blipFill>
          <a:blip r:embed="rId2"/>
          <a:stretch>
            <a:fillRect/>
          </a:stretch>
        </p:blipFill>
        <p:spPr>
          <a:xfrm>
            <a:off x="1907704" y="107145"/>
            <a:ext cx="5174953" cy="6642477"/>
          </a:xfrm>
          <a:prstGeom prst="rect">
            <a:avLst/>
          </a:prstGeom>
        </p:spPr>
      </p:pic>
      <p:sp>
        <p:nvSpPr>
          <p:cNvPr id="7" name="文本框 6"/>
          <p:cNvSpPr txBox="1"/>
          <p:nvPr/>
        </p:nvSpPr>
        <p:spPr>
          <a:xfrm>
            <a:off x="7187580" y="3295287"/>
            <a:ext cx="1344860" cy="646331"/>
          </a:xfrm>
          <a:prstGeom prst="rect">
            <a:avLst/>
          </a:prstGeom>
          <a:noFill/>
          <a:ln>
            <a:solidFill>
              <a:srgbClr val="FF0000"/>
            </a:solidFill>
          </a:ln>
        </p:spPr>
        <p:txBody>
          <a:bodyPr wrap="square" rtlCol="0">
            <a:spAutoFit/>
          </a:bodyPr>
          <a:lstStyle/>
          <a:p>
            <a:r>
              <a:rPr lang="zh-CN" altLang="en-US" dirty="0"/>
              <a:t>该文章不是科技性文章</a:t>
            </a:r>
          </a:p>
        </p:txBody>
      </p:sp>
    </p:spTree>
    <p:extLst>
      <p:ext uri="{BB962C8B-B14F-4D97-AF65-F5344CB8AC3E}">
        <p14:creationId xmlns:p14="http://schemas.microsoft.com/office/powerpoint/2010/main" val="174312267"/>
      </p:ext>
    </p:extLst>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7"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2468" name="内容占位符 2"/>
          <p:cNvSpPr>
            <a:spLocks noGrp="1"/>
          </p:cNvSpPr>
          <p:nvPr>
            <p:ph idx="1"/>
          </p:nvPr>
        </p:nvSpPr>
        <p:spPr>
          <a:xfrm>
            <a:off x="990600" y="1071563"/>
            <a:ext cx="8153400" cy="5072062"/>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p>
          <a:p>
            <a:pPr lvl="1">
              <a:buFont typeface="Wingdings" pitchFamily="2" charset="2"/>
              <a:buNone/>
            </a:pPr>
            <a:r>
              <a:rPr lang="zh-CN" altLang="en-US" b="1" dirty="0"/>
              <a:t>面向大数据的编程语言：</a:t>
            </a:r>
          </a:p>
        </p:txBody>
      </p:sp>
      <p:sp>
        <p:nvSpPr>
          <p:cNvPr id="6247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247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文本框 1"/>
          <p:cNvSpPr txBox="1"/>
          <p:nvPr/>
        </p:nvSpPr>
        <p:spPr>
          <a:xfrm>
            <a:off x="2174872" y="2020392"/>
            <a:ext cx="5565479" cy="646331"/>
          </a:xfrm>
          <a:prstGeom prst="rect">
            <a:avLst/>
          </a:prstGeom>
          <a:noFill/>
          <a:ln>
            <a:solidFill>
              <a:srgbClr val="FF0000"/>
            </a:solidFill>
          </a:ln>
        </p:spPr>
        <p:txBody>
          <a:bodyPr wrap="square" rtlCol="0">
            <a:spAutoFit/>
          </a:bodyPr>
          <a:lstStyle/>
          <a:p>
            <a:r>
              <a:rPr lang="en-US" altLang="zh-CN" dirty="0"/>
              <a:t>R</a:t>
            </a:r>
            <a:r>
              <a:rPr lang="zh-CN" altLang="en-US" dirty="0"/>
              <a:t>是一种语言，是一种面向大数据的编程语言，</a:t>
            </a:r>
            <a:r>
              <a:rPr lang="zh-CN" altLang="en-US" b="1" dirty="0"/>
              <a:t>只要适用于统计运算。</a:t>
            </a:r>
            <a:endParaRPr lang="en-US" b="1" dirty="0"/>
          </a:p>
        </p:txBody>
      </p:sp>
      <p:sp>
        <p:nvSpPr>
          <p:cNvPr id="10" name="文本框 9"/>
          <p:cNvSpPr txBox="1"/>
          <p:nvPr/>
        </p:nvSpPr>
        <p:spPr>
          <a:xfrm>
            <a:off x="2168763" y="2877894"/>
            <a:ext cx="5565479" cy="1200329"/>
          </a:xfrm>
          <a:prstGeom prst="rect">
            <a:avLst/>
          </a:prstGeom>
          <a:noFill/>
          <a:ln>
            <a:solidFill>
              <a:srgbClr val="FF0000"/>
            </a:solidFill>
          </a:ln>
        </p:spPr>
        <p:txBody>
          <a:bodyPr wrap="square" rtlCol="0">
            <a:spAutoFit/>
          </a:bodyPr>
          <a:lstStyle/>
          <a:p>
            <a:r>
              <a:rPr lang="en-US" altLang="zh-CN" b="1" dirty="0"/>
              <a:t>Python</a:t>
            </a:r>
            <a:r>
              <a:rPr lang="zh-CN" altLang="en-US" b="1" dirty="0"/>
              <a:t>是一种语言，数据科学家必备</a:t>
            </a:r>
            <a:r>
              <a:rPr lang="zh-CN" altLang="en-US" dirty="0"/>
              <a:t>。</a:t>
            </a:r>
            <a:r>
              <a:rPr lang="en-US" altLang="zh-CN" dirty="0"/>
              <a:t>Python</a:t>
            </a:r>
            <a:r>
              <a:rPr lang="zh-CN" altLang="en-US" dirty="0"/>
              <a:t>在学术界当中一直很流行，尤其是在自然语言处理</a:t>
            </a:r>
            <a:r>
              <a:rPr lang="en-US" altLang="zh-CN" dirty="0"/>
              <a:t>(NLP) </a:t>
            </a:r>
            <a:r>
              <a:rPr lang="zh-CN" altLang="en-US" dirty="0"/>
              <a:t>等领域。</a:t>
            </a:r>
            <a:r>
              <a:rPr lang="en-US" altLang="zh-CN" b="1" dirty="0"/>
              <a:t>Python</a:t>
            </a:r>
            <a:r>
              <a:rPr lang="zh-CN" altLang="en-US" b="1" dirty="0"/>
              <a:t>往往在大数据处理框架中得到支持</a:t>
            </a:r>
            <a:r>
              <a:rPr lang="zh-CN" altLang="en-US" dirty="0"/>
              <a:t>，如</a:t>
            </a:r>
            <a:r>
              <a:rPr lang="en-US" altLang="zh-CN" dirty="0"/>
              <a:t>spark</a:t>
            </a:r>
            <a:r>
              <a:rPr lang="zh-CN" altLang="en-US" dirty="0"/>
              <a:t>。</a:t>
            </a:r>
            <a:endParaRPr lang="en-US" dirty="0"/>
          </a:p>
        </p:txBody>
      </p:sp>
      <p:sp>
        <p:nvSpPr>
          <p:cNvPr id="11" name="文本框 10"/>
          <p:cNvSpPr txBox="1"/>
          <p:nvPr/>
        </p:nvSpPr>
        <p:spPr>
          <a:xfrm>
            <a:off x="2168763" y="4267752"/>
            <a:ext cx="5565479" cy="923330"/>
          </a:xfrm>
          <a:prstGeom prst="rect">
            <a:avLst/>
          </a:prstGeom>
          <a:noFill/>
          <a:ln>
            <a:solidFill>
              <a:srgbClr val="FF0000"/>
            </a:solidFill>
          </a:ln>
        </p:spPr>
        <p:txBody>
          <a:bodyPr wrap="square" rtlCol="0">
            <a:spAutoFit/>
          </a:bodyPr>
          <a:lstStyle/>
          <a:p>
            <a:r>
              <a:rPr lang="en-US" b="1" dirty="0" err="1"/>
              <a:t>Scala</a:t>
            </a:r>
            <a:r>
              <a:rPr lang="zh-CN" altLang="en-US" dirty="0"/>
              <a:t>在</a:t>
            </a:r>
            <a:r>
              <a:rPr lang="en-US" altLang="zh-CN" dirty="0"/>
              <a:t>JVM</a:t>
            </a:r>
            <a:r>
              <a:rPr lang="zh-CN" altLang="en-US" dirty="0"/>
              <a:t>上运行，基本上成功地结合 了</a:t>
            </a:r>
            <a:r>
              <a:rPr lang="zh-CN" altLang="en-US" b="1" dirty="0"/>
              <a:t>函数范式和面向对象范式</a:t>
            </a:r>
            <a:r>
              <a:rPr lang="zh-CN" altLang="en-US" dirty="0"/>
              <a:t>，目前</a:t>
            </a:r>
            <a:r>
              <a:rPr lang="zh-CN" altLang="en-US" i="1" dirty="0"/>
              <a:t>它在</a:t>
            </a:r>
            <a:r>
              <a:rPr lang="zh-CN" altLang="en-US" i="1" dirty="0">
                <a:solidFill>
                  <a:srgbClr val="FF0000"/>
                </a:solidFill>
              </a:rPr>
              <a:t>金融界</a:t>
            </a:r>
            <a:r>
              <a:rPr lang="zh-CN" altLang="en-US" i="1" dirty="0"/>
              <a:t>和需要处理海量数据的公司企业中取得了巨大进展</a:t>
            </a:r>
            <a:endParaRPr lang="en-US" i="1" dirty="0"/>
          </a:p>
        </p:txBody>
      </p:sp>
      <p:sp>
        <p:nvSpPr>
          <p:cNvPr id="12" name="文本框 11"/>
          <p:cNvSpPr txBox="1"/>
          <p:nvPr/>
        </p:nvSpPr>
        <p:spPr>
          <a:xfrm>
            <a:off x="2168762" y="5301208"/>
            <a:ext cx="5565479" cy="1477328"/>
          </a:xfrm>
          <a:prstGeom prst="rect">
            <a:avLst/>
          </a:prstGeom>
          <a:noFill/>
          <a:ln>
            <a:solidFill>
              <a:srgbClr val="FF0000"/>
            </a:solidFill>
          </a:ln>
        </p:spPr>
        <p:txBody>
          <a:bodyPr wrap="square" rtlCol="0">
            <a:spAutoFit/>
          </a:bodyPr>
          <a:lstStyle/>
          <a:p>
            <a:r>
              <a:rPr lang="en-US" altLang="zh-CN" dirty="0"/>
              <a:t>JAVA</a:t>
            </a:r>
            <a:r>
              <a:rPr lang="zh-CN" altLang="en-US" dirty="0"/>
              <a:t>使用普遍，大数据的平台基本上都是用</a:t>
            </a:r>
            <a:r>
              <a:rPr lang="en-US" altLang="zh-CN" dirty="0"/>
              <a:t>JAVA</a:t>
            </a:r>
            <a:r>
              <a:rPr lang="zh-CN" altLang="en-US" dirty="0"/>
              <a:t>编写的，如</a:t>
            </a:r>
            <a:r>
              <a:rPr lang="en-US" altLang="zh-CN" b="1" dirty="0" err="1">
                <a:solidFill>
                  <a:srgbClr val="FF0000"/>
                </a:solidFill>
              </a:rPr>
              <a:t>Hadoop</a:t>
            </a:r>
            <a:r>
              <a:rPr lang="en-US" altLang="zh-CN" dirty="0"/>
              <a:t>, HDFS</a:t>
            </a:r>
            <a:r>
              <a:rPr lang="zh-CN" altLang="en-US" dirty="0"/>
              <a:t>等</a:t>
            </a:r>
            <a:r>
              <a:rPr lang="en-US" altLang="zh-CN" dirty="0"/>
              <a:t>.</a:t>
            </a:r>
            <a:r>
              <a:rPr lang="zh-CN" altLang="en-US" dirty="0"/>
              <a:t>与以上三种语言相比，非常繁琐冗长，代码量太大。</a:t>
            </a:r>
            <a:endParaRPr lang="en-US" altLang="zh-CN" dirty="0"/>
          </a:p>
          <a:p>
            <a:r>
              <a:rPr lang="zh-CN" altLang="en-US" dirty="0"/>
              <a:t>如</a:t>
            </a:r>
            <a:r>
              <a:rPr lang="en-US" altLang="zh-CN" dirty="0"/>
              <a:t>10</a:t>
            </a:r>
            <a:r>
              <a:rPr lang="zh-CN" altLang="en-US" dirty="0"/>
              <a:t>行基于 </a:t>
            </a:r>
            <a:r>
              <a:rPr lang="en-US" altLang="zh-CN" dirty="0" err="1"/>
              <a:t>Scala</a:t>
            </a:r>
            <a:r>
              <a:rPr lang="zh-CN" altLang="en-US" dirty="0"/>
              <a:t>的</a:t>
            </a:r>
            <a:r>
              <a:rPr lang="en-US" altLang="zh-CN" b="1" dirty="0">
                <a:solidFill>
                  <a:srgbClr val="FF0000"/>
                </a:solidFill>
              </a:rPr>
              <a:t>Spark</a:t>
            </a:r>
            <a:r>
              <a:rPr lang="zh-CN" altLang="en-US" dirty="0"/>
              <a:t>代码迅速变成用</a:t>
            </a:r>
            <a:r>
              <a:rPr lang="en-US" altLang="zh-CN" dirty="0"/>
              <a:t>Java</a:t>
            </a:r>
            <a:r>
              <a:rPr lang="zh-CN" altLang="en-US" dirty="0"/>
              <a:t>编写的变态的</a:t>
            </a:r>
            <a:r>
              <a:rPr lang="en-US" altLang="zh-CN" dirty="0"/>
              <a:t>200</a:t>
            </a:r>
            <a:r>
              <a:rPr lang="zh-CN" altLang="en-US" dirty="0"/>
              <a:t>行代码</a:t>
            </a:r>
            <a:endParaRPr lang="en-US" dirty="0"/>
          </a:p>
        </p:txBody>
      </p:sp>
    </p:spTree>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7"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2468" name="内容占位符 2"/>
          <p:cNvSpPr>
            <a:spLocks noGrp="1"/>
          </p:cNvSpPr>
          <p:nvPr>
            <p:ph idx="1"/>
          </p:nvPr>
        </p:nvSpPr>
        <p:spPr>
          <a:xfrm>
            <a:off x="990600" y="1071563"/>
            <a:ext cx="8153400" cy="5072062"/>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p>
          <a:p>
            <a:pPr lvl="1">
              <a:buFont typeface="Wingdings" pitchFamily="2" charset="2"/>
              <a:buNone/>
            </a:pPr>
            <a:endParaRPr lang="zh-CN" altLang="en-US" b="1" dirty="0"/>
          </a:p>
        </p:txBody>
      </p:sp>
      <p:sp>
        <p:nvSpPr>
          <p:cNvPr id="6247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247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3851920" y="1628800"/>
            <a:ext cx="2007667" cy="37911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en-US" altLang="zh-CN" dirty="0"/>
              <a:t> </a:t>
            </a:r>
            <a:r>
              <a:rPr lang="zh-CN" altLang="en-US" dirty="0"/>
              <a:t>数据集</a:t>
            </a:r>
            <a:r>
              <a:rPr lang="en-US" dirty="0"/>
              <a:t>women</a:t>
            </a:r>
            <a:endParaRPr lang="zh-CN" altLang="en-US" dirty="0"/>
          </a:p>
        </p:txBody>
      </p:sp>
      <p:graphicFrame>
        <p:nvGraphicFramePr>
          <p:cNvPr id="62466" name="Object 2"/>
          <p:cNvGraphicFramePr>
            <a:graphicFrameLocks noChangeAspect="1"/>
          </p:cNvGraphicFramePr>
          <p:nvPr/>
        </p:nvGraphicFramePr>
        <p:xfrm>
          <a:off x="1000125" y="2330450"/>
          <a:ext cx="7643813" cy="4670425"/>
        </p:xfrm>
        <a:graphic>
          <a:graphicData uri="http://schemas.openxmlformats.org/presentationml/2006/ole">
            <mc:AlternateContent xmlns:mc="http://schemas.openxmlformats.org/markup-compatibility/2006">
              <mc:Choice xmlns:v="urn:schemas-microsoft-com:vml" Requires="v">
                <p:oleObj spid="_x0000_s52227" name="文档" r:id="rId4" imgW="5419272" imgH="3311523" progId="Word.Document.12">
                  <p:embed/>
                </p:oleObj>
              </mc:Choice>
              <mc:Fallback>
                <p:oleObj name="文档" r:id="rId4" imgW="5419272" imgH="3311523"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2330450"/>
                        <a:ext cx="7643813"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455013"/>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11268" name="内容占位符 2"/>
          <p:cNvSpPr>
            <a:spLocks noGrp="1"/>
          </p:cNvSpPr>
          <p:nvPr>
            <p:ph idx="1"/>
          </p:nvPr>
        </p:nvSpPr>
        <p:spPr/>
        <p:txBody>
          <a:bodyPr/>
          <a:lstStyle/>
          <a:p>
            <a:pPr>
              <a:buNone/>
            </a:pPr>
            <a:r>
              <a:rPr lang="zh-CN" altLang="en-US" b="1" dirty="0"/>
              <a:t>（</a:t>
            </a:r>
            <a:r>
              <a:rPr lang="en-US" altLang="zh-CN" b="1" dirty="0"/>
              <a:t>2</a:t>
            </a:r>
            <a:r>
              <a:rPr lang="zh-CN" altLang="en-US" b="1" dirty="0"/>
              <a:t>）连续型随机变量的概率分布</a:t>
            </a:r>
            <a:endParaRPr lang="en-US" altLang="zh-CN" b="1" dirty="0"/>
          </a:p>
          <a:p>
            <a:r>
              <a:rPr lang="zh-CN" altLang="en-US" b="1" u="sng" dirty="0">
                <a:solidFill>
                  <a:srgbClr val="FF0000"/>
                </a:solidFill>
              </a:rPr>
              <a:t>概率分布函数</a:t>
            </a:r>
            <a:r>
              <a:rPr lang="en-US" altLang="zh-CN" b="1" u="sng" dirty="0">
                <a:solidFill>
                  <a:srgbClr val="FF0000"/>
                </a:solidFill>
              </a:rPr>
              <a:t>F</a:t>
            </a:r>
            <a:r>
              <a:rPr lang="zh-CN" altLang="en-US" b="1" u="sng" dirty="0">
                <a:solidFill>
                  <a:srgbClr val="FF0000"/>
                </a:solidFill>
              </a:rPr>
              <a:t>（</a:t>
            </a:r>
            <a:r>
              <a:rPr lang="en-US" altLang="zh-CN" b="1" u="sng" dirty="0">
                <a:solidFill>
                  <a:srgbClr val="FF0000"/>
                </a:solidFill>
              </a:rPr>
              <a:t>x</a:t>
            </a:r>
            <a:r>
              <a:rPr lang="zh-CN" altLang="en-US" b="1" u="sng" dirty="0">
                <a:solidFill>
                  <a:srgbClr val="FF0000"/>
                </a:solidFill>
              </a:rPr>
              <a:t>）</a:t>
            </a:r>
            <a:r>
              <a:rPr lang="zh-CN" altLang="en-US" b="1" dirty="0"/>
              <a:t>：建立在概率密度函数的基础上，其定义如下：</a:t>
            </a:r>
            <a:endParaRPr lang="en-US" altLang="zh-CN" b="1" dirty="0"/>
          </a:p>
          <a:p>
            <a:endParaRPr lang="en-US" altLang="zh-CN" b="1" dirty="0"/>
          </a:p>
          <a:p>
            <a:endParaRPr lang="en-US" altLang="zh-CN" b="1" dirty="0"/>
          </a:p>
          <a:p>
            <a:r>
              <a:rPr lang="zh-CN" altLang="en-US" b="1" dirty="0"/>
              <a:t>可见，连续型随机变量的概率密度函数</a:t>
            </a:r>
            <a:r>
              <a:rPr lang="en-US" altLang="zh-CN" b="1" dirty="0"/>
              <a:t>f</a:t>
            </a:r>
            <a:r>
              <a:rPr lang="zh-CN" altLang="en-US" b="1" dirty="0"/>
              <a:t>（</a:t>
            </a:r>
            <a:r>
              <a:rPr lang="en-US" altLang="zh-CN" b="1" dirty="0"/>
              <a:t>x</a:t>
            </a:r>
            <a:r>
              <a:rPr lang="zh-CN" altLang="en-US" b="1" dirty="0"/>
              <a:t>）或概率分布函数</a:t>
            </a:r>
            <a:r>
              <a:rPr lang="en-US" altLang="zh-CN" b="1" dirty="0"/>
              <a:t>F</a:t>
            </a:r>
            <a:r>
              <a:rPr lang="zh-CN" altLang="en-US" b="1" dirty="0"/>
              <a:t>（</a:t>
            </a:r>
            <a:r>
              <a:rPr lang="en-US" altLang="zh-CN" b="1" dirty="0"/>
              <a:t>x</a:t>
            </a:r>
            <a:r>
              <a:rPr lang="zh-CN" altLang="en-US" b="1" dirty="0"/>
              <a:t>）之间的</a:t>
            </a:r>
            <a:r>
              <a:rPr lang="zh-CN" altLang="en-US" b="1" dirty="0">
                <a:solidFill>
                  <a:srgbClr val="FF0000"/>
                </a:solidFill>
              </a:rPr>
              <a:t>关系</a:t>
            </a:r>
            <a:r>
              <a:rPr lang="zh-CN" altLang="en-US" b="1" dirty="0"/>
              <a:t>为：</a:t>
            </a:r>
          </a:p>
          <a:p>
            <a:pPr marL="0" indent="0">
              <a:buNone/>
            </a:pPr>
            <a:r>
              <a:rPr lang="zh-CN" altLang="en-US" b="1" dirty="0">
                <a:solidFill>
                  <a:srgbClr val="FF0000"/>
                </a:solidFill>
              </a:rPr>
              <a:t>                                       </a:t>
            </a:r>
            <a:r>
              <a:rPr lang="en-US" altLang="zh-CN" b="1" dirty="0">
                <a:solidFill>
                  <a:srgbClr val="FF0000"/>
                </a:solidFill>
              </a:rPr>
              <a:t>f(x)=F’(x)      </a:t>
            </a:r>
          </a:p>
          <a:p>
            <a:endParaRPr lang="en-US" altLang="zh-CN" b="1" dirty="0"/>
          </a:p>
        </p:txBody>
      </p:sp>
      <p:sp>
        <p:nvSpPr>
          <p:cNvPr id="1127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1266" name="Object 3"/>
          <p:cNvGraphicFramePr>
            <a:graphicFrameLocks noChangeAspect="1"/>
          </p:cNvGraphicFramePr>
          <p:nvPr>
            <p:extLst>
              <p:ext uri="{D42A27DB-BD31-4B8C-83A1-F6EECF244321}">
                <p14:modId xmlns:p14="http://schemas.microsoft.com/office/powerpoint/2010/main" val="1062134345"/>
              </p:ext>
            </p:extLst>
          </p:nvPr>
        </p:nvGraphicFramePr>
        <p:xfrm>
          <a:off x="1979613" y="2786063"/>
          <a:ext cx="6092825" cy="714375"/>
        </p:xfrm>
        <a:graphic>
          <a:graphicData uri="http://schemas.openxmlformats.org/presentationml/2006/ole">
            <mc:AlternateContent xmlns:mc="http://schemas.openxmlformats.org/markup-compatibility/2006">
              <mc:Choice xmlns:v="urn:schemas-microsoft-com:vml" Requires="v">
                <p:oleObj spid="_x0000_s8195" name="Equation" r:id="rId3" imgW="2275662" imgH="266751" progId="">
                  <p:embed/>
                </p:oleObj>
              </mc:Choice>
              <mc:Fallback>
                <p:oleObj name="Equation" r:id="rId3" imgW="2275662" imgH="266751"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786063"/>
                        <a:ext cx="6092825" cy="714375"/>
                      </a:xfrm>
                      <a:prstGeom prst="rect">
                        <a:avLst/>
                      </a:prstGeom>
                      <a:noFill/>
                      <a:ln w="28575">
                        <a:solidFill>
                          <a:schemeClr val="tx1"/>
                        </a:solidFill>
                      </a:ln>
                      <a:effectLst/>
                    </p:spPr>
                  </p:pic>
                </p:oleObj>
              </mc:Fallback>
            </mc:AlternateContent>
          </a:graphicData>
        </a:graphic>
      </p:graphicFrame>
      <p:cxnSp>
        <p:nvCxnSpPr>
          <p:cNvPr id="3" name="直接连接符 2"/>
          <p:cNvCxnSpPr/>
          <p:nvPr/>
        </p:nvCxnSpPr>
        <p:spPr>
          <a:xfrm>
            <a:off x="3279850" y="3356992"/>
            <a:ext cx="7920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4484688" y="2739510"/>
            <a:ext cx="447352" cy="905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1"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3492" name="内容占位符 2"/>
          <p:cNvSpPr>
            <a:spLocks noGrp="1"/>
          </p:cNvSpPr>
          <p:nvPr>
            <p:ph idx="1"/>
          </p:nvPr>
        </p:nvSpPr>
        <p:spPr>
          <a:xfrm>
            <a:off x="990600" y="1000125"/>
            <a:ext cx="8153400" cy="5072063"/>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6349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349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3490" name="Object 3"/>
          <p:cNvGraphicFramePr>
            <a:graphicFrameLocks noChangeAspect="1"/>
          </p:cNvGraphicFramePr>
          <p:nvPr/>
        </p:nvGraphicFramePr>
        <p:xfrm>
          <a:off x="3071813" y="1857375"/>
          <a:ext cx="2857500" cy="4724400"/>
        </p:xfrm>
        <a:graphic>
          <a:graphicData uri="http://schemas.openxmlformats.org/presentationml/2006/ole">
            <mc:AlternateContent xmlns:mc="http://schemas.openxmlformats.org/markup-compatibility/2006">
              <mc:Choice xmlns:v="urn:schemas-microsoft-com:vml" Requires="v">
                <p:oleObj spid="_x0000_s53251" name="Visio" r:id="rId3" imgW="2303153" imgH="3808620" progId="Visio.Drawing.11">
                  <p:embed/>
                </p:oleObj>
              </mc:Choice>
              <mc:Fallback>
                <p:oleObj name="Visio" r:id="rId3" imgW="2303153" imgH="380862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1857375"/>
                        <a:ext cx="28575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5"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4516" name="内容占位符 2"/>
          <p:cNvSpPr>
            <a:spLocks noGrp="1"/>
          </p:cNvSpPr>
          <p:nvPr>
            <p:ph idx="1"/>
          </p:nvPr>
        </p:nvSpPr>
        <p:spPr>
          <a:xfrm>
            <a:off x="990600" y="1000125"/>
            <a:ext cx="8153400" cy="5072063"/>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6451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452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4514" name="Object 3"/>
          <p:cNvGraphicFramePr>
            <a:graphicFrameLocks noChangeAspect="1"/>
          </p:cNvGraphicFramePr>
          <p:nvPr/>
        </p:nvGraphicFramePr>
        <p:xfrm>
          <a:off x="2357438" y="1966913"/>
          <a:ext cx="4714875" cy="4891087"/>
        </p:xfrm>
        <a:graphic>
          <a:graphicData uri="http://schemas.openxmlformats.org/presentationml/2006/ole">
            <mc:AlternateContent xmlns:mc="http://schemas.openxmlformats.org/markup-compatibility/2006">
              <mc:Choice xmlns:v="urn:schemas-microsoft-com:vml" Requires="v">
                <p:oleObj spid="_x0000_s54275" name="文档" r:id="rId4" imgW="5562131" imgH="5622641" progId="Word.Document.12">
                  <p:embed/>
                </p:oleObj>
              </mc:Choice>
              <mc:Fallback>
                <p:oleObj name="文档" r:id="rId4" imgW="5562131" imgH="5622641"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1966913"/>
                        <a:ext cx="4714875"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9"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5540" name="内容占位符 2"/>
          <p:cNvSpPr>
            <a:spLocks noGrp="1"/>
          </p:cNvSpPr>
          <p:nvPr>
            <p:ph idx="1"/>
          </p:nvPr>
        </p:nvSpPr>
        <p:spPr>
          <a:xfrm>
            <a:off x="990600" y="1000125"/>
            <a:ext cx="8153400" cy="5072063"/>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6554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554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5538" name="Object 3"/>
          <p:cNvGraphicFramePr>
            <a:graphicFrameLocks noChangeAspect="1"/>
          </p:cNvGraphicFramePr>
          <p:nvPr/>
        </p:nvGraphicFramePr>
        <p:xfrm>
          <a:off x="2428875" y="1839913"/>
          <a:ext cx="4595813" cy="5018087"/>
        </p:xfrm>
        <a:graphic>
          <a:graphicData uri="http://schemas.openxmlformats.org/presentationml/2006/ole">
            <mc:AlternateContent xmlns:mc="http://schemas.openxmlformats.org/markup-compatibility/2006">
              <mc:Choice xmlns:v="urn:schemas-microsoft-com:vml" Requires="v">
                <p:oleObj spid="_x0000_s55299" name="文档" r:id="rId4" imgW="5562131" imgH="5917831" progId="Word.Document.12">
                  <p:embed/>
                </p:oleObj>
              </mc:Choice>
              <mc:Fallback>
                <p:oleObj name="文档" r:id="rId4" imgW="5562131" imgH="5917831"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1839913"/>
                        <a:ext cx="4595813" cy="501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3"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6564" name="内容占位符 2"/>
          <p:cNvSpPr>
            <a:spLocks noGrp="1"/>
          </p:cNvSpPr>
          <p:nvPr>
            <p:ph idx="1"/>
          </p:nvPr>
        </p:nvSpPr>
        <p:spPr>
          <a:xfrm>
            <a:off x="990600" y="1000125"/>
            <a:ext cx="8153400" cy="5072063"/>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6656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656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6562" name="Object 3"/>
          <p:cNvGraphicFramePr>
            <a:graphicFrameLocks noChangeAspect="1"/>
          </p:cNvGraphicFramePr>
          <p:nvPr/>
        </p:nvGraphicFramePr>
        <p:xfrm>
          <a:off x="1357313" y="2214563"/>
          <a:ext cx="6888162" cy="2643187"/>
        </p:xfrm>
        <a:graphic>
          <a:graphicData uri="http://schemas.openxmlformats.org/presentationml/2006/ole">
            <mc:AlternateContent xmlns:mc="http://schemas.openxmlformats.org/markup-compatibility/2006">
              <mc:Choice xmlns:v="urn:schemas-microsoft-com:vml" Requires="v">
                <p:oleObj spid="_x0000_s56323" name="文档" r:id="rId4" imgW="5419272" imgH="2079646" progId="Word.Document.12">
                  <p:embed/>
                </p:oleObj>
              </mc:Choice>
              <mc:Fallback>
                <p:oleObj name="文档" r:id="rId4" imgW="5419272" imgH="2079646"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2214563"/>
                        <a:ext cx="6888162"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7"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67588" name="内容占位符 2"/>
          <p:cNvSpPr>
            <a:spLocks noGrp="1"/>
          </p:cNvSpPr>
          <p:nvPr>
            <p:ph idx="1"/>
          </p:nvPr>
        </p:nvSpPr>
        <p:spPr>
          <a:xfrm>
            <a:off x="990600" y="1071563"/>
            <a:ext cx="8153400" cy="5072062"/>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6759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6759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7586" name="Object 3"/>
          <p:cNvGraphicFramePr>
            <a:graphicFrameLocks noChangeAspect="1"/>
          </p:cNvGraphicFramePr>
          <p:nvPr/>
        </p:nvGraphicFramePr>
        <p:xfrm>
          <a:off x="1357313" y="2143125"/>
          <a:ext cx="6670675" cy="3286125"/>
        </p:xfrm>
        <a:graphic>
          <a:graphicData uri="http://schemas.openxmlformats.org/presentationml/2006/ole">
            <mc:AlternateContent xmlns:mc="http://schemas.openxmlformats.org/markup-compatibility/2006">
              <mc:Choice xmlns:v="urn:schemas-microsoft-com:vml" Requires="v">
                <p:oleObj spid="_x0000_s57347" name="文档" r:id="rId4" imgW="5562131" imgH="2670026" progId="Word.Document.12">
                  <p:embed/>
                </p:oleObj>
              </mc:Choice>
              <mc:Fallback>
                <p:oleObj name="文档" r:id="rId4" imgW="5562131" imgH="2670026"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2143125"/>
                        <a:ext cx="66706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3907" name="内容占位符 2"/>
          <p:cNvSpPr>
            <a:spLocks noGrp="1"/>
          </p:cNvSpPr>
          <p:nvPr>
            <p:ph idx="1"/>
          </p:nvPr>
        </p:nvSpPr>
        <p:spPr>
          <a:xfrm>
            <a:off x="990600" y="1071563"/>
            <a:ext cx="8153400" cy="5072062"/>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12390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391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123912" name="图片 8" descr="C:\Users\Soloman\AppData\Roaming\Tencent\Users\527899385\QQ\WinTemp\RichOle\J6{}EVBTN2YE~YDTD@6$Z)X.png"/>
          <p:cNvPicPr>
            <a:picLocks noChangeAspect="1" noChangeArrowheads="1"/>
          </p:cNvPicPr>
          <p:nvPr/>
        </p:nvPicPr>
        <p:blipFill>
          <a:blip r:embed="rId2"/>
          <a:srcRect/>
          <a:stretch>
            <a:fillRect/>
          </a:stretch>
        </p:blipFill>
        <p:spPr bwMode="auto">
          <a:xfrm>
            <a:off x="1691680" y="1924081"/>
            <a:ext cx="5929313" cy="4071937"/>
          </a:xfrm>
          <a:prstGeom prst="rect">
            <a:avLst/>
          </a:prstGeom>
          <a:noFill/>
          <a:ln w="9525">
            <a:noFill/>
            <a:miter lim="800000"/>
            <a:headEnd/>
            <a:tailEnd/>
          </a:ln>
        </p:spPr>
      </p:pic>
      <p:sp>
        <p:nvSpPr>
          <p:cNvPr id="10" name="TextBox 9"/>
          <p:cNvSpPr txBox="1"/>
          <p:nvPr/>
        </p:nvSpPr>
        <p:spPr>
          <a:xfrm>
            <a:off x="2051720" y="6094615"/>
            <a:ext cx="604867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en-US" altLang="zh-CN" dirty="0"/>
              <a:t> </a:t>
            </a:r>
            <a:r>
              <a:rPr lang="zh-CN" altLang="en-US" dirty="0"/>
              <a:t>执行代码</a:t>
            </a:r>
            <a:r>
              <a:rPr lang="en-US" dirty="0"/>
              <a:t>plot(</a:t>
            </a:r>
            <a:r>
              <a:rPr lang="en-US" dirty="0" err="1"/>
              <a:t>women$height</a:t>
            </a:r>
            <a:r>
              <a:rPr lang="en-US" dirty="0"/>
              <a:t>, </a:t>
            </a:r>
            <a:r>
              <a:rPr lang="en-US" dirty="0" err="1"/>
              <a:t>women$weight</a:t>
            </a:r>
            <a:r>
              <a:rPr lang="en-US" dirty="0"/>
              <a:t>, </a:t>
            </a:r>
            <a:r>
              <a:rPr lang="en-US" dirty="0" err="1"/>
              <a:t>xlab</a:t>
            </a:r>
            <a:r>
              <a:rPr lang="en-US" dirty="0"/>
              <a:t>="</a:t>
            </a:r>
            <a:r>
              <a:rPr lang="zh-CN" altLang="en-US" dirty="0"/>
              <a:t>身高（英寸）</a:t>
            </a:r>
            <a:r>
              <a:rPr lang="en-US" dirty="0"/>
              <a:t>",</a:t>
            </a:r>
            <a:r>
              <a:rPr lang="en-US" dirty="0" err="1"/>
              <a:t>ylab</a:t>
            </a:r>
            <a:r>
              <a:rPr lang="en-US" dirty="0"/>
              <a:t>="</a:t>
            </a:r>
            <a:r>
              <a:rPr lang="zh-CN" altLang="en-US" dirty="0"/>
              <a:t>体重（磅）</a:t>
            </a:r>
            <a:r>
              <a:rPr lang="en-US" dirty="0"/>
              <a:t>")</a:t>
            </a:r>
            <a:r>
              <a:rPr lang="zh-CN" altLang="en-US" dirty="0"/>
              <a:t>后的显示结果</a:t>
            </a:r>
          </a:p>
        </p:txBody>
      </p:sp>
    </p:spTree>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标题 1"/>
          <p:cNvSpPr>
            <a:spLocks noGrp="1"/>
          </p:cNvSpPr>
          <p:nvPr>
            <p:ph type="title"/>
          </p:nvPr>
        </p:nvSpPr>
        <p:spPr>
          <a:xfrm>
            <a:off x="214313" y="357188"/>
            <a:ext cx="8540750" cy="822325"/>
          </a:xfrm>
        </p:spPr>
        <p:txBody>
          <a:bodyPr/>
          <a:lstStyle/>
          <a:p>
            <a:r>
              <a:rPr lang="en-US" altLang="zh-CN" dirty="0"/>
              <a:t>4.6	</a:t>
            </a:r>
            <a:r>
              <a:rPr lang="zh-CN" altLang="en-US" dirty="0"/>
              <a:t>应用案例</a:t>
            </a:r>
          </a:p>
        </p:txBody>
      </p:sp>
      <p:sp>
        <p:nvSpPr>
          <p:cNvPr id="124931" name="内容占位符 2"/>
          <p:cNvSpPr>
            <a:spLocks noGrp="1"/>
          </p:cNvSpPr>
          <p:nvPr>
            <p:ph idx="1"/>
          </p:nvPr>
        </p:nvSpPr>
        <p:spPr>
          <a:xfrm>
            <a:off x="990600" y="1071563"/>
            <a:ext cx="8153400" cy="5072062"/>
          </a:xfrm>
        </p:spPr>
        <p:txBody>
          <a:bodyPr/>
          <a:lstStyle/>
          <a:p>
            <a:r>
              <a:rPr lang="en-US" altLang="zh-CN" b="1" dirty="0"/>
              <a:t>【</a:t>
            </a:r>
            <a:r>
              <a:rPr lang="zh-CN" altLang="en-US" b="1" dirty="0"/>
              <a:t>例</a:t>
            </a:r>
            <a:r>
              <a:rPr lang="en-US" altLang="zh-CN" b="1" dirty="0"/>
              <a:t>4.2】 </a:t>
            </a:r>
            <a:r>
              <a:rPr lang="zh-CN" altLang="en-US" b="1" dirty="0"/>
              <a:t>基于</a:t>
            </a:r>
            <a:r>
              <a:rPr lang="en-US" altLang="zh-CN" b="1" dirty="0"/>
              <a:t>R</a:t>
            </a:r>
            <a:r>
              <a:rPr lang="zh-CN" altLang="en-US" b="1" dirty="0"/>
              <a:t>的线性回归分析</a:t>
            </a:r>
            <a:endParaRPr lang="en-US" altLang="zh-CN" b="1" dirty="0"/>
          </a:p>
          <a:p>
            <a:r>
              <a:rPr lang="en-US" altLang="zh-CN" b="1" dirty="0"/>
              <a:t>【</a:t>
            </a:r>
            <a:r>
              <a:rPr lang="zh-CN" altLang="en-US" b="1" dirty="0"/>
              <a:t>代码</a:t>
            </a:r>
            <a:r>
              <a:rPr lang="en-US" altLang="zh-CN" b="1" dirty="0"/>
              <a:t>4-1】</a:t>
            </a:r>
            <a:r>
              <a:rPr lang="zh-CN" altLang="en-US" b="1" dirty="0"/>
              <a:t>用函数</a:t>
            </a:r>
            <a:r>
              <a:rPr lang="en-US" altLang="zh-CN" b="1" dirty="0"/>
              <a:t>lm()</a:t>
            </a:r>
            <a:r>
              <a:rPr lang="zh-CN" altLang="en-US" b="1" dirty="0"/>
              <a:t>进行线性回归</a:t>
            </a:r>
          </a:p>
          <a:p>
            <a:pPr lvl="1">
              <a:buFont typeface="Wingdings" pitchFamily="2" charset="2"/>
              <a:buNone/>
            </a:pPr>
            <a:endParaRPr lang="zh-CN" altLang="en-US" b="1" dirty="0"/>
          </a:p>
        </p:txBody>
      </p:sp>
      <p:sp>
        <p:nvSpPr>
          <p:cNvPr id="12493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3.6</a:t>
            </a:r>
            <a:r>
              <a:rPr lang="zh-CN" altLang="en-US"/>
              <a:t>应用案例</a:t>
            </a:r>
          </a:p>
        </p:txBody>
      </p:sp>
      <p:sp>
        <p:nvSpPr>
          <p:cNvPr id="1249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 name="TextBox 9"/>
          <p:cNvSpPr txBox="1"/>
          <p:nvPr/>
        </p:nvSpPr>
        <p:spPr>
          <a:xfrm>
            <a:off x="2786063" y="6211889"/>
            <a:ext cx="394617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en-US" altLang="zh-CN" dirty="0"/>
              <a:t> </a:t>
            </a:r>
            <a:r>
              <a:rPr lang="zh-CN" altLang="en-US" dirty="0"/>
              <a:t>执行代码</a:t>
            </a:r>
            <a:r>
              <a:rPr lang="en-US" dirty="0" err="1"/>
              <a:t>abline</a:t>
            </a:r>
            <a:r>
              <a:rPr lang="en-US" dirty="0"/>
              <a:t>(f)</a:t>
            </a:r>
            <a:r>
              <a:rPr lang="zh-CN" altLang="en-US" dirty="0"/>
              <a:t>后的显示结果</a:t>
            </a:r>
          </a:p>
        </p:txBody>
      </p:sp>
      <p:pic>
        <p:nvPicPr>
          <p:cNvPr id="124937" name="图片 10" descr="C:\Users\Soloman\AppData\Roaming\Tencent\Users\527899385\QQ\WinTemp\RichOle\7)}%S]G0OZ)X26O049_$~OH.png"/>
          <p:cNvPicPr>
            <a:picLocks noChangeAspect="1" noChangeArrowheads="1"/>
          </p:cNvPicPr>
          <p:nvPr/>
        </p:nvPicPr>
        <p:blipFill>
          <a:blip r:embed="rId2"/>
          <a:srcRect l="945"/>
          <a:stretch>
            <a:fillRect/>
          </a:stretch>
        </p:blipFill>
        <p:spPr bwMode="auto">
          <a:xfrm>
            <a:off x="1907704" y="2216708"/>
            <a:ext cx="5566425" cy="3875881"/>
          </a:xfrm>
          <a:prstGeom prst="rect">
            <a:avLst/>
          </a:prstGeom>
          <a:noFill/>
          <a:ln w="9525">
            <a:noFill/>
            <a:miter lim="800000"/>
            <a:headEnd/>
            <a:tailEnd/>
          </a:ln>
        </p:spPr>
      </p:pic>
    </p:spTree>
  </p:cSld>
  <p:clrMapOvr>
    <a:masterClrMapping/>
  </p:clrMapOvr>
  <p:transition>
    <p:blinds dir="vert"/>
  </p:transition>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标题 1"/>
          <p:cNvSpPr>
            <a:spLocks noGrp="1"/>
          </p:cNvSpPr>
          <p:nvPr>
            <p:ph type="title"/>
          </p:nvPr>
        </p:nvSpPr>
        <p:spPr>
          <a:xfrm>
            <a:off x="214313" y="357188"/>
            <a:ext cx="8540750" cy="822325"/>
          </a:xfrm>
        </p:spPr>
        <p:txBody>
          <a:bodyPr/>
          <a:lstStyle/>
          <a:p>
            <a:r>
              <a:rPr lang="zh-CN" altLang="en-US"/>
              <a:t>小结</a:t>
            </a:r>
          </a:p>
        </p:txBody>
      </p:sp>
      <p:sp>
        <p:nvSpPr>
          <p:cNvPr id="68614"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小结</a:t>
            </a:r>
          </a:p>
        </p:txBody>
      </p:sp>
      <p:sp>
        <p:nvSpPr>
          <p:cNvPr id="6861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 name="TextBox 9"/>
          <p:cNvSpPr txBox="1"/>
          <p:nvPr/>
        </p:nvSpPr>
        <p:spPr>
          <a:xfrm>
            <a:off x="3014696" y="5867552"/>
            <a:ext cx="3727871" cy="3800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大数据时代的思维模式的转变</a:t>
            </a:r>
          </a:p>
        </p:txBody>
      </p:sp>
      <p:pic>
        <p:nvPicPr>
          <p:cNvPr id="2" name="Picture 3"/>
          <p:cNvPicPr>
            <a:picLocks noChangeAspect="1" noChangeArrowheads="1"/>
          </p:cNvPicPr>
          <p:nvPr/>
        </p:nvPicPr>
        <p:blipFill>
          <a:blip r:embed="rId2"/>
          <a:srcRect/>
          <a:stretch>
            <a:fillRect/>
          </a:stretch>
        </p:blipFill>
        <p:spPr bwMode="auto">
          <a:xfrm>
            <a:off x="1390650" y="1233488"/>
            <a:ext cx="6362700" cy="4391025"/>
          </a:xfrm>
          <a:prstGeom prst="rect">
            <a:avLst/>
          </a:prstGeom>
          <a:noFill/>
          <a:ln w="9525">
            <a:noFill/>
            <a:miter lim="800000"/>
            <a:headEnd/>
            <a:tailEnd/>
          </a:ln>
          <a:effectLst/>
        </p:spPr>
      </p:pic>
      <p:sp>
        <p:nvSpPr>
          <p:cNvPr id="3" name="文本框 2"/>
          <p:cNvSpPr txBox="1"/>
          <p:nvPr/>
        </p:nvSpPr>
        <p:spPr>
          <a:xfrm>
            <a:off x="4878632" y="1772816"/>
            <a:ext cx="3816424" cy="646331"/>
          </a:xfrm>
          <a:prstGeom prst="rect">
            <a:avLst/>
          </a:prstGeom>
          <a:noFill/>
          <a:ln>
            <a:solidFill>
              <a:srgbClr val="FF0000"/>
            </a:solidFill>
          </a:ln>
        </p:spPr>
        <p:txBody>
          <a:bodyPr wrap="square" rtlCol="0">
            <a:spAutoFit/>
          </a:bodyPr>
          <a:lstStyle/>
          <a:p>
            <a:r>
              <a:rPr lang="zh-CN" altLang="en-US" dirty="0"/>
              <a:t>大数据时代遵循“样本</a:t>
            </a:r>
            <a:r>
              <a:rPr lang="en-US" altLang="zh-CN" dirty="0"/>
              <a:t>=</a:t>
            </a:r>
            <a:r>
              <a:rPr lang="zh-CN" altLang="en-US" dirty="0"/>
              <a:t>总体”的理念，不是依靠分析少量的样本</a:t>
            </a:r>
          </a:p>
        </p:txBody>
      </p:sp>
      <p:sp>
        <p:nvSpPr>
          <p:cNvPr id="8" name="文本框 7"/>
          <p:cNvSpPr txBox="1"/>
          <p:nvPr/>
        </p:nvSpPr>
        <p:spPr>
          <a:xfrm>
            <a:off x="7447152" y="4927153"/>
            <a:ext cx="1512168" cy="665312"/>
          </a:xfrm>
          <a:prstGeom prst="rect">
            <a:avLst/>
          </a:prstGeom>
          <a:noFill/>
          <a:ln>
            <a:solidFill>
              <a:srgbClr val="FF0000"/>
            </a:solidFill>
          </a:ln>
        </p:spPr>
        <p:txBody>
          <a:bodyPr wrap="square" rtlCol="0">
            <a:spAutoFit/>
          </a:bodyPr>
          <a:lstStyle/>
          <a:p>
            <a:r>
              <a:rPr lang="zh-CN" altLang="en-US" dirty="0"/>
              <a:t>关注事物之间的关系</a:t>
            </a:r>
          </a:p>
        </p:txBody>
      </p:sp>
      <p:sp>
        <p:nvSpPr>
          <p:cNvPr id="9" name="文本框 8"/>
          <p:cNvSpPr txBox="1"/>
          <p:nvPr/>
        </p:nvSpPr>
        <p:spPr>
          <a:xfrm>
            <a:off x="7452320" y="3621137"/>
            <a:ext cx="1512168" cy="923330"/>
          </a:xfrm>
          <a:prstGeom prst="rect">
            <a:avLst/>
          </a:prstGeom>
          <a:noFill/>
          <a:ln>
            <a:solidFill>
              <a:srgbClr val="FF0000"/>
            </a:solidFill>
          </a:ln>
        </p:spPr>
        <p:txBody>
          <a:bodyPr wrap="square" rtlCol="0">
            <a:spAutoFit/>
          </a:bodyPr>
          <a:lstStyle/>
          <a:p>
            <a:r>
              <a:rPr lang="zh-CN" altLang="en-US" dirty="0"/>
              <a:t>分析数据不追求精确性，看大趋势。</a:t>
            </a:r>
          </a:p>
        </p:txBody>
      </p:sp>
      <p:cxnSp>
        <p:nvCxnSpPr>
          <p:cNvPr id="5" name="直接箭头连接符 4"/>
          <p:cNvCxnSpPr/>
          <p:nvPr/>
        </p:nvCxnSpPr>
        <p:spPr>
          <a:xfrm>
            <a:off x="6786844" y="4082802"/>
            <a:ext cx="6654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8" idx="1"/>
          </p:cNvCxnSpPr>
          <p:nvPr/>
        </p:nvCxnSpPr>
        <p:spPr>
          <a:xfrm>
            <a:off x="7072313" y="5259809"/>
            <a:ext cx="37483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0" descr="thankyou"/>
          <p:cNvPicPr>
            <a:picLocks noChangeAspect="1" noChangeArrowheads="1"/>
          </p:cNvPicPr>
          <p:nvPr/>
        </p:nvPicPr>
        <p:blipFill>
          <a:blip r:embed="rId2"/>
          <a:srcRect/>
          <a:stretch>
            <a:fillRect/>
          </a:stretch>
        </p:blipFill>
        <p:spPr bwMode="auto">
          <a:xfrm>
            <a:off x="1408112" y="1304925"/>
            <a:ext cx="6327775" cy="4248150"/>
          </a:xfrm>
          <a:prstGeom prst="rect">
            <a:avLst/>
          </a:prstGeom>
          <a:noFill/>
          <a:ln w="9525">
            <a:noFill/>
            <a:miter lim="800000"/>
            <a:headEnd/>
            <a:tailEnd/>
          </a:ln>
        </p:spPr>
      </p:pic>
    </p:spTree>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2"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12293" name="内容占位符 2"/>
          <p:cNvSpPr>
            <a:spLocks noGrp="1"/>
          </p:cNvSpPr>
          <p:nvPr>
            <p:ph idx="1"/>
          </p:nvPr>
        </p:nvSpPr>
        <p:spPr/>
        <p:txBody>
          <a:bodyPr/>
          <a:lstStyle/>
          <a:p>
            <a:pPr>
              <a:buNone/>
            </a:pPr>
            <a:r>
              <a:rPr lang="zh-CN" altLang="en-US" b="1" dirty="0"/>
              <a:t>（</a:t>
            </a:r>
            <a:r>
              <a:rPr lang="en-US" altLang="zh-CN" b="1" dirty="0"/>
              <a:t>2</a:t>
            </a:r>
            <a:r>
              <a:rPr lang="zh-CN" altLang="en-US" b="1" dirty="0"/>
              <a:t>）连续型随机变量的概率分布</a:t>
            </a:r>
            <a:endParaRPr lang="en-US" altLang="zh-CN" b="1" dirty="0"/>
          </a:p>
          <a:p>
            <a:pPr>
              <a:buNone/>
            </a:pPr>
            <a:endParaRPr lang="en-US" altLang="zh-CN" b="1" dirty="0"/>
          </a:p>
          <a:p>
            <a:r>
              <a:rPr lang="zh-CN" altLang="en-US" b="1" dirty="0"/>
              <a:t>连续型随机变的</a:t>
            </a:r>
            <a:r>
              <a:rPr lang="zh-CN" altLang="en-US" b="1" u="sng" dirty="0">
                <a:solidFill>
                  <a:srgbClr val="FF0000"/>
                </a:solidFill>
              </a:rPr>
              <a:t>期望值</a:t>
            </a:r>
            <a:r>
              <a:rPr lang="zh-CN" altLang="en-US" b="1" dirty="0"/>
              <a:t>的计算方法如下：</a:t>
            </a:r>
            <a:endParaRPr lang="en-US" altLang="zh-CN" b="1" dirty="0"/>
          </a:p>
          <a:p>
            <a:endParaRPr lang="en-US" altLang="zh-CN" b="1" dirty="0"/>
          </a:p>
          <a:p>
            <a:endParaRPr lang="en-US" altLang="zh-CN" b="1" dirty="0"/>
          </a:p>
          <a:p>
            <a:pPr>
              <a:buFont typeface="Wingdings" pitchFamily="2" charset="2"/>
              <a:buNone/>
            </a:pPr>
            <a:endParaRPr lang="en-US" altLang="zh-CN" b="1" dirty="0"/>
          </a:p>
          <a:p>
            <a:r>
              <a:rPr lang="zh-CN" altLang="en-US" b="1" dirty="0"/>
              <a:t>连续型随机变的</a:t>
            </a:r>
            <a:r>
              <a:rPr lang="zh-CN" altLang="en-US" b="1" u="sng" dirty="0">
                <a:solidFill>
                  <a:srgbClr val="FF0000"/>
                </a:solidFill>
              </a:rPr>
              <a:t>方差</a:t>
            </a:r>
            <a:r>
              <a:rPr lang="zh-CN" altLang="en-US" b="1" dirty="0"/>
              <a:t>的计算方法如下：</a:t>
            </a:r>
            <a:endParaRPr lang="en-US" altLang="zh-CN" b="1" dirty="0"/>
          </a:p>
          <a:p>
            <a:endParaRPr lang="en-US" altLang="zh-CN" b="1" dirty="0"/>
          </a:p>
        </p:txBody>
      </p:sp>
      <p:sp>
        <p:nvSpPr>
          <p:cNvPr id="1229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2290" name="Object 5"/>
          <p:cNvGraphicFramePr>
            <a:graphicFrameLocks noChangeAspect="1"/>
          </p:cNvGraphicFramePr>
          <p:nvPr>
            <p:extLst>
              <p:ext uri="{D42A27DB-BD31-4B8C-83A1-F6EECF244321}">
                <p14:modId xmlns:p14="http://schemas.microsoft.com/office/powerpoint/2010/main" val="2654347350"/>
              </p:ext>
            </p:extLst>
          </p:nvPr>
        </p:nvGraphicFramePr>
        <p:xfrm>
          <a:off x="2285982" y="2987690"/>
          <a:ext cx="3357562" cy="757237"/>
        </p:xfrm>
        <a:graphic>
          <a:graphicData uri="http://schemas.openxmlformats.org/presentationml/2006/ole">
            <mc:AlternateContent xmlns:mc="http://schemas.openxmlformats.org/markup-compatibility/2006">
              <mc:Choice xmlns:v="urn:schemas-microsoft-com:vml" Requires="v">
                <p:oleObj spid="_x0000_s9220" name="Equation" r:id="rId3" imgW="1351939" imgH="304909" progId="Equation.DSMT4">
                  <p:embed/>
                </p:oleObj>
              </mc:Choice>
              <mc:Fallback>
                <p:oleObj name="Equation" r:id="rId3" imgW="1351939" imgH="30490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82" y="2987690"/>
                        <a:ext cx="3357562"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6"/>
          <p:cNvGraphicFramePr>
            <a:graphicFrameLocks noChangeAspect="1"/>
          </p:cNvGraphicFramePr>
          <p:nvPr>
            <p:extLst>
              <p:ext uri="{D42A27DB-BD31-4B8C-83A1-F6EECF244321}">
                <p14:modId xmlns:p14="http://schemas.microsoft.com/office/powerpoint/2010/main" val="1926354404"/>
              </p:ext>
            </p:extLst>
          </p:nvPr>
        </p:nvGraphicFramePr>
        <p:xfrm>
          <a:off x="1216025" y="4741863"/>
          <a:ext cx="6388100" cy="933450"/>
        </p:xfrm>
        <a:graphic>
          <a:graphicData uri="http://schemas.openxmlformats.org/presentationml/2006/ole">
            <mc:AlternateContent xmlns:mc="http://schemas.openxmlformats.org/markup-compatibility/2006">
              <mc:Choice xmlns:v="urn:schemas-microsoft-com:vml" Requires="v">
                <p:oleObj spid="_x0000_s9221" name="Equation" r:id="rId5" imgW="2260440" imgH="330120" progId="Equation.DSMT4">
                  <p:embed/>
                </p:oleObj>
              </mc:Choice>
              <mc:Fallback>
                <p:oleObj name="Equation" r:id="rId5" imgW="2260440" imgH="330120" progId="Equation.DSMT4">
                  <p:embed/>
                  <p:pic>
                    <p:nvPicPr>
                      <p:cNvPr id="0" name="Object 6"/>
                      <p:cNvPicPr>
                        <a:picLocks noChangeAspect="1" noChangeArrowheads="1"/>
                      </p:cNvPicPr>
                      <p:nvPr/>
                    </p:nvPicPr>
                    <p:blipFill>
                      <a:blip r:embed="rId6"/>
                      <a:srcRect/>
                      <a:stretch>
                        <a:fillRect/>
                      </a:stretch>
                    </p:blipFill>
                    <p:spPr bwMode="auto">
                      <a:xfrm>
                        <a:off x="1216025" y="4741863"/>
                        <a:ext cx="63881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圆角矩形 1"/>
          <p:cNvSpPr/>
          <p:nvPr/>
        </p:nvSpPr>
        <p:spPr>
          <a:xfrm>
            <a:off x="3875339" y="3199328"/>
            <a:ext cx="251191" cy="3877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圆角矩形 2"/>
          <p:cNvSpPr/>
          <p:nvPr/>
        </p:nvSpPr>
        <p:spPr>
          <a:xfrm>
            <a:off x="3421980" y="5003942"/>
            <a:ext cx="1654076" cy="5132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3421980" y="2987690"/>
            <a:ext cx="513908" cy="757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5"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3316" name="内容占位符 2"/>
          <p:cNvSpPr>
            <a:spLocks noGrp="1"/>
          </p:cNvSpPr>
          <p:nvPr>
            <p:ph idx="1"/>
          </p:nvPr>
        </p:nvSpPr>
        <p:spPr/>
        <p:txBody>
          <a:bodyPr>
            <a:normAutofit lnSpcReduction="10000"/>
          </a:bodyPr>
          <a:lstStyle/>
          <a:p>
            <a:r>
              <a:rPr lang="zh-CN" altLang="en-US" b="1" dirty="0"/>
              <a:t>正态分布（</a:t>
            </a:r>
            <a:r>
              <a:rPr lang="en-US" altLang="zh-CN" b="1" dirty="0"/>
              <a:t>Normal Distribution</a:t>
            </a:r>
            <a:r>
              <a:rPr lang="zh-CN" altLang="en-US" b="1" dirty="0"/>
              <a:t>）（也称为 高斯分布）是</a:t>
            </a:r>
            <a:r>
              <a:rPr lang="zh-CN" altLang="en-US" b="1" u="sng" dirty="0"/>
              <a:t>描述连续型随机变量的</a:t>
            </a:r>
            <a:r>
              <a:rPr lang="zh-CN" altLang="en-US" b="1" u="sng" dirty="0">
                <a:solidFill>
                  <a:srgbClr val="FF0000"/>
                </a:solidFill>
              </a:rPr>
              <a:t>最重要的分布</a:t>
            </a:r>
            <a:r>
              <a:rPr lang="zh-CN" altLang="en-US" b="1" dirty="0">
                <a:solidFill>
                  <a:srgbClr val="FF0000"/>
                </a:solidFill>
              </a:rPr>
              <a:t>，</a:t>
            </a:r>
            <a:r>
              <a:rPr lang="zh-CN" altLang="en-US" b="1" dirty="0"/>
              <a:t>它是</a:t>
            </a:r>
            <a:r>
              <a:rPr lang="zh-CN" altLang="en-US" b="1" u="sng" dirty="0"/>
              <a:t>经典统计推断的基础</a:t>
            </a:r>
            <a:r>
              <a:rPr lang="zh-CN" altLang="en-US" b="1" dirty="0"/>
              <a:t>。</a:t>
            </a:r>
            <a:endParaRPr lang="en-US" altLang="zh-CN" b="1" dirty="0"/>
          </a:p>
          <a:p>
            <a:endParaRPr lang="en-US" altLang="zh-CN" b="1" dirty="0"/>
          </a:p>
          <a:p>
            <a:r>
              <a:rPr lang="zh-CN" altLang="en-US" b="1" dirty="0"/>
              <a:t>正态分布的定义如下：</a:t>
            </a:r>
          </a:p>
          <a:p>
            <a:pPr lvl="1"/>
            <a:r>
              <a:rPr lang="zh-CN" altLang="en-US" b="1" dirty="0"/>
              <a:t>如果随机变量</a:t>
            </a:r>
            <a:r>
              <a:rPr lang="en-US" altLang="zh-CN" b="1" dirty="0"/>
              <a:t>X</a:t>
            </a:r>
            <a:r>
              <a:rPr lang="zh-CN" altLang="en-US" b="1" dirty="0"/>
              <a:t>的概率密度函数  </a:t>
            </a:r>
            <a:r>
              <a:rPr lang="en-US" altLang="zh-CN" b="1" i="1" dirty="0">
                <a:latin typeface="Times New Roman" pitchFamily="18" charset="0"/>
                <a:cs typeface="Times New Roman" pitchFamily="18" charset="0"/>
              </a:rPr>
              <a:t>f</a:t>
            </a:r>
            <a:r>
              <a:rPr lang="zh-CN" altLang="en-US" b="1" i="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x</a:t>
            </a:r>
            <a:r>
              <a:rPr lang="zh-CN" altLang="en-US" b="1" i="1" dirty="0">
                <a:latin typeface="Times New Roman" pitchFamily="18" charset="0"/>
                <a:cs typeface="Times New Roman" pitchFamily="18" charset="0"/>
              </a:rPr>
              <a:t>）</a:t>
            </a:r>
            <a:r>
              <a:rPr lang="zh-CN" altLang="en-US" b="1" dirty="0"/>
              <a:t>为</a:t>
            </a:r>
            <a:endParaRPr lang="en-US" altLang="zh-CN" b="1" dirty="0"/>
          </a:p>
          <a:p>
            <a:pPr lvl="1"/>
            <a:endParaRPr lang="zh-CN" altLang="en-US" b="1" dirty="0"/>
          </a:p>
          <a:p>
            <a:endParaRPr lang="en-US" altLang="zh-CN" b="1" dirty="0"/>
          </a:p>
          <a:p>
            <a:endParaRPr lang="en-US" altLang="zh-CN" b="1" dirty="0"/>
          </a:p>
          <a:p>
            <a:pPr lvl="1"/>
            <a:r>
              <a:rPr lang="zh-CN" altLang="en-US" b="1" dirty="0"/>
              <a:t>那么，称</a:t>
            </a:r>
            <a:r>
              <a:rPr lang="en-US" altLang="zh-CN" b="1" dirty="0"/>
              <a:t>X</a:t>
            </a:r>
            <a:r>
              <a:rPr lang="zh-CN" altLang="en-US" b="1" dirty="0"/>
              <a:t>服从正态分布，并记作</a:t>
            </a:r>
            <a:r>
              <a:rPr lang="en-US" altLang="zh-CN" b="1" dirty="0"/>
              <a:t>X~N(μ,σ^2)</a:t>
            </a:r>
            <a:r>
              <a:rPr lang="zh-CN" altLang="en-US" b="1" dirty="0"/>
              <a:t>，式中，</a:t>
            </a:r>
          </a:p>
          <a:p>
            <a:pPr lvl="2"/>
            <a:r>
              <a:rPr lang="en-US" altLang="zh-CN" b="1" dirty="0"/>
              <a:t>f(x) = </a:t>
            </a:r>
            <a:r>
              <a:rPr lang="zh-CN" altLang="en-US" b="1" dirty="0"/>
              <a:t>随机变量 </a:t>
            </a:r>
            <a:r>
              <a:rPr lang="en-US" altLang="zh-CN" b="1" dirty="0"/>
              <a:t>X </a:t>
            </a:r>
            <a:r>
              <a:rPr lang="zh-CN" altLang="en-US" b="1" dirty="0"/>
              <a:t>的频数；</a:t>
            </a:r>
            <a:r>
              <a:rPr lang="en-US" altLang="zh-CN" b="1" dirty="0">
                <a:solidFill>
                  <a:srgbClr val="FF0000"/>
                </a:solidFill>
              </a:rPr>
              <a:t>σ</a:t>
            </a:r>
            <a:r>
              <a:rPr lang="en-US" altLang="zh-CN" b="1" baseline="30000" dirty="0">
                <a:solidFill>
                  <a:srgbClr val="FF0000"/>
                </a:solidFill>
              </a:rPr>
              <a:t>2</a:t>
            </a:r>
            <a:r>
              <a:rPr lang="en-US" altLang="zh-CN" b="1" dirty="0">
                <a:solidFill>
                  <a:srgbClr val="FF0000"/>
                </a:solidFill>
              </a:rPr>
              <a:t> = </a:t>
            </a:r>
            <a:r>
              <a:rPr lang="zh-CN" altLang="en-US" b="1" dirty="0">
                <a:solidFill>
                  <a:srgbClr val="FF0000"/>
                </a:solidFill>
              </a:rPr>
              <a:t>总体方差</a:t>
            </a:r>
            <a:r>
              <a:rPr lang="zh-CN" altLang="en-US" b="1" dirty="0"/>
              <a:t>；</a:t>
            </a:r>
            <a:r>
              <a:rPr lang="en-US" altLang="zh-CN" b="1" dirty="0"/>
              <a:t>pi =3.14159;  e = 2.71828</a:t>
            </a:r>
            <a:r>
              <a:rPr lang="zh-CN" altLang="en-US" b="1" dirty="0"/>
              <a:t>；</a:t>
            </a:r>
            <a:r>
              <a:rPr lang="en-US" altLang="zh-CN" b="1" u="sng" dirty="0"/>
              <a:t>x = </a:t>
            </a:r>
            <a:r>
              <a:rPr lang="zh-CN" altLang="en-US" b="1" u="sng" dirty="0"/>
              <a:t>随机变量的取值</a:t>
            </a:r>
            <a:r>
              <a:rPr lang="zh-CN" altLang="en-US" b="1" dirty="0"/>
              <a:t>；</a:t>
            </a:r>
            <a:r>
              <a:rPr lang="en-US" altLang="zh-CN" b="1" dirty="0"/>
              <a:t> </a:t>
            </a:r>
            <a:r>
              <a:rPr lang="en-US" altLang="zh-CN" b="1" dirty="0">
                <a:solidFill>
                  <a:srgbClr val="FF0000"/>
                </a:solidFill>
              </a:rPr>
              <a:t>µ = </a:t>
            </a:r>
            <a:r>
              <a:rPr lang="zh-CN" altLang="en-US" b="1" dirty="0">
                <a:solidFill>
                  <a:srgbClr val="FF0000"/>
                </a:solidFill>
              </a:rPr>
              <a:t>总体均值</a:t>
            </a:r>
            <a:r>
              <a:rPr lang="zh-CN" altLang="en-US" b="1" dirty="0"/>
              <a:t>。</a:t>
            </a:r>
          </a:p>
          <a:p>
            <a:endParaRPr lang="en-US" altLang="zh-CN" b="1" dirty="0"/>
          </a:p>
        </p:txBody>
      </p:sp>
      <p:sp>
        <p:nvSpPr>
          <p:cNvPr id="1331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3314" name="Object 4"/>
          <p:cNvGraphicFramePr>
            <a:graphicFrameLocks noChangeAspect="1"/>
          </p:cNvGraphicFramePr>
          <p:nvPr>
            <p:extLst>
              <p:ext uri="{D42A27DB-BD31-4B8C-83A1-F6EECF244321}">
                <p14:modId xmlns:p14="http://schemas.microsoft.com/office/powerpoint/2010/main" val="2388802660"/>
              </p:ext>
            </p:extLst>
          </p:nvPr>
        </p:nvGraphicFramePr>
        <p:xfrm>
          <a:off x="1971675" y="3899208"/>
          <a:ext cx="5429250" cy="1041400"/>
        </p:xfrm>
        <a:graphic>
          <a:graphicData uri="http://schemas.openxmlformats.org/presentationml/2006/ole">
            <mc:AlternateContent xmlns:mc="http://schemas.openxmlformats.org/markup-compatibility/2006">
              <mc:Choice xmlns:v="urn:schemas-microsoft-com:vml" Requires="v">
                <p:oleObj spid="_x0000_s10243" name="Equation" r:id="rId3" imgW="2780166" imgH="533501" progId="Equation.DSMT4">
                  <p:embed/>
                </p:oleObj>
              </mc:Choice>
              <mc:Fallback>
                <p:oleObj name="Equation" r:id="rId3" imgW="2780166" imgH="533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899208"/>
                        <a:ext cx="542925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4.1.1</a:t>
            </a:r>
            <a:r>
              <a:rPr lang="zh-CN" altLang="en-US" dirty="0"/>
              <a:t> 正态分布</a:t>
            </a:r>
            <a:endParaRPr lang="en-US" dirty="0"/>
          </a:p>
        </p:txBody>
      </p:sp>
      <p:sp>
        <p:nvSpPr>
          <p:cNvPr id="3" name="内容占位符 2"/>
          <p:cNvSpPr>
            <a:spLocks noGrp="1"/>
          </p:cNvSpPr>
          <p:nvPr>
            <p:ph idx="1"/>
          </p:nvPr>
        </p:nvSpPr>
        <p:spPr>
          <a:xfrm>
            <a:off x="571472" y="1214422"/>
            <a:ext cx="8153400" cy="4762910"/>
          </a:xfrm>
        </p:spPr>
        <p:txBody>
          <a:bodyPr/>
          <a:lstStyle/>
          <a:p>
            <a:r>
              <a:rPr lang="zh-CN" altLang="en-US" dirty="0"/>
              <a:t>正态分布概念是由</a:t>
            </a:r>
            <a:r>
              <a:rPr lang="zh-CN" altLang="en-US" b="1" dirty="0"/>
              <a:t>德国的数学家和天文学家</a:t>
            </a:r>
            <a:r>
              <a:rPr lang="zh-CN" altLang="en-US" dirty="0">
                <a:hlinkClick r:id="rId2" tooltip="亚伯拉罕·棣莫弗"/>
              </a:rPr>
              <a:t>棣莫弗</a:t>
            </a:r>
            <a:r>
              <a:rPr lang="zh-CN" altLang="en-US" dirty="0"/>
              <a:t>（</a:t>
            </a:r>
            <a:r>
              <a:rPr lang="en-US" altLang="zh-CN" b="1" dirty="0" err="1"/>
              <a:t>Moivre</a:t>
            </a:r>
            <a:r>
              <a:rPr lang="zh-CN" altLang="en-US" b="1" dirty="0"/>
              <a:t>）</a:t>
            </a:r>
            <a:r>
              <a:rPr lang="zh-CN" altLang="en-US" dirty="0"/>
              <a:t>于</a:t>
            </a:r>
            <a:r>
              <a:rPr lang="en-US" altLang="zh-CN" b="1" dirty="0"/>
              <a:t>1733</a:t>
            </a:r>
            <a:r>
              <a:rPr lang="zh-CN" altLang="en-US" dirty="0"/>
              <a:t>年首次提出的</a:t>
            </a:r>
            <a:endParaRPr lang="en-US" altLang="zh-CN" dirty="0"/>
          </a:p>
          <a:p>
            <a:r>
              <a:rPr lang="zh-CN" altLang="en-US" dirty="0"/>
              <a:t>德国数学家</a:t>
            </a:r>
            <a:r>
              <a:rPr lang="en-US" altLang="zh-CN" dirty="0">
                <a:solidFill>
                  <a:srgbClr val="FF0000"/>
                </a:solidFill>
              </a:rPr>
              <a:t>Gauss</a:t>
            </a:r>
            <a:r>
              <a:rPr lang="zh-CN" altLang="en-US" b="1" dirty="0"/>
              <a:t>率先将其应用于</a:t>
            </a:r>
            <a:r>
              <a:rPr lang="zh-CN" altLang="en-US" b="1" dirty="0">
                <a:solidFill>
                  <a:srgbClr val="FF0000"/>
                </a:solidFill>
              </a:rPr>
              <a:t>天文学</a:t>
            </a:r>
            <a:r>
              <a:rPr lang="zh-CN" altLang="en-US" b="1" dirty="0"/>
              <a:t>家研究</a:t>
            </a:r>
            <a:r>
              <a:rPr lang="zh-CN" altLang="en-US" dirty="0"/>
              <a:t>，故正态分布又叫高斯分布</a:t>
            </a:r>
            <a:r>
              <a:rPr lang="en-US" altLang="zh-CN" dirty="0"/>
              <a:t>.</a:t>
            </a:r>
          </a:p>
          <a:p>
            <a:r>
              <a:rPr lang="zh-CN" altLang="en-US" dirty="0"/>
              <a:t>现今德国</a:t>
            </a:r>
            <a:r>
              <a:rPr lang="en-US" altLang="zh-CN" dirty="0"/>
              <a:t>10</a:t>
            </a:r>
            <a:r>
              <a:rPr lang="zh-CN" altLang="en-US" dirty="0"/>
              <a:t>马克的印有高斯头像的钞票，其上还印有正态分布的</a:t>
            </a:r>
            <a:r>
              <a:rPr lang="zh-CN" altLang="en-US" dirty="0">
                <a:hlinkClick r:id="rId3"/>
              </a:rPr>
              <a:t>密度曲线</a:t>
            </a:r>
            <a:r>
              <a:rPr lang="zh-CN" altLang="en-US" dirty="0"/>
              <a:t>。</a:t>
            </a:r>
            <a:endParaRPr lang="en-US" altLang="zh-CN" dirty="0"/>
          </a:p>
          <a:p>
            <a:r>
              <a:rPr lang="zh-CN" altLang="en-US" dirty="0"/>
              <a:t>正态分布是</a:t>
            </a:r>
            <a:r>
              <a:rPr lang="zh-CN" altLang="en-US" dirty="0">
                <a:hlinkClick r:id="rId4" tooltip="自然科学"/>
              </a:rPr>
              <a:t>自然科学</a:t>
            </a:r>
            <a:r>
              <a:rPr lang="zh-CN" altLang="en-US" dirty="0"/>
              <a:t>与</a:t>
            </a:r>
            <a:r>
              <a:rPr lang="zh-CN" altLang="en-US" dirty="0">
                <a:hlinkClick r:id="rId5" tooltip="行为科学"/>
              </a:rPr>
              <a:t>行为科学</a:t>
            </a:r>
            <a:r>
              <a:rPr lang="zh-CN" altLang="en-US" dirty="0"/>
              <a:t>中的定量现象的一个方便模型。</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3848" y="4365104"/>
            <a:ext cx="3855328" cy="1819368"/>
          </a:xfrm>
          <a:prstGeom prst="rect">
            <a:avLst/>
          </a:prstGeom>
        </p:spPr>
      </p:pic>
      <p:sp>
        <p:nvSpPr>
          <p:cNvPr id="7" name="椭圆 6"/>
          <p:cNvSpPr/>
          <p:nvPr/>
        </p:nvSpPr>
        <p:spPr>
          <a:xfrm>
            <a:off x="4499992" y="5075249"/>
            <a:ext cx="864096" cy="675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333642"/>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434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4338" name="Object 2"/>
          <p:cNvGraphicFramePr>
            <a:graphicFrameLocks noChangeAspect="1"/>
          </p:cNvGraphicFramePr>
          <p:nvPr>
            <p:extLst>
              <p:ext uri="{D42A27DB-BD31-4B8C-83A1-F6EECF244321}">
                <p14:modId xmlns:p14="http://schemas.microsoft.com/office/powerpoint/2010/main" val="3132540821"/>
              </p:ext>
            </p:extLst>
          </p:nvPr>
        </p:nvGraphicFramePr>
        <p:xfrm>
          <a:off x="714375" y="1571625"/>
          <a:ext cx="8178105" cy="4811713"/>
        </p:xfrm>
        <a:graphic>
          <a:graphicData uri="http://schemas.openxmlformats.org/presentationml/2006/ole">
            <mc:AlternateContent xmlns:mc="http://schemas.openxmlformats.org/markup-compatibility/2006">
              <mc:Choice xmlns:v="urn:schemas-microsoft-com:vml" Requires="v">
                <p:oleObj spid="_x0000_s11267" name="Visio" r:id="rId3" imgW="3214852" imgH="1965330" progId="Visio.Drawing.11">
                  <p:embed/>
                </p:oleObj>
              </mc:Choice>
              <mc:Fallback>
                <p:oleObj name="Visio" r:id="rId3" imgW="3214852" imgH="196533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571625"/>
                        <a:ext cx="8178105" cy="4811713"/>
                      </a:xfrm>
                      <a:prstGeom prst="rect">
                        <a:avLst/>
                      </a:prstGeom>
                      <a:noFill/>
                      <a:ln>
                        <a:noFill/>
                      </a:ln>
                      <a:effectLst/>
                    </p:spPr>
                  </p:pic>
                </p:oleObj>
              </mc:Fallback>
            </mc:AlternateContent>
          </a:graphicData>
        </a:graphic>
      </p:graphicFrame>
      <p:sp>
        <p:nvSpPr>
          <p:cNvPr id="8" name="TextBox 7"/>
          <p:cNvSpPr txBox="1"/>
          <p:nvPr/>
        </p:nvSpPr>
        <p:spPr>
          <a:xfrm>
            <a:off x="3143250" y="6072188"/>
            <a:ext cx="3500438"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-3 </a:t>
            </a:r>
            <a:r>
              <a:rPr lang="zh-CN" altLang="en-US" dirty="0"/>
              <a:t>正态分布的概率密度曲线</a:t>
            </a:r>
          </a:p>
        </p:txBody>
      </p:sp>
      <p:sp>
        <p:nvSpPr>
          <p:cNvPr id="9" name="Rectangle 3"/>
          <p:cNvSpPr>
            <a:spLocks noChangeArrowheads="1"/>
          </p:cNvSpPr>
          <p:nvPr/>
        </p:nvSpPr>
        <p:spPr bwMode="auto">
          <a:xfrm>
            <a:off x="6143636" y="2816694"/>
            <a:ext cx="2643206" cy="1015663"/>
          </a:xfrm>
          <a:prstGeom prst="rect">
            <a:avLst/>
          </a:prstGeom>
          <a:solidFill>
            <a:srgbClr val="00B050"/>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altLang="zh-CN"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决定曲线的位置</a:t>
            </a:r>
            <a:endParaRPr kumimoji="0" lang="zh-CN" altLang="en-US" sz="1200" b="1" i="0" u="none" strike="noStrike" cap="none" normalizeH="0" baseline="0" dirty="0">
              <a:ln>
                <a:noFill/>
              </a:ln>
              <a:solidFill>
                <a:srgbClr val="FFFF00"/>
              </a:solidFill>
              <a:effectLst/>
              <a:latin typeface="Arial" pitchFamily="34" charset="0"/>
              <a:ea typeface="宋体" pitchFamily="2" charset="-122"/>
              <a:cs typeface="宋体" pitchFamily="2" charset="-122"/>
              <a:sym typeface="Symbol" pitchFamily="18" charset="2"/>
            </a:endParaRPr>
          </a:p>
          <a:p>
            <a:pPr marL="0" marR="0" lvl="0" indent="0" algn="l" defTabSz="914400" rtl="0" eaLnBrk="0" fontAlgn="base" latinLnBrk="0" hangingPunct="0">
              <a:lnSpc>
                <a:spcPct val="100000"/>
              </a:lnSpc>
              <a:spcBef>
                <a:spcPct val="0"/>
              </a:spcBef>
              <a:spcAft>
                <a:spcPct val="0"/>
              </a:spcAft>
              <a:buClrTx/>
              <a:buSzTx/>
              <a:tabLst/>
            </a:pPr>
            <a:r>
              <a:rPr kumimoji="0" lang="zh-CN" altLang="en-US"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3000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决定曲线的平缓程度，即宽度</a:t>
            </a:r>
            <a:endParaRPr kumimoji="0" lang="zh-CN" altLang="en-US" sz="2000" b="1" i="0" u="none" strike="noStrike" cap="none" normalizeH="0" baseline="30000" dirty="0">
              <a:ln>
                <a:noFill/>
              </a:ln>
              <a:solidFill>
                <a:srgbClr val="FFFF00"/>
              </a:solidFill>
              <a:effectLst/>
              <a:latin typeface="Times New Roman" pitchFamily="18" charset="0"/>
              <a:ea typeface="宋体" pitchFamily="2" charset="-122"/>
              <a:cs typeface="Times New Roman" pitchFamily="18" charset="0"/>
              <a:sym typeface="Symbol" pitchFamily="18" charset="2"/>
            </a:endParaRPr>
          </a:p>
        </p:txBody>
      </p:sp>
      <p:sp>
        <p:nvSpPr>
          <p:cNvPr id="10" name="TextBox 9"/>
          <p:cNvSpPr txBox="1"/>
          <p:nvPr/>
        </p:nvSpPr>
        <p:spPr>
          <a:xfrm>
            <a:off x="4429124" y="2357430"/>
            <a:ext cx="562975" cy="369332"/>
          </a:xfrm>
          <a:prstGeom prst="rect">
            <a:avLst/>
          </a:prstGeom>
          <a:noFill/>
        </p:spPr>
        <p:txBody>
          <a:bodyPr wrap="none" rtlCol="0">
            <a:spAutoFit/>
          </a:bodyPr>
          <a:lstStyle/>
          <a:p>
            <a:r>
              <a:rPr lang="en-US" altLang="zh-CN" dirty="0">
                <a:latin typeface="Times New Roman" pitchFamily="18" charset="0"/>
                <a:cs typeface="Times New Roman" pitchFamily="18" charset="0"/>
                <a:sym typeface="Symbol" pitchFamily="18" charset="2"/>
              </a:rPr>
              <a:t>=1</a:t>
            </a:r>
            <a:endParaRPr lang="zh-CN" altLang="en-US" dirty="0"/>
          </a:p>
        </p:txBody>
      </p:sp>
      <p:sp>
        <p:nvSpPr>
          <p:cNvPr id="11" name="矩形 10"/>
          <p:cNvSpPr/>
          <p:nvPr/>
        </p:nvSpPr>
        <p:spPr>
          <a:xfrm>
            <a:off x="2953331" y="1792042"/>
            <a:ext cx="3062714" cy="369332"/>
          </a:xfrm>
          <a:prstGeom prst="rect">
            <a:avLst/>
          </a:prstGeom>
          <a:solidFill>
            <a:srgbClr val="00B050"/>
          </a:solidFill>
        </p:spPr>
        <p:txBody>
          <a:bodyPr wrap="square">
            <a:spAutoFit/>
          </a:bodyPr>
          <a:lstStyle/>
          <a:p>
            <a:pPr lvl="0"/>
            <a:r>
              <a:rPr lang="zh-CN" altLang="en-US" b="1" dirty="0"/>
              <a:t>概率密度曲线图为钟形曲线</a:t>
            </a:r>
            <a:endParaRPr lang="zh-CN" altLang="en-US" dirty="0"/>
          </a:p>
        </p:txBody>
      </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2000270" y="1071584"/>
            <a:ext cx="5429250" cy="5429250"/>
          </a:xfrm>
          <a:prstGeom prst="rect">
            <a:avLst/>
          </a:prstGeom>
          <a:noFill/>
          <a:ln w="9525">
            <a:noFill/>
            <a:miter lim="800000"/>
            <a:headEnd/>
            <a:tailEnd/>
          </a:ln>
          <a:effectLst/>
        </p:spPr>
      </p:pic>
      <p:sp>
        <p:nvSpPr>
          <p:cNvPr id="1027" name="标题 1"/>
          <p:cNvSpPr>
            <a:spLocks noGrp="1"/>
          </p:cNvSpPr>
          <p:nvPr>
            <p:ph type="title"/>
          </p:nvPr>
        </p:nvSpPr>
        <p:spPr/>
        <p:txBody>
          <a:bodyPr/>
          <a:lstStyle/>
          <a:p>
            <a:r>
              <a:rPr lang="zh-CN" altLang="en-US"/>
              <a:t>内容简介</a:t>
            </a:r>
          </a:p>
        </p:txBody>
      </p:sp>
      <p:sp>
        <p:nvSpPr>
          <p:cNvPr id="1028"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数据科学中的数据统计</a:t>
            </a:r>
          </a:p>
        </p:txBody>
      </p:sp>
      <p:sp>
        <p:nvSpPr>
          <p:cNvPr id="15" name="圆角矩形 14"/>
          <p:cNvSpPr/>
          <p:nvPr/>
        </p:nvSpPr>
        <p:spPr>
          <a:xfrm>
            <a:off x="2428875" y="2286000"/>
            <a:ext cx="1214438" cy="6429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TextBox 15"/>
          <p:cNvSpPr txBox="1"/>
          <p:nvPr/>
        </p:nvSpPr>
        <p:spPr>
          <a:xfrm>
            <a:off x="3131840" y="6472644"/>
            <a:ext cx="3011785"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数据科学中的数据统计（</a:t>
            </a:r>
            <a:r>
              <a:rPr lang="en-US" altLang="zh-CN" dirty="0"/>
              <a:t>1</a:t>
            </a:r>
            <a:r>
              <a:rPr lang="zh-CN" altLang="en-US" dirty="0"/>
              <a:t>）</a:t>
            </a:r>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536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8" name="TextBox 7"/>
          <p:cNvSpPr txBox="1"/>
          <p:nvPr/>
        </p:nvSpPr>
        <p:spPr>
          <a:xfrm>
            <a:off x="2500313" y="6072188"/>
            <a:ext cx="4714875"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-4 </a:t>
            </a:r>
            <a:r>
              <a:rPr lang="zh-CN" altLang="en-US" dirty="0"/>
              <a:t>均值</a:t>
            </a:r>
            <a:r>
              <a:rPr lang="en-US" dirty="0">
                <a:sym typeface="Symbol"/>
              </a:rPr>
              <a:t></a:t>
            </a:r>
            <a:r>
              <a:rPr lang="zh-CN" altLang="en-US" dirty="0"/>
              <a:t>对正态分布概率密度曲线的影响</a:t>
            </a:r>
          </a:p>
        </p:txBody>
      </p:sp>
      <p:graphicFrame>
        <p:nvGraphicFramePr>
          <p:cNvPr id="15362" name="Object 3"/>
          <p:cNvGraphicFramePr>
            <a:graphicFrameLocks noChangeAspect="1"/>
          </p:cNvGraphicFramePr>
          <p:nvPr/>
        </p:nvGraphicFramePr>
        <p:xfrm>
          <a:off x="571500" y="1857375"/>
          <a:ext cx="8302625" cy="3806825"/>
        </p:xfrm>
        <a:graphic>
          <a:graphicData uri="http://schemas.openxmlformats.org/presentationml/2006/ole">
            <mc:AlternateContent xmlns:mc="http://schemas.openxmlformats.org/markup-compatibility/2006">
              <mc:Choice xmlns:v="urn:schemas-microsoft-com:vml" Requires="v">
                <p:oleObj spid="_x0000_s12291" name="Visio" r:id="rId3" imgW="3199026" imgH="1466948" progId="Visio.Drawing.11">
                  <p:embed/>
                </p:oleObj>
              </mc:Choice>
              <mc:Fallback>
                <p:oleObj name="Visio" r:id="rId3" imgW="3199026" imgH="1466948"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857375"/>
                        <a:ext cx="8302625"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3"/>
          <p:cNvSpPr>
            <a:spLocks noChangeArrowheads="1"/>
          </p:cNvSpPr>
          <p:nvPr/>
        </p:nvSpPr>
        <p:spPr bwMode="auto">
          <a:xfrm>
            <a:off x="6286512" y="2454140"/>
            <a:ext cx="2643206" cy="1015663"/>
          </a:xfrm>
          <a:prstGeom prst="rect">
            <a:avLst/>
          </a:prstGeom>
          <a:solidFill>
            <a:srgbClr val="00B050"/>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altLang="zh-CN"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：决定曲线的位置</a:t>
            </a:r>
            <a:endParaRPr kumimoji="0" lang="en-US" altLang="zh-CN" sz="2000"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：决定曲线的平缓程度，即宽度</a:t>
            </a:r>
            <a:endParaRPr kumimoji="0" lang="zh-CN" altLang="en-US" sz="2000" b="0"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sym typeface="Symbol" pitchFamily="18" charset="2"/>
            </a:endParaRP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638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8" name="TextBox 7"/>
          <p:cNvSpPr txBox="1"/>
          <p:nvPr/>
        </p:nvSpPr>
        <p:spPr>
          <a:xfrm>
            <a:off x="2071688" y="6072188"/>
            <a:ext cx="5357812"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-5 </a:t>
            </a:r>
            <a:r>
              <a:rPr lang="zh-CN" altLang="en-US" dirty="0"/>
              <a:t>参数方差</a:t>
            </a:r>
            <a:r>
              <a:rPr lang="en-US" dirty="0">
                <a:sym typeface="Symbol"/>
              </a:rPr>
              <a:t></a:t>
            </a:r>
            <a:r>
              <a:rPr lang="en-US" baseline="30000" dirty="0">
                <a:sym typeface="Symbol"/>
              </a:rPr>
              <a:t></a:t>
            </a:r>
            <a:r>
              <a:rPr lang="zh-CN" altLang="en-US" dirty="0"/>
              <a:t>对正态分布概率密度曲线的影响</a:t>
            </a:r>
          </a:p>
        </p:txBody>
      </p:sp>
      <p:graphicFrame>
        <p:nvGraphicFramePr>
          <p:cNvPr id="16386" name="Object 3"/>
          <p:cNvGraphicFramePr>
            <a:graphicFrameLocks noChangeAspect="1"/>
          </p:cNvGraphicFramePr>
          <p:nvPr/>
        </p:nvGraphicFramePr>
        <p:xfrm>
          <a:off x="714375" y="1643063"/>
          <a:ext cx="8143875" cy="4389437"/>
        </p:xfrm>
        <a:graphic>
          <a:graphicData uri="http://schemas.openxmlformats.org/presentationml/2006/ole">
            <mc:AlternateContent xmlns:mc="http://schemas.openxmlformats.org/markup-compatibility/2006">
              <mc:Choice xmlns:v="urn:schemas-microsoft-com:vml" Requires="v">
                <p:oleObj spid="_x0000_s13315" name="Visio" r:id="rId3" imgW="3199026" imgH="1723979" progId="Visio.Drawing.11">
                  <p:embed/>
                </p:oleObj>
              </mc:Choice>
              <mc:Fallback>
                <p:oleObj name="Visio" r:id="rId3" imgW="3199026" imgH="1723979"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643063"/>
                        <a:ext cx="8143875"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3"/>
          <p:cNvSpPr>
            <a:spLocks noChangeArrowheads="1"/>
          </p:cNvSpPr>
          <p:nvPr/>
        </p:nvSpPr>
        <p:spPr bwMode="auto">
          <a:xfrm>
            <a:off x="5857884" y="1357298"/>
            <a:ext cx="2643206" cy="923330"/>
          </a:xfrm>
          <a:prstGeom prst="rect">
            <a:avLst/>
          </a:prstGeom>
          <a:solidFill>
            <a:srgbClr val="00B050"/>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zh-CN" altLang="en-US"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：决定曲线的位置</a:t>
            </a:r>
            <a:endParaRPr kumimoji="0" lang="en-US" altLang="zh-CN"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zh-CN" altLang="en-US"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b="0" i="0" u="none" strike="noStrike" cap="none" normalizeH="0" baseline="30000" dirty="0">
                <a:ln>
                  <a:noFill/>
                </a:ln>
                <a:solidFill>
                  <a:srgbClr val="FFFF00"/>
                </a:solidFill>
                <a:effectLst/>
                <a:latin typeface="Times New Roman" pitchFamily="18" charset="0"/>
                <a:ea typeface="宋体" pitchFamily="2" charset="-122"/>
                <a:cs typeface="Times New Roman" pitchFamily="18" charset="0"/>
                <a:sym typeface="Symbol" pitchFamily="18" charset="2"/>
              </a:rPr>
              <a:t></a:t>
            </a:r>
            <a:r>
              <a:rPr kumimoji="0" lang="zh-CN" altLang="en-US" b="0" i="0" u="none" strike="noStrike" cap="none" normalizeH="0" baseline="0" dirty="0">
                <a:ln>
                  <a:noFill/>
                </a:ln>
                <a:solidFill>
                  <a:srgbClr val="FFFF00"/>
                </a:solidFill>
                <a:effectLst/>
                <a:latin typeface="Times New Roman" pitchFamily="18" charset="0"/>
                <a:ea typeface="宋体" pitchFamily="2" charset="-122"/>
                <a:cs typeface="Times New Roman" pitchFamily="18" charset="0"/>
              </a:rPr>
              <a:t>：决定曲线的平缓程度，即宽度</a:t>
            </a:r>
            <a:endParaRPr kumimoji="0" lang="zh-CN" altLang="en-US" b="0" i="0" u="none" strike="noStrike" cap="none" normalizeH="0" baseline="30000" dirty="0">
              <a:ln>
                <a:noFill/>
              </a:ln>
              <a:solidFill>
                <a:srgbClr val="FFFF00"/>
              </a:solidFill>
              <a:effectLst/>
              <a:latin typeface="Times New Roman" pitchFamily="18" charset="0"/>
              <a:ea typeface="宋体" pitchFamily="2" charset="-122"/>
              <a:cs typeface="Times New Roman" pitchFamily="18" charset="0"/>
              <a:sym typeface="Symbol" pitchFamily="18" charset="2"/>
            </a:endParaRPr>
          </a:p>
        </p:txBody>
      </p:sp>
      <p:cxnSp>
        <p:nvCxnSpPr>
          <p:cNvPr id="3" name="直接连接符 2"/>
          <p:cNvCxnSpPr/>
          <p:nvPr/>
        </p:nvCxnSpPr>
        <p:spPr>
          <a:xfrm>
            <a:off x="2843808" y="4874429"/>
            <a:ext cx="0" cy="49878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491880" y="3933056"/>
            <a:ext cx="0" cy="144016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483768" y="3573016"/>
            <a:ext cx="1285884" cy="2056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315209" y="5606433"/>
            <a:ext cx="3057198" cy="369332"/>
          </a:xfrm>
          <a:prstGeom prst="rect">
            <a:avLst/>
          </a:prstGeom>
          <a:noFill/>
          <a:ln>
            <a:solidFill>
              <a:srgbClr val="FF0000"/>
            </a:solidFill>
          </a:ln>
        </p:spPr>
        <p:txBody>
          <a:bodyPr wrap="square" rtlCol="0">
            <a:spAutoFit/>
          </a:bodyPr>
          <a:lstStyle/>
          <a:p>
            <a:r>
              <a:rPr lang="zh-CN" altLang="en-US" dirty="0"/>
              <a:t>方差越小，概率取值变化大</a:t>
            </a:r>
            <a:endParaRPr lang="en-US" dirty="0"/>
          </a:p>
        </p:txBody>
      </p:sp>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03464029"/>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2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2"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7413" name="内容占位符 2"/>
          <p:cNvSpPr>
            <a:spLocks noGrp="1"/>
          </p:cNvSpPr>
          <p:nvPr>
            <p:ph idx="1"/>
          </p:nvPr>
        </p:nvSpPr>
        <p:spPr>
          <a:xfrm>
            <a:off x="609600" y="1340768"/>
            <a:ext cx="8153400" cy="4762910"/>
          </a:xfrm>
        </p:spPr>
        <p:txBody>
          <a:bodyPr/>
          <a:lstStyle/>
          <a:p>
            <a:r>
              <a:rPr lang="zh-CN" altLang="en-US" b="1" dirty="0"/>
              <a:t>不同正态分布的“正态概率分布表”不同</a:t>
            </a:r>
            <a:r>
              <a:rPr lang="zh-CN" altLang="en-US" dirty="0"/>
              <a:t>。</a:t>
            </a:r>
            <a:endParaRPr lang="en-US" altLang="zh-CN" dirty="0"/>
          </a:p>
          <a:p>
            <a:pPr lvl="1"/>
            <a:r>
              <a:rPr lang="zh-CN" altLang="en-US" b="1" dirty="0"/>
              <a:t>需要把</a:t>
            </a:r>
            <a:r>
              <a:rPr lang="zh-CN" altLang="en-US" b="1" u="sng" dirty="0">
                <a:solidFill>
                  <a:srgbClr val="FF0000"/>
                </a:solidFill>
              </a:rPr>
              <a:t>其它类型</a:t>
            </a:r>
            <a:r>
              <a:rPr lang="zh-CN" altLang="en-US" b="1" dirty="0"/>
              <a:t>的正态分布</a:t>
            </a:r>
            <a:r>
              <a:rPr lang="zh-CN" altLang="en-US" b="1" dirty="0">
                <a:solidFill>
                  <a:srgbClr val="FF0000"/>
                </a:solidFill>
              </a:rPr>
              <a:t>转化</a:t>
            </a:r>
            <a:r>
              <a:rPr lang="zh-CN" altLang="en-US" b="1" dirty="0"/>
              <a:t>为</a:t>
            </a:r>
            <a:r>
              <a:rPr lang="zh-CN" altLang="en-US" b="1" dirty="0">
                <a:solidFill>
                  <a:srgbClr val="FF0000"/>
                </a:solidFill>
              </a:rPr>
              <a:t>“标准正态分布”</a:t>
            </a:r>
            <a:r>
              <a:rPr lang="zh-CN" altLang="en-US" b="1" dirty="0"/>
              <a:t>，进而达到“</a:t>
            </a:r>
            <a:r>
              <a:rPr lang="zh-CN" altLang="en-US" b="1" u="sng" dirty="0">
                <a:solidFill>
                  <a:srgbClr val="FF0000"/>
                </a:solidFill>
              </a:rPr>
              <a:t>只需要查一张概率分布表</a:t>
            </a:r>
            <a:r>
              <a:rPr lang="zh-CN" altLang="en-US" b="1" dirty="0"/>
              <a:t>”的目的。</a:t>
            </a:r>
          </a:p>
          <a:p>
            <a:endParaRPr lang="en-US" altLang="zh-CN" b="1" dirty="0"/>
          </a:p>
          <a:p>
            <a:pPr lvl="0"/>
            <a:r>
              <a:rPr lang="zh-CN" altLang="en-US" b="1" u="sng" dirty="0">
                <a:solidFill>
                  <a:srgbClr val="FF0000"/>
                </a:solidFill>
              </a:rPr>
              <a:t>标准正态分布</a:t>
            </a:r>
            <a:r>
              <a:rPr lang="zh-CN" altLang="en-US" b="1" dirty="0"/>
              <a:t>是指</a:t>
            </a:r>
            <a:r>
              <a:rPr lang="zh-CN" altLang="en-US" b="1" u="sng" dirty="0">
                <a:solidFill>
                  <a:srgbClr val="FF0000"/>
                </a:solidFill>
              </a:rPr>
              <a:t>方差</a:t>
            </a:r>
            <a:r>
              <a:rPr lang="zh-CN" altLang="en-US" u="sng" dirty="0">
                <a:solidFill>
                  <a:srgbClr val="FF0000"/>
                </a:solidFill>
                <a:sym typeface="Symbol"/>
              </a:rPr>
              <a:t></a:t>
            </a:r>
            <a:r>
              <a:rPr lang="zh-CN" altLang="en-US" u="sng" baseline="30000" dirty="0">
                <a:solidFill>
                  <a:srgbClr val="FF0000"/>
                </a:solidFill>
                <a:sym typeface="Symbol"/>
              </a:rPr>
              <a:t></a:t>
            </a:r>
            <a:r>
              <a:rPr lang="en-US" altLang="zh-CN" b="1" u="sng" dirty="0">
                <a:solidFill>
                  <a:srgbClr val="FF0000"/>
                </a:solidFill>
              </a:rPr>
              <a:t>=1</a:t>
            </a:r>
            <a:r>
              <a:rPr lang="zh-CN" altLang="en-US" b="1" u="sng" dirty="0">
                <a:solidFill>
                  <a:srgbClr val="FF0000"/>
                </a:solidFill>
              </a:rPr>
              <a:t>和均值</a:t>
            </a:r>
            <a:r>
              <a:rPr lang="en-US" u="sng" dirty="0">
                <a:solidFill>
                  <a:srgbClr val="FF0000"/>
                </a:solidFill>
                <a:sym typeface="Symbol"/>
              </a:rPr>
              <a:t></a:t>
            </a:r>
            <a:r>
              <a:rPr lang="en-US" altLang="zh-CN" u="sng" dirty="0">
                <a:solidFill>
                  <a:srgbClr val="FF0000"/>
                </a:solidFill>
                <a:sym typeface="Symbol"/>
              </a:rPr>
              <a:t>=0</a:t>
            </a:r>
            <a:r>
              <a:rPr lang="zh-CN" altLang="en-US" b="1" dirty="0"/>
              <a:t>的一种</a:t>
            </a:r>
            <a:r>
              <a:rPr lang="zh-CN" altLang="en-US" b="1" dirty="0">
                <a:solidFill>
                  <a:srgbClr val="FF0000"/>
                </a:solidFill>
              </a:rPr>
              <a:t>特殊正态分布</a:t>
            </a:r>
            <a:r>
              <a:rPr lang="zh-CN" altLang="en-US" b="1" dirty="0"/>
              <a:t>。</a:t>
            </a:r>
            <a:endParaRPr lang="en-US" altLang="zh-CN" b="1" dirty="0"/>
          </a:p>
          <a:p>
            <a:pPr lvl="0"/>
            <a:endParaRPr lang="en-US" altLang="zh-CN" b="1" dirty="0"/>
          </a:p>
          <a:p>
            <a:pPr lvl="0"/>
            <a:r>
              <a:rPr lang="zh-CN" altLang="en-US" b="1" dirty="0"/>
              <a:t>标准正态分布概率密度函数       可被化简为：</a:t>
            </a:r>
          </a:p>
        </p:txBody>
      </p:sp>
      <p:sp>
        <p:nvSpPr>
          <p:cNvPr id="1741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17410" name="Object 2"/>
          <p:cNvGraphicFramePr>
            <a:graphicFrameLocks noChangeAspect="1"/>
          </p:cNvGraphicFramePr>
          <p:nvPr>
            <p:extLst>
              <p:ext uri="{D42A27DB-BD31-4B8C-83A1-F6EECF244321}">
                <p14:modId xmlns:p14="http://schemas.microsoft.com/office/powerpoint/2010/main" val="3627475987"/>
              </p:ext>
            </p:extLst>
          </p:nvPr>
        </p:nvGraphicFramePr>
        <p:xfrm>
          <a:off x="4686300" y="4495162"/>
          <a:ext cx="606425" cy="358775"/>
        </p:xfrm>
        <a:graphic>
          <a:graphicData uri="http://schemas.openxmlformats.org/presentationml/2006/ole">
            <mc:AlternateContent xmlns:mc="http://schemas.openxmlformats.org/markup-compatibility/2006">
              <mc:Choice xmlns:v="urn:schemas-microsoft-com:vml" Requires="v">
                <p:oleObj spid="_x0000_s14340" name="Equation" r:id="rId3" imgW="342720" imgH="203040" progId="">
                  <p:embed/>
                </p:oleObj>
              </mc:Choice>
              <mc:Fallback>
                <p:oleObj name="Equation" r:id="rId3" imgW="342720" imgH="2030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4495162"/>
                        <a:ext cx="60642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7411" name="Object 5"/>
          <p:cNvGraphicFramePr>
            <a:graphicFrameLocks noChangeAspect="1"/>
          </p:cNvGraphicFramePr>
          <p:nvPr>
            <p:extLst>
              <p:ext uri="{D42A27DB-BD31-4B8C-83A1-F6EECF244321}">
                <p14:modId xmlns:p14="http://schemas.microsoft.com/office/powerpoint/2010/main" val="3604737570"/>
              </p:ext>
            </p:extLst>
          </p:nvPr>
        </p:nvGraphicFramePr>
        <p:xfrm>
          <a:off x="1165225" y="4674550"/>
          <a:ext cx="6600825" cy="1452563"/>
        </p:xfrm>
        <a:graphic>
          <a:graphicData uri="http://schemas.openxmlformats.org/presentationml/2006/ole">
            <mc:AlternateContent xmlns:mc="http://schemas.openxmlformats.org/markup-compatibility/2006">
              <mc:Choice xmlns:v="urn:schemas-microsoft-com:vml" Requires="v">
                <p:oleObj spid="_x0000_s14341" name="Equation" r:id="rId5" imgW="2133360" imgH="469800" progId="">
                  <p:embed/>
                </p:oleObj>
              </mc:Choice>
              <mc:Fallback>
                <p:oleObj name="Equation" r:id="rId5" imgW="2133360" imgH="4698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225" y="4674550"/>
                        <a:ext cx="6600825"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6"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8437" name="内容占位符 2"/>
          <p:cNvSpPr>
            <a:spLocks noGrp="1"/>
          </p:cNvSpPr>
          <p:nvPr>
            <p:ph idx="1"/>
          </p:nvPr>
        </p:nvSpPr>
        <p:spPr/>
        <p:txBody>
          <a:bodyPr/>
          <a:lstStyle/>
          <a:p>
            <a:r>
              <a:rPr lang="zh-CN" altLang="en-US" b="1" dirty="0">
                <a:solidFill>
                  <a:srgbClr val="FF0000"/>
                </a:solidFill>
              </a:rPr>
              <a:t>标准</a:t>
            </a:r>
            <a:r>
              <a:rPr lang="zh-CN" altLang="en-US" b="1" dirty="0"/>
              <a:t>正态分布</a:t>
            </a:r>
            <a:r>
              <a:rPr lang="zh-CN" altLang="en-US" b="1" dirty="0">
                <a:solidFill>
                  <a:srgbClr val="FF0000"/>
                </a:solidFill>
              </a:rPr>
              <a:t>概率分布函数          </a:t>
            </a:r>
            <a:r>
              <a:rPr lang="zh-CN" altLang="en-US" b="1" dirty="0"/>
              <a:t>：</a:t>
            </a:r>
            <a:r>
              <a:rPr lang="en-US" dirty="0"/>
              <a:t> </a:t>
            </a:r>
            <a:r>
              <a:rPr lang="en-US" dirty="0">
                <a:solidFill>
                  <a:srgbClr val="FF0000"/>
                </a:solidFill>
              </a:rPr>
              <a:t>P(X&lt;=x)</a:t>
            </a:r>
            <a:r>
              <a:rPr lang="zh-CN" altLang="en-US" dirty="0">
                <a:solidFill>
                  <a:srgbClr val="FF0000"/>
                </a:solidFill>
              </a:rPr>
              <a:t>的概率</a:t>
            </a:r>
            <a:endParaRPr lang="zh-CN" altLang="en-US" b="1" dirty="0">
              <a:solidFill>
                <a:srgbClr val="FF0000"/>
              </a:solidFill>
            </a:endParaRPr>
          </a:p>
        </p:txBody>
      </p:sp>
      <p:sp>
        <p:nvSpPr>
          <p:cNvPr id="1843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184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8435" name="Object 6"/>
          <p:cNvGraphicFramePr>
            <a:graphicFrameLocks noChangeAspect="1"/>
          </p:cNvGraphicFramePr>
          <p:nvPr>
            <p:extLst>
              <p:ext uri="{D42A27DB-BD31-4B8C-83A1-F6EECF244321}">
                <p14:modId xmlns:p14="http://schemas.microsoft.com/office/powerpoint/2010/main" val="4018575843"/>
              </p:ext>
            </p:extLst>
          </p:nvPr>
        </p:nvGraphicFramePr>
        <p:xfrm>
          <a:off x="1571625" y="2643188"/>
          <a:ext cx="5541963" cy="1238250"/>
        </p:xfrm>
        <a:graphic>
          <a:graphicData uri="http://schemas.openxmlformats.org/presentationml/2006/ole">
            <mc:AlternateContent xmlns:mc="http://schemas.openxmlformats.org/markup-compatibility/2006">
              <mc:Choice xmlns:v="urn:schemas-microsoft-com:vml" Requires="v">
                <p:oleObj spid="_x0000_s15364" name="Equation" r:id="rId3" imgW="1704228" imgH="380867" progId="Equation.DSMT4">
                  <p:embed/>
                </p:oleObj>
              </mc:Choice>
              <mc:Fallback>
                <p:oleObj name="Equation" r:id="rId3" imgW="1704228" imgH="380867"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2643188"/>
                        <a:ext cx="5541963"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168" y="4088197"/>
            <a:ext cx="3952875" cy="2495550"/>
          </a:xfrm>
          <a:prstGeom prst="rect">
            <a:avLst/>
          </a:prstGeom>
        </p:spPr>
      </p:pic>
      <p:graphicFrame>
        <p:nvGraphicFramePr>
          <p:cNvPr id="10" name="Object 6"/>
          <p:cNvGraphicFramePr>
            <a:graphicFrameLocks noChangeAspect="1"/>
          </p:cNvGraphicFramePr>
          <p:nvPr>
            <p:extLst>
              <p:ext uri="{D42A27DB-BD31-4B8C-83A1-F6EECF244321}">
                <p14:modId xmlns:p14="http://schemas.microsoft.com/office/powerpoint/2010/main" val="3449055290"/>
              </p:ext>
            </p:extLst>
          </p:nvPr>
        </p:nvGraphicFramePr>
        <p:xfrm>
          <a:off x="4721258" y="1500175"/>
          <a:ext cx="860524" cy="491728"/>
        </p:xfrm>
        <a:graphic>
          <a:graphicData uri="http://schemas.openxmlformats.org/presentationml/2006/ole">
            <mc:AlternateContent xmlns:mc="http://schemas.openxmlformats.org/markup-compatibility/2006">
              <mc:Choice xmlns:v="urn:schemas-microsoft-com:vml" Requires="v">
                <p:oleObj spid="_x0000_s15365" name="Equation" r:id="rId6" imgW="355320" imgH="203040" progId="Equation.DSMT4">
                  <p:embed/>
                </p:oleObj>
              </mc:Choice>
              <mc:Fallback>
                <p:oleObj name="Equation" r:id="rId6" imgW="355320" imgH="203040" progId="Equation.DSMT4">
                  <p:embed/>
                  <p:pic>
                    <p:nvPicPr>
                      <p:cNvPr id="0" name=""/>
                      <p:cNvPicPr>
                        <a:picLocks noChangeAspect="1" noChangeArrowheads="1"/>
                      </p:cNvPicPr>
                      <p:nvPr/>
                    </p:nvPicPr>
                    <p:blipFill>
                      <a:blip r:embed="rId7"/>
                      <a:srcRect/>
                      <a:stretch>
                        <a:fillRect/>
                      </a:stretch>
                    </p:blipFill>
                    <p:spPr bwMode="auto">
                      <a:xfrm>
                        <a:off x="4721258" y="1500175"/>
                        <a:ext cx="860524" cy="491728"/>
                      </a:xfrm>
                      <a:prstGeom prst="rect">
                        <a:avLst/>
                      </a:prstGeom>
                      <a:noFill/>
                      <a:ln>
                        <a:noFill/>
                      </a:ln>
                      <a:effectLst/>
                    </p:spPr>
                  </p:pic>
                </p:oleObj>
              </mc:Fallback>
            </mc:AlternateContent>
          </a:graphicData>
        </a:graphic>
      </p:graphicFrame>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标题 1"/>
          <p:cNvSpPr>
            <a:spLocks noGrp="1"/>
          </p:cNvSpPr>
          <p:nvPr>
            <p:ph type="title"/>
          </p:nvPr>
        </p:nvSpPr>
        <p:spPr>
          <a:xfrm>
            <a:off x="214313" y="357188"/>
            <a:ext cx="8540750" cy="822325"/>
          </a:xfrm>
        </p:spPr>
        <p:txBody>
          <a:bodyPr/>
          <a:lstStyle/>
          <a:p>
            <a:r>
              <a:rPr lang="en-US" altLang="zh-CN" dirty="0"/>
              <a:t>4.1.1</a:t>
            </a:r>
            <a:r>
              <a:rPr lang="zh-CN" altLang="en-US" dirty="0"/>
              <a:t> 正态分布</a:t>
            </a:r>
          </a:p>
        </p:txBody>
      </p:sp>
      <p:sp>
        <p:nvSpPr>
          <p:cNvPr id="19460" name="内容占位符 2"/>
          <p:cNvSpPr>
            <a:spLocks noGrp="1"/>
          </p:cNvSpPr>
          <p:nvPr>
            <p:ph idx="1"/>
          </p:nvPr>
        </p:nvSpPr>
        <p:spPr/>
        <p:txBody>
          <a:bodyPr/>
          <a:lstStyle/>
          <a:p>
            <a:r>
              <a:rPr lang="zh-CN" altLang="en-US" b="1" u="sng" dirty="0">
                <a:solidFill>
                  <a:srgbClr val="FF0000"/>
                </a:solidFill>
              </a:rPr>
              <a:t>标准正态分布的重要性</a:t>
            </a:r>
            <a:endParaRPr lang="en-US" altLang="zh-CN" b="1" u="sng" dirty="0">
              <a:solidFill>
                <a:srgbClr val="FF0000"/>
              </a:solidFill>
            </a:endParaRPr>
          </a:p>
          <a:p>
            <a:pPr lvl="1"/>
            <a:r>
              <a:rPr lang="zh-CN" altLang="en-US" b="1" u="sng" dirty="0"/>
              <a:t>任何一个一般的正态分布</a:t>
            </a:r>
            <a:r>
              <a:rPr lang="zh-CN" altLang="en-US" b="1" dirty="0"/>
              <a:t>都可以</a:t>
            </a:r>
            <a:r>
              <a:rPr lang="zh-CN" altLang="en-US" b="1" u="sng" dirty="0">
                <a:solidFill>
                  <a:srgbClr val="FF0000"/>
                </a:solidFill>
              </a:rPr>
              <a:t>通过线性变换之后</a:t>
            </a:r>
            <a:r>
              <a:rPr lang="zh-CN" altLang="en-US" b="1" dirty="0"/>
              <a:t>转化为标准分布。</a:t>
            </a:r>
            <a:endParaRPr lang="en-US" altLang="zh-CN" b="1" dirty="0"/>
          </a:p>
          <a:p>
            <a:pPr lvl="1"/>
            <a:r>
              <a:rPr lang="zh-CN" altLang="en-US" b="1" dirty="0"/>
              <a:t>对于一般正态分布</a:t>
            </a:r>
            <a:r>
              <a:rPr lang="en-US" altLang="zh-CN" b="1" dirty="0"/>
              <a:t>X~N(μ,σ</a:t>
            </a:r>
            <a:r>
              <a:rPr lang="en-US" altLang="zh-CN" b="1" baseline="30000" dirty="0"/>
              <a:t>2</a:t>
            </a:r>
            <a:r>
              <a:rPr lang="en-US" altLang="zh-CN" b="1" dirty="0"/>
              <a:t>)</a:t>
            </a:r>
            <a:r>
              <a:rPr lang="zh-CN" altLang="en-US" b="1" dirty="0"/>
              <a:t>，可通过下面的</a:t>
            </a:r>
            <a:r>
              <a:rPr lang="zh-CN" altLang="en-US" b="1" u="sng" dirty="0">
                <a:solidFill>
                  <a:srgbClr val="FF0000"/>
                </a:solidFill>
              </a:rPr>
              <a:t>线性变换转化为标准正态分布</a:t>
            </a:r>
            <a:r>
              <a:rPr lang="zh-CN" altLang="en-US" b="1" dirty="0"/>
              <a:t>：</a:t>
            </a:r>
          </a:p>
        </p:txBody>
      </p:sp>
      <p:sp>
        <p:nvSpPr>
          <p:cNvPr id="1946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1946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9458" name="Object 5"/>
          <p:cNvGraphicFramePr>
            <a:graphicFrameLocks noChangeAspect="1"/>
          </p:cNvGraphicFramePr>
          <p:nvPr/>
        </p:nvGraphicFramePr>
        <p:xfrm>
          <a:off x="3000364" y="3714752"/>
          <a:ext cx="3500438" cy="1084263"/>
        </p:xfrm>
        <a:graphic>
          <a:graphicData uri="http://schemas.openxmlformats.org/presentationml/2006/ole">
            <mc:AlternateContent xmlns:mc="http://schemas.openxmlformats.org/markup-compatibility/2006">
              <mc:Choice xmlns:v="urn:schemas-microsoft-com:vml" Requires="v">
                <p:oleObj spid="_x0000_s16387" name="Equation" r:id="rId3" imgW="1075938" imgH="333348" progId="">
                  <p:embed/>
                </p:oleObj>
              </mc:Choice>
              <mc:Fallback>
                <p:oleObj name="Equation" r:id="rId3" imgW="1075938" imgH="33334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3714752"/>
                        <a:ext cx="3500438"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标题 1"/>
          <p:cNvSpPr>
            <a:spLocks noGrp="1"/>
          </p:cNvSpPr>
          <p:nvPr>
            <p:ph type="title"/>
          </p:nvPr>
        </p:nvSpPr>
        <p:spPr>
          <a:xfrm>
            <a:off x="214313" y="357188"/>
            <a:ext cx="8540750" cy="822325"/>
          </a:xfrm>
        </p:spPr>
        <p:txBody>
          <a:bodyPr/>
          <a:lstStyle/>
          <a:p>
            <a:r>
              <a:rPr lang="en-US" altLang="zh-CN" dirty="0"/>
              <a:t>4.1.2</a:t>
            </a:r>
            <a:r>
              <a:rPr lang="zh-CN" altLang="en-US" dirty="0"/>
              <a:t> 卡方</a:t>
            </a:r>
            <a:r>
              <a:rPr lang="en-US" altLang="zh-CN" dirty="0"/>
              <a:t>(</a:t>
            </a:r>
            <a:r>
              <a:rPr lang="en-US" altLang="zh-CN" i="1" dirty="0">
                <a:solidFill>
                  <a:srgbClr val="000000"/>
                </a:solidFill>
                <a:latin typeface="Symbol" panose="05050102010706020507" pitchFamily="18" charset="2"/>
              </a:rPr>
              <a:t>c</a:t>
            </a:r>
            <a:r>
              <a:rPr lang="en-US" altLang="zh-CN" baseline="30000" dirty="0">
                <a:solidFill>
                  <a:srgbClr val="000000"/>
                </a:solidFill>
              </a:rPr>
              <a:t>2</a:t>
            </a:r>
            <a:r>
              <a:rPr lang="en-US" altLang="zh-CN" dirty="0"/>
              <a:t>)</a:t>
            </a:r>
            <a:r>
              <a:rPr lang="zh-CN" altLang="en-US" dirty="0"/>
              <a:t>分布</a:t>
            </a:r>
          </a:p>
        </p:txBody>
      </p:sp>
      <p:sp>
        <p:nvSpPr>
          <p:cNvPr id="20485" name="内容占位符 2"/>
          <p:cNvSpPr>
            <a:spLocks noGrp="1"/>
          </p:cNvSpPr>
          <p:nvPr>
            <p:ph idx="1"/>
          </p:nvPr>
        </p:nvSpPr>
        <p:spPr>
          <a:xfrm>
            <a:off x="609600" y="1268760"/>
            <a:ext cx="8153400" cy="4762910"/>
          </a:xfrm>
        </p:spPr>
        <p:txBody>
          <a:bodyPr>
            <a:normAutofit/>
          </a:bodyPr>
          <a:lstStyle/>
          <a:p>
            <a:r>
              <a:rPr lang="zh-CN" altLang="en-US" b="1" dirty="0"/>
              <a:t>卡方分布主要刻画的是</a:t>
            </a:r>
            <a:r>
              <a:rPr lang="zh-CN" altLang="en-US" b="1" u="sng" dirty="0">
                <a:solidFill>
                  <a:srgbClr val="FF0000"/>
                </a:solidFill>
              </a:rPr>
              <a:t>一个总体</a:t>
            </a:r>
            <a:r>
              <a:rPr lang="en-US" altLang="zh-CN" b="1" u="sng" dirty="0"/>
              <a:t>(n</a:t>
            </a:r>
            <a:r>
              <a:rPr lang="zh-CN" altLang="en-US" b="1" u="sng" dirty="0"/>
              <a:t>个随机变量</a:t>
            </a:r>
            <a:r>
              <a:rPr lang="en-US" altLang="zh-CN" b="1" u="sng" dirty="0"/>
              <a:t>)</a:t>
            </a:r>
            <a:r>
              <a:rPr lang="zh-CN" altLang="en-US" b="1" u="sng" dirty="0"/>
              <a:t>为标准正态分布时，所对应的</a:t>
            </a:r>
            <a:r>
              <a:rPr lang="zh-CN" altLang="en-US" b="1" u="sng" dirty="0">
                <a:solidFill>
                  <a:srgbClr val="FF0000"/>
                </a:solidFill>
              </a:rPr>
              <a:t>样本方差</a:t>
            </a:r>
            <a:r>
              <a:rPr lang="en-US" altLang="zh-CN" b="1" u="sng" dirty="0">
                <a:solidFill>
                  <a:srgbClr val="FF0000"/>
                </a:solidFill>
              </a:rPr>
              <a:t>(</a:t>
            </a:r>
            <a:r>
              <a:rPr lang="zh-CN" altLang="en-US" b="1" u="sng" dirty="0">
                <a:solidFill>
                  <a:srgbClr val="FF0000"/>
                </a:solidFill>
              </a:rPr>
              <a:t>随机变量的平方和</a:t>
            </a:r>
            <a:r>
              <a:rPr lang="en-US" altLang="zh-CN" b="1" u="sng" dirty="0">
                <a:solidFill>
                  <a:srgbClr val="FF0000"/>
                </a:solidFill>
              </a:rPr>
              <a:t>)</a:t>
            </a:r>
            <a:r>
              <a:rPr lang="zh-CN" altLang="en-US" b="1" u="sng" dirty="0"/>
              <a:t>的分布情况</a:t>
            </a:r>
            <a:r>
              <a:rPr lang="zh-CN" altLang="en-US" b="1" dirty="0"/>
              <a:t>。</a:t>
            </a:r>
            <a:endParaRPr lang="en-US" altLang="zh-CN" b="1" dirty="0"/>
          </a:p>
          <a:p>
            <a:pPr marL="0" indent="0">
              <a:buNone/>
            </a:pPr>
            <a:r>
              <a:rPr lang="en-US" altLang="zh-CN" b="1" dirty="0"/>
              <a:t>     </a:t>
            </a:r>
            <a:r>
              <a:rPr lang="zh-CN" altLang="en-US" b="1" dirty="0"/>
              <a:t>（</a:t>
            </a:r>
            <a:r>
              <a:rPr lang="en-US" altLang="zh-CN" b="1" dirty="0"/>
              <a:t>n</a:t>
            </a:r>
            <a:r>
              <a:rPr lang="zh-CN" altLang="en-US" dirty="0"/>
              <a:t>个</a:t>
            </a:r>
            <a:r>
              <a:rPr lang="zh-CN" altLang="en-US" dirty="0">
                <a:hlinkClick r:id="rId3" tooltip="统计独立"/>
              </a:rPr>
              <a:t>独立</a:t>
            </a:r>
            <a:r>
              <a:rPr lang="zh-CN" altLang="en-US" dirty="0"/>
              <a:t>的标准</a:t>
            </a:r>
            <a:r>
              <a:rPr lang="zh-CN" altLang="en-US" dirty="0">
                <a:hlinkClick r:id="rId4" tooltip="正态分布"/>
              </a:rPr>
              <a:t>正态分布</a:t>
            </a:r>
            <a:r>
              <a:rPr lang="zh-CN" altLang="en-US" dirty="0"/>
              <a:t>变量的</a:t>
            </a:r>
            <a:r>
              <a:rPr lang="zh-CN" altLang="en-US" u="sng" dirty="0">
                <a:solidFill>
                  <a:srgbClr val="FF0000"/>
                </a:solidFill>
              </a:rPr>
              <a:t>平方和</a:t>
            </a:r>
            <a:r>
              <a:rPr lang="zh-CN" altLang="en-US" dirty="0"/>
              <a:t>服从</a:t>
            </a:r>
            <a:r>
              <a:rPr lang="zh-CN" altLang="en-US" b="1" dirty="0"/>
              <a:t>自由度</a:t>
            </a:r>
            <a:r>
              <a:rPr lang="zh-CN" altLang="en-US" dirty="0"/>
              <a:t>为</a:t>
            </a:r>
            <a:r>
              <a:rPr lang="en-US" altLang="zh-CN" b="1" dirty="0"/>
              <a:t>n</a:t>
            </a:r>
            <a:r>
              <a:rPr lang="zh-CN" altLang="en-US" dirty="0"/>
              <a:t>的卡方分布）</a:t>
            </a:r>
            <a:endParaRPr lang="zh-CN" altLang="en-US" b="1" dirty="0"/>
          </a:p>
          <a:p>
            <a:r>
              <a:rPr lang="en-US" altLang="zh-CN" b="1" dirty="0">
                <a:solidFill>
                  <a:schemeClr val="accent5">
                    <a:lumMod val="50000"/>
                  </a:schemeClr>
                </a:solidFill>
              </a:rPr>
              <a:t>【</a:t>
            </a:r>
            <a:r>
              <a:rPr lang="zh-CN" altLang="en-US" b="1" dirty="0">
                <a:solidFill>
                  <a:schemeClr val="accent5">
                    <a:lumMod val="50000"/>
                  </a:schemeClr>
                </a:solidFill>
              </a:rPr>
              <a:t>定义</a:t>
            </a:r>
            <a:r>
              <a:rPr lang="en-US" altLang="zh-CN" b="1" dirty="0">
                <a:solidFill>
                  <a:schemeClr val="accent5">
                    <a:lumMod val="50000"/>
                  </a:schemeClr>
                </a:solidFill>
              </a:rPr>
              <a:t>】</a:t>
            </a:r>
            <a:r>
              <a:rPr lang="zh-CN" altLang="en-US" b="1" dirty="0"/>
              <a:t>设总体服从正态分布</a:t>
            </a:r>
            <a:r>
              <a:rPr lang="en-US" altLang="zh-CN" b="1" dirty="0"/>
              <a:t>X~N(μ,σ</a:t>
            </a:r>
            <a:r>
              <a:rPr lang="en-US" altLang="zh-CN" b="1" baseline="30000" dirty="0"/>
              <a:t>2</a:t>
            </a:r>
            <a:r>
              <a:rPr lang="en-US" altLang="zh-CN" b="1" dirty="0"/>
              <a:t>)</a:t>
            </a:r>
            <a:r>
              <a:rPr lang="zh-CN" altLang="en-US" b="1" dirty="0"/>
              <a:t>，</a:t>
            </a:r>
            <a:r>
              <a:rPr lang="en-US" altLang="zh-CN" b="1" dirty="0"/>
              <a:t>X</a:t>
            </a:r>
            <a:r>
              <a:rPr lang="en-US" altLang="zh-CN" b="1" baseline="-25000" dirty="0"/>
              <a:t>1</a:t>
            </a:r>
            <a:r>
              <a:rPr lang="zh-CN" altLang="en-US" b="1" dirty="0"/>
              <a:t>，</a:t>
            </a:r>
            <a:r>
              <a:rPr lang="en-US" altLang="zh-CN" b="1" dirty="0"/>
              <a:t>X</a:t>
            </a:r>
            <a:r>
              <a:rPr lang="en-US" altLang="zh-CN" b="1" baseline="-25000" dirty="0"/>
              <a:t>2</a:t>
            </a:r>
            <a:r>
              <a:rPr lang="zh-CN" altLang="en-US" b="1" dirty="0"/>
              <a:t>，</a:t>
            </a:r>
            <a:r>
              <a:rPr lang="en-US" altLang="zh-CN" b="1" dirty="0"/>
              <a:t>…</a:t>
            </a:r>
            <a:r>
              <a:rPr lang="zh-CN" altLang="en-US" b="1" dirty="0"/>
              <a:t>，</a:t>
            </a:r>
            <a:r>
              <a:rPr lang="en-US" altLang="zh-CN" b="1" dirty="0" err="1"/>
              <a:t>X</a:t>
            </a:r>
            <a:r>
              <a:rPr lang="en-US" altLang="zh-CN" b="1" baseline="-25000" dirty="0" err="1"/>
              <a:t>n</a:t>
            </a:r>
            <a:r>
              <a:rPr lang="zh-CN" altLang="en-US" b="1" dirty="0"/>
              <a:t>为来自该正态总体的样本，则样本方差 </a:t>
            </a:r>
            <a:r>
              <a:rPr lang="en-US" altLang="zh-CN" b="1" dirty="0"/>
              <a:t>s</a:t>
            </a:r>
            <a:r>
              <a:rPr lang="en-US" altLang="zh-CN" b="1" baseline="30000" dirty="0"/>
              <a:t>2</a:t>
            </a:r>
            <a:r>
              <a:rPr lang="en-US" altLang="zh-CN" b="1" dirty="0"/>
              <a:t> </a:t>
            </a:r>
            <a:r>
              <a:rPr lang="zh-CN" altLang="en-US" b="1" dirty="0"/>
              <a:t>的分布为：</a:t>
            </a:r>
            <a:endParaRPr lang="en-US" altLang="zh-CN" b="1" dirty="0"/>
          </a:p>
          <a:p>
            <a:endParaRPr lang="en-US" altLang="zh-CN" b="1" dirty="0"/>
          </a:p>
          <a:p>
            <a:pPr>
              <a:buFont typeface="Wingdings" pitchFamily="2" charset="2"/>
              <a:buNone/>
            </a:pPr>
            <a:endParaRPr lang="en-US" altLang="zh-CN" b="1" dirty="0"/>
          </a:p>
          <a:p>
            <a:pPr>
              <a:buFont typeface="Wingdings" pitchFamily="2" charset="2"/>
              <a:buNone/>
            </a:pPr>
            <a:r>
              <a:rPr lang="zh-CN" altLang="en-US" b="1" dirty="0"/>
              <a:t>    式中，将          称为</a:t>
            </a:r>
            <a:r>
              <a:rPr lang="zh-CN" altLang="en-US" b="1" dirty="0">
                <a:solidFill>
                  <a:srgbClr val="FF0000"/>
                </a:solidFill>
              </a:rPr>
              <a:t>自由度为</a:t>
            </a:r>
            <a:r>
              <a:rPr lang="en-US" altLang="zh-CN" b="1" dirty="0">
                <a:solidFill>
                  <a:srgbClr val="FF0000"/>
                </a:solidFill>
              </a:rPr>
              <a:t>(n-1)</a:t>
            </a:r>
            <a:r>
              <a:rPr lang="zh-CN" altLang="en-US" b="1" dirty="0">
                <a:solidFill>
                  <a:srgbClr val="FF0000"/>
                </a:solidFill>
              </a:rPr>
              <a:t>的卡方分布</a:t>
            </a:r>
            <a:r>
              <a:rPr lang="zh-CN" altLang="en-US" b="1" dirty="0"/>
              <a:t>。</a:t>
            </a:r>
          </a:p>
        </p:txBody>
      </p:sp>
      <p:sp>
        <p:nvSpPr>
          <p:cNvPr id="2048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048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482" name="Object 4"/>
          <p:cNvGraphicFramePr>
            <a:graphicFrameLocks noChangeAspect="1"/>
          </p:cNvGraphicFramePr>
          <p:nvPr>
            <p:extLst>
              <p:ext uri="{D42A27DB-BD31-4B8C-83A1-F6EECF244321}">
                <p14:modId xmlns:p14="http://schemas.microsoft.com/office/powerpoint/2010/main" val="3628283037"/>
              </p:ext>
            </p:extLst>
          </p:nvPr>
        </p:nvGraphicFramePr>
        <p:xfrm>
          <a:off x="3043237" y="4084805"/>
          <a:ext cx="3286125" cy="1095375"/>
        </p:xfrm>
        <a:graphic>
          <a:graphicData uri="http://schemas.openxmlformats.org/presentationml/2006/ole">
            <mc:AlternateContent xmlns:mc="http://schemas.openxmlformats.org/markup-compatibility/2006">
              <mc:Choice xmlns:v="urn:schemas-microsoft-com:vml" Requires="v">
                <p:oleObj spid="_x0000_s17412" name="Equation" r:id="rId5" imgW="999651" imgH="333348" progId="">
                  <p:embed/>
                </p:oleObj>
              </mc:Choice>
              <mc:Fallback>
                <p:oleObj name="Equation" r:id="rId5" imgW="999651" imgH="333348"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237" y="4084805"/>
                        <a:ext cx="3286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5"/>
          <p:cNvGraphicFramePr>
            <a:graphicFrameLocks noChangeAspect="1"/>
          </p:cNvGraphicFramePr>
          <p:nvPr>
            <p:extLst>
              <p:ext uri="{D42A27DB-BD31-4B8C-83A1-F6EECF244321}">
                <p14:modId xmlns:p14="http://schemas.microsoft.com/office/powerpoint/2010/main" val="457569568"/>
              </p:ext>
            </p:extLst>
          </p:nvPr>
        </p:nvGraphicFramePr>
        <p:xfrm>
          <a:off x="2195512" y="5196453"/>
          <a:ext cx="847725" cy="428625"/>
        </p:xfrm>
        <a:graphic>
          <a:graphicData uri="http://schemas.openxmlformats.org/presentationml/2006/ole">
            <mc:AlternateContent xmlns:mc="http://schemas.openxmlformats.org/markup-compatibility/2006">
              <mc:Choice xmlns:v="urn:schemas-microsoft-com:vml" Requires="v">
                <p:oleObj spid="_x0000_s17413" name="Equation" r:id="rId7" imgW="361645" imgH="152275" progId="">
                  <p:embed/>
                </p:oleObj>
              </mc:Choice>
              <mc:Fallback>
                <p:oleObj name="Equation" r:id="rId7" imgW="361645" imgH="152275" progId="">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2" y="5196453"/>
                        <a:ext cx="8477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1418765" y="5811083"/>
            <a:ext cx="6306470" cy="646331"/>
          </a:xfrm>
          <a:prstGeom prst="rect">
            <a:avLst/>
          </a:prstGeom>
          <a:ln>
            <a:solidFill>
              <a:srgbClr val="FF0000"/>
            </a:solidFill>
          </a:ln>
        </p:spPr>
        <p:txBody>
          <a:bodyPr wrap="square">
            <a:spAutoFit/>
          </a:bodyPr>
          <a:lstStyle/>
          <a:p>
            <a:r>
              <a:rPr lang="zh-CN" altLang="en-US" b="1" dirty="0">
                <a:solidFill>
                  <a:srgbClr val="FF0000"/>
                </a:solidFill>
              </a:rPr>
              <a:t>样本方差</a:t>
            </a:r>
            <a:r>
              <a:rPr lang="zh-CN" altLang="en-US" dirty="0"/>
              <a:t>为构成样本的</a:t>
            </a:r>
            <a:r>
              <a:rPr lang="zh-CN" altLang="en-US" dirty="0">
                <a:hlinkClick r:id="rId9"/>
              </a:rPr>
              <a:t>随机变量</a:t>
            </a:r>
            <a:r>
              <a:rPr lang="zh-CN" altLang="en-US" dirty="0"/>
              <a:t>对离散中心 </a:t>
            </a:r>
            <a:r>
              <a:rPr lang="en-US" altLang="zh-CN" dirty="0"/>
              <a:t>x</a:t>
            </a:r>
            <a:r>
              <a:rPr lang="zh-CN" altLang="en-US" dirty="0"/>
              <a:t>之</a:t>
            </a:r>
            <a:r>
              <a:rPr lang="zh-CN" altLang="en-US" dirty="0">
                <a:hlinkClick r:id="rId10"/>
              </a:rPr>
              <a:t>离差</a:t>
            </a:r>
            <a:r>
              <a:rPr lang="zh-CN" altLang="en-US" dirty="0"/>
              <a:t>的</a:t>
            </a:r>
            <a:r>
              <a:rPr lang="zh-CN" altLang="en-US" dirty="0">
                <a:hlinkClick r:id="rId11"/>
              </a:rPr>
              <a:t>平方和</a:t>
            </a:r>
            <a:r>
              <a:rPr lang="zh-CN" altLang="en-US" dirty="0"/>
              <a:t>除以</a:t>
            </a:r>
            <a:r>
              <a:rPr lang="en-US" altLang="zh-CN" dirty="0"/>
              <a:t>n-1</a:t>
            </a:r>
            <a:r>
              <a:rPr lang="zh-CN" altLang="en-US" dirty="0"/>
              <a:t>，用来表示一列数的变异程度。</a:t>
            </a:r>
            <a:endParaRPr lang="en-US" dirty="0"/>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标题 1"/>
          <p:cNvSpPr>
            <a:spLocks noGrp="1"/>
          </p:cNvSpPr>
          <p:nvPr>
            <p:ph type="title"/>
          </p:nvPr>
        </p:nvSpPr>
        <p:spPr>
          <a:xfrm>
            <a:off x="214313" y="357188"/>
            <a:ext cx="8540750" cy="822325"/>
          </a:xfrm>
        </p:spPr>
        <p:txBody>
          <a:bodyPr/>
          <a:lstStyle/>
          <a:p>
            <a:r>
              <a:rPr lang="en-US" altLang="zh-CN" dirty="0"/>
              <a:t>4.1.2</a:t>
            </a:r>
            <a:r>
              <a:rPr lang="zh-CN" altLang="en-US" dirty="0"/>
              <a:t> 卡方</a:t>
            </a:r>
            <a:r>
              <a:rPr lang="en-US" altLang="zh-CN" dirty="0"/>
              <a:t>(</a:t>
            </a:r>
            <a:r>
              <a:rPr lang="en-US" altLang="zh-CN" i="1" dirty="0">
                <a:solidFill>
                  <a:srgbClr val="000000"/>
                </a:solidFill>
                <a:latin typeface="Symbol" panose="05050102010706020507" pitchFamily="18" charset="2"/>
              </a:rPr>
              <a:t>c</a:t>
            </a:r>
            <a:r>
              <a:rPr lang="en-US" altLang="zh-CN" baseline="30000" dirty="0">
                <a:solidFill>
                  <a:srgbClr val="000000"/>
                </a:solidFill>
              </a:rPr>
              <a:t>2</a:t>
            </a:r>
            <a:r>
              <a:rPr lang="en-US" altLang="zh-CN" dirty="0"/>
              <a:t>)</a:t>
            </a:r>
            <a:r>
              <a:rPr lang="zh-CN" altLang="en-US" dirty="0"/>
              <a:t>分布</a:t>
            </a:r>
          </a:p>
        </p:txBody>
      </p:sp>
      <p:sp>
        <p:nvSpPr>
          <p:cNvPr id="20485" name="内容占位符 2"/>
          <p:cNvSpPr>
            <a:spLocks noGrp="1"/>
          </p:cNvSpPr>
          <p:nvPr>
            <p:ph idx="1"/>
          </p:nvPr>
        </p:nvSpPr>
        <p:spPr/>
        <p:txBody>
          <a:bodyPr>
            <a:normAutofit/>
          </a:bodyPr>
          <a:lstStyle/>
          <a:p>
            <a:r>
              <a:rPr lang="zh-CN" altLang="en-US" dirty="0">
                <a:solidFill>
                  <a:srgbClr val="000000"/>
                </a:solidFill>
                <a:cs typeface="Times New Roman" panose="02020603050405020304" pitchFamily="18" charset="0"/>
              </a:rPr>
              <a:t>期望为：</a:t>
            </a:r>
            <a:r>
              <a:rPr lang="en-US" altLang="zh-CN" i="1" dirty="0">
                <a:solidFill>
                  <a:srgbClr val="000000"/>
                </a:solidFill>
                <a:latin typeface="Times New Roman" panose="02020603050405020304" pitchFamily="18" charset="0"/>
                <a:cs typeface="Times New Roman" panose="02020603050405020304" pitchFamily="18" charset="0"/>
              </a:rPr>
              <a:t>E</a:t>
            </a:r>
            <a:r>
              <a:rPr lang="en-US" altLang="zh-CN" dirty="0">
                <a:solidFill>
                  <a:srgbClr val="000000"/>
                </a:solidFill>
                <a:cs typeface="Times New Roman" panose="02020603050405020304" pitchFamily="18" charset="0"/>
              </a:rPr>
              <a:t>(</a:t>
            </a:r>
            <a:r>
              <a:rPr lang="en-US" altLang="zh-CN" sz="2000" i="1" dirty="0">
                <a:solidFill>
                  <a:srgbClr val="000000"/>
                </a:solidFill>
                <a:latin typeface="Symbol" panose="05050102010706020507" pitchFamily="18" charset="2"/>
              </a:rPr>
              <a:t>c</a:t>
            </a:r>
            <a:r>
              <a:rPr lang="en-US" altLang="zh-CN" sz="2000" baseline="30000" dirty="0">
                <a:solidFill>
                  <a:srgbClr val="000000"/>
                </a:solidFill>
              </a:rPr>
              <a:t>2</a:t>
            </a:r>
            <a:r>
              <a:rPr lang="en-US" altLang="zh-CN" sz="2000" dirty="0">
                <a:solidFill>
                  <a:srgbClr val="000000"/>
                </a:solidFill>
              </a:rPr>
              <a:t>(</a:t>
            </a:r>
            <a:r>
              <a:rPr lang="en-US" altLang="zh-CN" sz="2000" i="1" dirty="0">
                <a:solidFill>
                  <a:srgbClr val="000000"/>
                </a:solidFill>
                <a:latin typeface="Times New Roman" panose="02020603050405020304" pitchFamily="18" charset="0"/>
              </a:rPr>
              <a:t>n</a:t>
            </a:r>
            <a:r>
              <a:rPr lang="en-US" altLang="zh-CN" sz="2000" dirty="0">
                <a:solidFill>
                  <a:srgbClr val="000000"/>
                </a:solidFill>
              </a:rPr>
              <a:t>)</a:t>
            </a:r>
            <a:r>
              <a:rPr lang="en-US" altLang="zh-CN" dirty="0">
                <a:solidFill>
                  <a:srgbClr val="000000"/>
                </a:solidFill>
                <a:cs typeface="Times New Roman" panose="02020603050405020304" pitchFamily="18" charset="0"/>
              </a:rPr>
              <a:t>)=</a:t>
            </a:r>
            <a:r>
              <a:rPr lang="en-US" altLang="zh-CN" i="1" dirty="0">
                <a:solidFill>
                  <a:srgbClr val="000000"/>
                </a:solidFill>
                <a:latin typeface="Times New Roman" panose="02020603050405020304" pitchFamily="18" charset="0"/>
                <a:cs typeface="Times New Roman" panose="02020603050405020304" pitchFamily="18" charset="0"/>
              </a:rPr>
              <a:t>n</a:t>
            </a:r>
            <a:r>
              <a:rPr lang="zh-CN" altLang="en-US" dirty="0">
                <a:solidFill>
                  <a:srgbClr val="000000"/>
                </a:solidFill>
                <a:cs typeface="Times New Roman" panose="02020603050405020304" pitchFamily="18" charset="0"/>
              </a:rPr>
              <a:t>，方差为：</a:t>
            </a:r>
            <a:r>
              <a:rPr lang="en-US" altLang="zh-CN" i="1" dirty="0" err="1">
                <a:solidFill>
                  <a:srgbClr val="000000"/>
                </a:solidFill>
                <a:latin typeface="Times New Roman" panose="02020603050405020304" pitchFamily="18" charset="0"/>
                <a:cs typeface="Times New Roman" panose="02020603050405020304" pitchFamily="18" charset="0"/>
              </a:rPr>
              <a:t>Var</a:t>
            </a:r>
            <a:r>
              <a:rPr lang="en-US" altLang="zh-CN" dirty="0">
                <a:solidFill>
                  <a:srgbClr val="000000"/>
                </a:solidFill>
                <a:cs typeface="Times New Roman" panose="02020603050405020304" pitchFamily="18" charset="0"/>
              </a:rPr>
              <a:t>(</a:t>
            </a:r>
            <a:r>
              <a:rPr lang="en-US" altLang="zh-CN" sz="2000" i="1" dirty="0">
                <a:solidFill>
                  <a:srgbClr val="000000"/>
                </a:solidFill>
                <a:latin typeface="Symbol" panose="05050102010706020507" pitchFamily="18" charset="2"/>
              </a:rPr>
              <a:t>c</a:t>
            </a:r>
            <a:r>
              <a:rPr lang="en-US" altLang="zh-CN" sz="2000" baseline="30000" dirty="0">
                <a:solidFill>
                  <a:srgbClr val="000000"/>
                </a:solidFill>
              </a:rPr>
              <a:t>2</a:t>
            </a:r>
            <a:r>
              <a:rPr lang="en-US" altLang="zh-CN" sz="2000" dirty="0">
                <a:solidFill>
                  <a:srgbClr val="000000"/>
                </a:solidFill>
              </a:rPr>
              <a:t>(</a:t>
            </a:r>
            <a:r>
              <a:rPr lang="en-US" altLang="zh-CN" sz="2000" i="1" dirty="0">
                <a:solidFill>
                  <a:srgbClr val="000000"/>
                </a:solidFill>
                <a:latin typeface="Times New Roman" panose="02020603050405020304" pitchFamily="18" charset="0"/>
              </a:rPr>
              <a:t>n</a:t>
            </a:r>
            <a:r>
              <a:rPr lang="en-US" altLang="zh-CN" sz="2000" dirty="0">
                <a:solidFill>
                  <a:srgbClr val="000000"/>
                </a:solidFill>
              </a:rPr>
              <a:t>)</a:t>
            </a:r>
            <a:r>
              <a:rPr lang="en-US" altLang="zh-CN" dirty="0">
                <a:solidFill>
                  <a:srgbClr val="000000"/>
                </a:solidFill>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2</a:t>
            </a:r>
            <a:r>
              <a:rPr lang="en-US" altLang="zh-CN" i="1" dirty="0">
                <a:solidFill>
                  <a:srgbClr val="000000"/>
                </a:solidFill>
                <a:latin typeface="Times New Roman" panose="02020603050405020304" pitchFamily="18" charset="0"/>
                <a:cs typeface="Times New Roman" panose="02020603050405020304" pitchFamily="18" charset="0"/>
              </a:rPr>
              <a:t>n</a:t>
            </a:r>
            <a:endParaRPr lang="en-US" altLang="zh-CN" dirty="0">
              <a:solidFill>
                <a:srgbClr val="000000"/>
              </a:solidFill>
              <a:cs typeface="Times New Roman" panose="02020603050405020304" pitchFamily="18" charset="0"/>
            </a:endParaRPr>
          </a:p>
          <a:p>
            <a:endParaRPr lang="en-US" altLang="zh-CN" b="1" dirty="0"/>
          </a:p>
        </p:txBody>
      </p:sp>
      <p:sp>
        <p:nvSpPr>
          <p:cNvPr id="2048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048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 name="矩形 3"/>
          <p:cNvSpPr/>
          <p:nvPr/>
        </p:nvSpPr>
        <p:spPr>
          <a:xfrm>
            <a:off x="1461170" y="5860250"/>
            <a:ext cx="5529512" cy="646331"/>
          </a:xfrm>
          <a:prstGeom prst="rect">
            <a:avLst/>
          </a:prstGeom>
          <a:noFill/>
          <a:ln>
            <a:solidFill>
              <a:srgbClr val="FF0000"/>
            </a:solidFill>
          </a:ln>
        </p:spPr>
        <p:txBody>
          <a:bodyPr wrap="square">
            <a:spAutoFit/>
          </a:bodyPr>
          <a:lstStyle/>
          <a:p>
            <a:r>
              <a:rPr lang="zh-CN" altLang="en-US" b="1" dirty="0"/>
              <a:t>卡方分布</a:t>
            </a:r>
            <a:r>
              <a:rPr lang="zh-CN" altLang="en-US" dirty="0"/>
              <a:t>是由</a:t>
            </a:r>
            <a:r>
              <a:rPr lang="zh-CN" altLang="en-US" b="1" dirty="0"/>
              <a:t>正态分布构造而成的一个新的分布</a:t>
            </a:r>
            <a:r>
              <a:rPr lang="en-US" altLang="zh-CN" dirty="0"/>
              <a:t>,</a:t>
            </a:r>
            <a:r>
              <a:rPr lang="zh-CN" altLang="en-US" dirty="0"/>
              <a:t> </a:t>
            </a:r>
            <a:endParaRPr lang="en-US" altLang="zh-CN" dirty="0"/>
          </a:p>
          <a:p>
            <a:r>
              <a:rPr lang="zh-CN" altLang="en-US" b="1" dirty="0">
                <a:solidFill>
                  <a:srgbClr val="FF0000"/>
                </a:solidFill>
              </a:rPr>
              <a:t>当自由度</a:t>
            </a:r>
            <a:r>
              <a:rPr lang="en-US" altLang="zh-CN" b="1" dirty="0">
                <a:solidFill>
                  <a:srgbClr val="FF0000"/>
                </a:solidFill>
              </a:rPr>
              <a:t>n</a:t>
            </a:r>
            <a:r>
              <a:rPr lang="zh-CN" altLang="en-US" b="1" dirty="0">
                <a:solidFill>
                  <a:srgbClr val="FF0000"/>
                </a:solidFill>
              </a:rPr>
              <a:t>很大时</a:t>
            </a:r>
            <a:r>
              <a:rPr lang="en-US" altLang="zh-CN" b="1" dirty="0">
                <a:solidFill>
                  <a:srgbClr val="FF0000"/>
                </a:solidFill>
              </a:rPr>
              <a:t>, </a:t>
            </a:r>
            <a:r>
              <a:rPr lang="en-US" altLang="zh-CN" b="1" i="1" dirty="0">
                <a:solidFill>
                  <a:srgbClr val="FF0000"/>
                </a:solidFill>
                <a:latin typeface="Symbol" panose="05050102010706020507" pitchFamily="18" charset="2"/>
              </a:rPr>
              <a:t>c</a:t>
            </a:r>
            <a:r>
              <a:rPr lang="en-US" altLang="zh-CN" b="1" baseline="30000" dirty="0">
                <a:solidFill>
                  <a:srgbClr val="FF0000"/>
                </a:solidFill>
              </a:rPr>
              <a:t>2</a:t>
            </a:r>
            <a:r>
              <a:rPr lang="zh-CN" altLang="en-US" b="1" dirty="0">
                <a:solidFill>
                  <a:srgbClr val="FF0000"/>
                </a:solidFill>
              </a:rPr>
              <a:t>分布接近于正态分布</a:t>
            </a:r>
            <a:r>
              <a:rPr lang="zh-CN" altLang="en-US" dirty="0"/>
              <a:t>。</a:t>
            </a:r>
            <a:endParaRPr lang="en-US" dirty="0"/>
          </a:p>
        </p:txBody>
      </p:sp>
      <p:grpSp>
        <p:nvGrpSpPr>
          <p:cNvPr id="10" name="Group 94"/>
          <p:cNvGrpSpPr>
            <a:grpSpLocks/>
          </p:cNvGrpSpPr>
          <p:nvPr/>
        </p:nvGrpSpPr>
        <p:grpSpPr bwMode="auto">
          <a:xfrm>
            <a:off x="2547938" y="2533052"/>
            <a:ext cx="3048000" cy="2697155"/>
            <a:chOff x="567" y="2403"/>
            <a:chExt cx="1920" cy="1699"/>
          </a:xfrm>
        </p:grpSpPr>
        <p:sp>
          <p:nvSpPr>
            <p:cNvPr id="11" name="Rectangle 58"/>
            <p:cNvSpPr>
              <a:spLocks noChangeArrowheads="1"/>
            </p:cNvSpPr>
            <p:nvPr/>
          </p:nvSpPr>
          <p:spPr bwMode="auto">
            <a:xfrm>
              <a:off x="567" y="3929"/>
              <a:ext cx="14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eaLnBrk="0" hangingPunct="0">
                <a:spcBef>
                  <a:spcPct val="0"/>
                </a:spcBef>
              </a:pPr>
              <a:r>
                <a:rPr kumimoji="1" lang="zh-CN" altLang="en-US" sz="1800" b="1">
                  <a:solidFill>
                    <a:srgbClr val="000000"/>
                  </a:solidFill>
                </a:rPr>
                <a:t>不同自由度的卡方分布</a:t>
              </a:r>
            </a:p>
          </p:txBody>
        </p:sp>
        <p:sp>
          <p:nvSpPr>
            <p:cNvPr id="12" name="Rectangle 59"/>
            <p:cNvSpPr>
              <a:spLocks noChangeArrowheads="1"/>
            </p:cNvSpPr>
            <p:nvPr/>
          </p:nvSpPr>
          <p:spPr bwMode="auto">
            <a:xfrm>
              <a:off x="2247" y="3747"/>
              <a:ext cx="178" cy="2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eaLnBrk="0" hangingPunct="0">
                <a:spcBef>
                  <a:spcPct val="0"/>
                </a:spcBef>
              </a:pPr>
              <a:r>
                <a:rPr kumimoji="1" lang="en-US" altLang="zh-CN" sz="2500" b="1">
                  <a:latin typeface="Symbol" panose="05050102010706020507" pitchFamily="18" charset="2"/>
                </a:rPr>
                <a:t>c</a:t>
              </a:r>
              <a:r>
                <a:rPr kumimoji="1" lang="en-US" altLang="zh-CN" sz="2500" b="1" baseline="30000">
                  <a:latin typeface="Symbol" panose="05050102010706020507" pitchFamily="18" charset="2"/>
                </a:rPr>
                <a:t>2</a:t>
              </a:r>
              <a:endParaRPr kumimoji="1" lang="en-US" altLang="zh-CN" sz="2400"/>
            </a:p>
          </p:txBody>
        </p:sp>
        <p:grpSp>
          <p:nvGrpSpPr>
            <p:cNvPr id="13" name="Group 60"/>
            <p:cNvGrpSpPr>
              <a:grpSpLocks/>
            </p:cNvGrpSpPr>
            <p:nvPr/>
          </p:nvGrpSpPr>
          <p:grpSpPr bwMode="auto">
            <a:xfrm>
              <a:off x="567" y="2403"/>
              <a:ext cx="1920" cy="1334"/>
              <a:chOff x="3600" y="1728"/>
              <a:chExt cx="1920" cy="1334"/>
            </a:xfrm>
          </p:grpSpPr>
          <p:sp>
            <p:nvSpPr>
              <p:cNvPr id="14" name="Freeform 61"/>
              <p:cNvSpPr>
                <a:spLocks/>
              </p:cNvSpPr>
              <p:nvPr/>
            </p:nvSpPr>
            <p:spPr bwMode="auto">
              <a:xfrm>
                <a:off x="3624" y="1728"/>
                <a:ext cx="1896" cy="1316"/>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0226">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5" name="Line 62"/>
              <p:cNvSpPr>
                <a:spLocks noChangeShapeType="1"/>
              </p:cNvSpPr>
              <p:nvPr/>
            </p:nvSpPr>
            <p:spPr bwMode="auto">
              <a:xfrm>
                <a:off x="3600" y="1904"/>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6" name="Line 63"/>
              <p:cNvSpPr>
                <a:spLocks noChangeShapeType="1"/>
              </p:cNvSpPr>
              <p:nvPr/>
            </p:nvSpPr>
            <p:spPr bwMode="auto">
              <a:xfrm>
                <a:off x="3600" y="202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7" name="Line 64"/>
              <p:cNvSpPr>
                <a:spLocks noChangeShapeType="1"/>
              </p:cNvSpPr>
              <p:nvPr/>
            </p:nvSpPr>
            <p:spPr bwMode="auto">
              <a:xfrm>
                <a:off x="3600" y="215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8" name="Line 65"/>
              <p:cNvSpPr>
                <a:spLocks noChangeShapeType="1"/>
              </p:cNvSpPr>
              <p:nvPr/>
            </p:nvSpPr>
            <p:spPr bwMode="auto">
              <a:xfrm>
                <a:off x="3600" y="228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9" name="Line 66"/>
              <p:cNvSpPr>
                <a:spLocks noChangeShapeType="1"/>
              </p:cNvSpPr>
              <p:nvPr/>
            </p:nvSpPr>
            <p:spPr bwMode="auto">
              <a:xfrm>
                <a:off x="3600" y="241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0" name="Line 67"/>
              <p:cNvSpPr>
                <a:spLocks noChangeShapeType="1"/>
              </p:cNvSpPr>
              <p:nvPr/>
            </p:nvSpPr>
            <p:spPr bwMode="auto">
              <a:xfrm>
                <a:off x="3600" y="253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1" name="Line 68"/>
              <p:cNvSpPr>
                <a:spLocks noChangeShapeType="1"/>
              </p:cNvSpPr>
              <p:nvPr/>
            </p:nvSpPr>
            <p:spPr bwMode="auto">
              <a:xfrm>
                <a:off x="3600" y="266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2" name="Line 69"/>
              <p:cNvSpPr>
                <a:spLocks noChangeShapeType="1"/>
              </p:cNvSpPr>
              <p:nvPr/>
            </p:nvSpPr>
            <p:spPr bwMode="auto">
              <a:xfrm>
                <a:off x="3600" y="2791"/>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3" name="Line 70"/>
              <p:cNvSpPr>
                <a:spLocks noChangeShapeType="1"/>
              </p:cNvSpPr>
              <p:nvPr/>
            </p:nvSpPr>
            <p:spPr bwMode="auto">
              <a:xfrm>
                <a:off x="3600" y="2918"/>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4" name="Line 71"/>
              <p:cNvSpPr>
                <a:spLocks noChangeShapeType="1"/>
              </p:cNvSpPr>
              <p:nvPr/>
            </p:nvSpPr>
            <p:spPr bwMode="auto">
              <a:xfrm>
                <a:off x="5279"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5" name="Line 72"/>
              <p:cNvSpPr>
                <a:spLocks noChangeShapeType="1"/>
              </p:cNvSpPr>
              <p:nvPr/>
            </p:nvSpPr>
            <p:spPr bwMode="auto">
              <a:xfrm>
                <a:off x="5095"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6" name="Line 73"/>
              <p:cNvSpPr>
                <a:spLocks noChangeShapeType="1"/>
              </p:cNvSpPr>
              <p:nvPr/>
            </p:nvSpPr>
            <p:spPr bwMode="auto">
              <a:xfrm>
                <a:off x="4910"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7" name="Line 74"/>
              <p:cNvSpPr>
                <a:spLocks noChangeShapeType="1"/>
              </p:cNvSpPr>
              <p:nvPr/>
            </p:nvSpPr>
            <p:spPr bwMode="auto">
              <a:xfrm>
                <a:off x="4727"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8" name="Line 75"/>
              <p:cNvSpPr>
                <a:spLocks noChangeShapeType="1"/>
              </p:cNvSpPr>
              <p:nvPr/>
            </p:nvSpPr>
            <p:spPr bwMode="auto">
              <a:xfrm>
                <a:off x="4544"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9" name="Line 76"/>
              <p:cNvSpPr>
                <a:spLocks noChangeShapeType="1"/>
              </p:cNvSpPr>
              <p:nvPr/>
            </p:nvSpPr>
            <p:spPr bwMode="auto">
              <a:xfrm>
                <a:off x="4359"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0" name="Line 77"/>
              <p:cNvSpPr>
                <a:spLocks noChangeShapeType="1"/>
              </p:cNvSpPr>
              <p:nvPr/>
            </p:nvSpPr>
            <p:spPr bwMode="auto">
              <a:xfrm>
                <a:off x="4175"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1" name="Line 78"/>
              <p:cNvSpPr>
                <a:spLocks noChangeShapeType="1"/>
              </p:cNvSpPr>
              <p:nvPr/>
            </p:nvSpPr>
            <p:spPr bwMode="auto">
              <a:xfrm>
                <a:off x="3992"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2" name="Line 79"/>
              <p:cNvSpPr>
                <a:spLocks noChangeShapeType="1"/>
              </p:cNvSpPr>
              <p:nvPr/>
            </p:nvSpPr>
            <p:spPr bwMode="auto">
              <a:xfrm>
                <a:off x="3807" y="3044"/>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nvGrpSpPr>
              <p:cNvPr id="33" name="Group 80"/>
              <p:cNvGrpSpPr>
                <a:grpSpLocks/>
              </p:cNvGrpSpPr>
              <p:nvPr/>
            </p:nvGrpSpPr>
            <p:grpSpPr bwMode="auto">
              <a:xfrm>
                <a:off x="3666" y="2275"/>
                <a:ext cx="1816" cy="669"/>
                <a:chOff x="3719" y="2525"/>
                <a:chExt cx="1686" cy="366"/>
              </a:xfrm>
            </p:grpSpPr>
            <p:sp>
              <p:nvSpPr>
                <p:cNvPr id="45" name="Freeform 81"/>
                <p:cNvSpPr>
                  <a:spLocks/>
                </p:cNvSpPr>
                <p:nvPr/>
              </p:nvSpPr>
              <p:spPr bwMode="auto">
                <a:xfrm>
                  <a:off x="4012" y="2525"/>
                  <a:ext cx="1393" cy="366"/>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3810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6" name="Freeform 82"/>
                <p:cNvSpPr>
                  <a:spLocks/>
                </p:cNvSpPr>
                <p:nvPr/>
              </p:nvSpPr>
              <p:spPr bwMode="auto">
                <a:xfrm>
                  <a:off x="3719" y="2525"/>
                  <a:ext cx="293" cy="366"/>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3810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grpSp>
            <p:nvGrpSpPr>
              <p:cNvPr id="34" name="Group 83"/>
              <p:cNvGrpSpPr>
                <a:grpSpLocks/>
              </p:cNvGrpSpPr>
              <p:nvPr/>
            </p:nvGrpSpPr>
            <p:grpSpPr bwMode="auto">
              <a:xfrm>
                <a:off x="3818" y="2101"/>
                <a:ext cx="713" cy="902"/>
                <a:chOff x="3828" y="2396"/>
                <a:chExt cx="662" cy="495"/>
              </a:xfrm>
            </p:grpSpPr>
            <p:sp>
              <p:nvSpPr>
                <p:cNvPr id="43" name="Freeform 84"/>
                <p:cNvSpPr>
                  <a:spLocks/>
                </p:cNvSpPr>
                <p:nvPr/>
              </p:nvSpPr>
              <p:spPr bwMode="auto">
                <a:xfrm>
                  <a:off x="3924" y="2396"/>
                  <a:ext cx="566" cy="495"/>
                </a:xfrm>
                <a:custGeom>
                  <a:avLst/>
                  <a:gdLst>
                    <a:gd name="T0" fmla="*/ 566 w 566"/>
                    <a:gd name="T1" fmla="*/ 495 h 495"/>
                    <a:gd name="T2" fmla="*/ 505 w 566"/>
                    <a:gd name="T3" fmla="*/ 489 h 495"/>
                    <a:gd name="T4" fmla="*/ 476 w 566"/>
                    <a:gd name="T5" fmla="*/ 483 h 495"/>
                    <a:gd name="T6" fmla="*/ 446 w 566"/>
                    <a:gd name="T7" fmla="*/ 475 h 495"/>
                    <a:gd name="T8" fmla="*/ 417 w 566"/>
                    <a:gd name="T9" fmla="*/ 466 h 495"/>
                    <a:gd name="T10" fmla="*/ 386 w 566"/>
                    <a:gd name="T11" fmla="*/ 450 h 495"/>
                    <a:gd name="T12" fmla="*/ 356 w 566"/>
                    <a:gd name="T13" fmla="*/ 428 h 495"/>
                    <a:gd name="T14" fmla="*/ 298 w 566"/>
                    <a:gd name="T15" fmla="*/ 372 h 495"/>
                    <a:gd name="T16" fmla="*/ 237 w 566"/>
                    <a:gd name="T17" fmla="*/ 292 h 495"/>
                    <a:gd name="T18" fmla="*/ 178 w 566"/>
                    <a:gd name="T19" fmla="*/ 194 h 495"/>
                    <a:gd name="T20" fmla="*/ 149 w 566"/>
                    <a:gd name="T21" fmla="*/ 145 h 495"/>
                    <a:gd name="T22" fmla="*/ 118 w 566"/>
                    <a:gd name="T23" fmla="*/ 98 h 495"/>
                    <a:gd name="T24" fmla="*/ 88 w 566"/>
                    <a:gd name="T25" fmla="*/ 59 h 495"/>
                    <a:gd name="T26" fmla="*/ 59 w 566"/>
                    <a:gd name="T27" fmla="*/ 28 h 495"/>
                    <a:gd name="T28" fmla="*/ 30 w 566"/>
                    <a:gd name="T29" fmla="*/ 8 h 495"/>
                    <a:gd name="T30" fmla="*/ 0 w 566"/>
                    <a:gd name="T31"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6" h="495">
                      <a:moveTo>
                        <a:pt x="566" y="495"/>
                      </a:moveTo>
                      <a:lnTo>
                        <a:pt x="505" y="489"/>
                      </a:lnTo>
                      <a:lnTo>
                        <a:pt x="476" y="483"/>
                      </a:lnTo>
                      <a:lnTo>
                        <a:pt x="446" y="475"/>
                      </a:lnTo>
                      <a:lnTo>
                        <a:pt x="417" y="466"/>
                      </a:lnTo>
                      <a:lnTo>
                        <a:pt x="386" y="450"/>
                      </a:lnTo>
                      <a:lnTo>
                        <a:pt x="356" y="428"/>
                      </a:lnTo>
                      <a:lnTo>
                        <a:pt x="298" y="372"/>
                      </a:lnTo>
                      <a:lnTo>
                        <a:pt x="237" y="292"/>
                      </a:lnTo>
                      <a:lnTo>
                        <a:pt x="178" y="194"/>
                      </a:lnTo>
                      <a:lnTo>
                        <a:pt x="149" y="145"/>
                      </a:lnTo>
                      <a:lnTo>
                        <a:pt x="118" y="98"/>
                      </a:lnTo>
                      <a:lnTo>
                        <a:pt x="88" y="59"/>
                      </a:lnTo>
                      <a:lnTo>
                        <a:pt x="59" y="28"/>
                      </a:lnTo>
                      <a:lnTo>
                        <a:pt x="30" y="8"/>
                      </a:lnTo>
                      <a:lnTo>
                        <a:pt x="0" y="0"/>
                      </a:lnTo>
                    </a:path>
                  </a:pathLst>
                </a:custGeom>
                <a:noFill/>
                <a:ln w="38100" cmpd="sng">
                  <a:solidFill>
                    <a:schemeClr val="hlink"/>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4" name="Freeform 85"/>
                <p:cNvSpPr>
                  <a:spLocks/>
                </p:cNvSpPr>
                <p:nvPr/>
              </p:nvSpPr>
              <p:spPr bwMode="auto">
                <a:xfrm>
                  <a:off x="3828" y="2396"/>
                  <a:ext cx="96" cy="495"/>
                </a:xfrm>
                <a:custGeom>
                  <a:avLst/>
                  <a:gdLst>
                    <a:gd name="T0" fmla="*/ 0 w 96"/>
                    <a:gd name="T1" fmla="*/ 495 h 495"/>
                    <a:gd name="T2" fmla="*/ 10 w 96"/>
                    <a:gd name="T3" fmla="*/ 489 h 495"/>
                    <a:gd name="T4" fmla="*/ 16 w 96"/>
                    <a:gd name="T5" fmla="*/ 483 h 495"/>
                    <a:gd name="T6" fmla="*/ 20 w 96"/>
                    <a:gd name="T7" fmla="*/ 475 h 495"/>
                    <a:gd name="T8" fmla="*/ 26 w 96"/>
                    <a:gd name="T9" fmla="*/ 466 h 495"/>
                    <a:gd name="T10" fmla="*/ 30 w 96"/>
                    <a:gd name="T11" fmla="*/ 450 h 495"/>
                    <a:gd name="T12" fmla="*/ 36 w 96"/>
                    <a:gd name="T13" fmla="*/ 428 h 495"/>
                    <a:gd name="T14" fmla="*/ 45 w 96"/>
                    <a:gd name="T15" fmla="*/ 372 h 495"/>
                    <a:gd name="T16" fmla="*/ 55 w 96"/>
                    <a:gd name="T17" fmla="*/ 292 h 495"/>
                    <a:gd name="T18" fmla="*/ 65 w 96"/>
                    <a:gd name="T19" fmla="*/ 194 h 495"/>
                    <a:gd name="T20" fmla="*/ 71 w 96"/>
                    <a:gd name="T21" fmla="*/ 145 h 495"/>
                    <a:gd name="T22" fmla="*/ 75 w 96"/>
                    <a:gd name="T23" fmla="*/ 98 h 495"/>
                    <a:gd name="T24" fmla="*/ 81 w 96"/>
                    <a:gd name="T25" fmla="*/ 59 h 495"/>
                    <a:gd name="T26" fmla="*/ 86 w 96"/>
                    <a:gd name="T27" fmla="*/ 28 h 495"/>
                    <a:gd name="T28" fmla="*/ 90 w 96"/>
                    <a:gd name="T29" fmla="*/ 8 h 495"/>
                    <a:gd name="T30" fmla="*/ 96 w 96"/>
                    <a:gd name="T31"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95">
                      <a:moveTo>
                        <a:pt x="0" y="495"/>
                      </a:moveTo>
                      <a:lnTo>
                        <a:pt x="10" y="489"/>
                      </a:lnTo>
                      <a:lnTo>
                        <a:pt x="16" y="483"/>
                      </a:lnTo>
                      <a:lnTo>
                        <a:pt x="20" y="475"/>
                      </a:lnTo>
                      <a:lnTo>
                        <a:pt x="26" y="466"/>
                      </a:lnTo>
                      <a:lnTo>
                        <a:pt x="30" y="450"/>
                      </a:lnTo>
                      <a:lnTo>
                        <a:pt x="36" y="428"/>
                      </a:lnTo>
                      <a:lnTo>
                        <a:pt x="45" y="372"/>
                      </a:lnTo>
                      <a:lnTo>
                        <a:pt x="55" y="292"/>
                      </a:lnTo>
                      <a:lnTo>
                        <a:pt x="65" y="194"/>
                      </a:lnTo>
                      <a:lnTo>
                        <a:pt x="71" y="145"/>
                      </a:lnTo>
                      <a:lnTo>
                        <a:pt x="75" y="98"/>
                      </a:lnTo>
                      <a:lnTo>
                        <a:pt x="81" y="59"/>
                      </a:lnTo>
                      <a:lnTo>
                        <a:pt x="86" y="28"/>
                      </a:lnTo>
                      <a:lnTo>
                        <a:pt x="90" y="8"/>
                      </a:lnTo>
                      <a:lnTo>
                        <a:pt x="96" y="0"/>
                      </a:lnTo>
                    </a:path>
                  </a:pathLst>
                </a:custGeom>
                <a:noFill/>
                <a:ln w="38100" cmpd="sng">
                  <a:solidFill>
                    <a:schemeClr val="hlink"/>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
            <p:nvSpPr>
              <p:cNvPr id="35" name="Freeform 86"/>
              <p:cNvSpPr>
                <a:spLocks/>
              </p:cNvSpPr>
              <p:nvPr/>
            </p:nvSpPr>
            <p:spPr bwMode="auto">
              <a:xfrm>
                <a:off x="3663" y="1837"/>
                <a:ext cx="1597" cy="1135"/>
              </a:xfrm>
              <a:custGeom>
                <a:avLst/>
                <a:gdLst>
                  <a:gd name="T0" fmla="*/ 0 w 1483"/>
                  <a:gd name="T1" fmla="*/ 0 h 622"/>
                  <a:gd name="T2" fmla="*/ 4 w 1483"/>
                  <a:gd name="T3" fmla="*/ 39 h 622"/>
                  <a:gd name="T4" fmla="*/ 14 w 1483"/>
                  <a:gd name="T5" fmla="*/ 80 h 622"/>
                  <a:gd name="T6" fmla="*/ 34 w 1483"/>
                  <a:gd name="T7" fmla="*/ 119 h 622"/>
                  <a:gd name="T8" fmla="*/ 57 w 1483"/>
                  <a:gd name="T9" fmla="*/ 159 h 622"/>
                  <a:gd name="T10" fmla="*/ 90 w 1483"/>
                  <a:gd name="T11" fmla="*/ 198 h 622"/>
                  <a:gd name="T12" fmla="*/ 129 w 1483"/>
                  <a:gd name="T13" fmla="*/ 235 h 622"/>
                  <a:gd name="T14" fmla="*/ 174 w 1483"/>
                  <a:gd name="T15" fmla="*/ 272 h 622"/>
                  <a:gd name="T16" fmla="*/ 227 w 1483"/>
                  <a:gd name="T17" fmla="*/ 309 h 622"/>
                  <a:gd name="T18" fmla="*/ 286 w 1483"/>
                  <a:gd name="T19" fmla="*/ 342 h 622"/>
                  <a:gd name="T20" fmla="*/ 350 w 1483"/>
                  <a:gd name="T21" fmla="*/ 376 h 622"/>
                  <a:gd name="T22" fmla="*/ 421 w 1483"/>
                  <a:gd name="T23" fmla="*/ 407 h 622"/>
                  <a:gd name="T24" fmla="*/ 497 w 1483"/>
                  <a:gd name="T25" fmla="*/ 438 h 622"/>
                  <a:gd name="T26" fmla="*/ 577 w 1483"/>
                  <a:gd name="T27" fmla="*/ 466 h 622"/>
                  <a:gd name="T28" fmla="*/ 664 w 1483"/>
                  <a:gd name="T29" fmla="*/ 491 h 622"/>
                  <a:gd name="T30" fmla="*/ 756 w 1483"/>
                  <a:gd name="T31" fmla="*/ 516 h 622"/>
                  <a:gd name="T32" fmla="*/ 849 w 1483"/>
                  <a:gd name="T33" fmla="*/ 538 h 622"/>
                  <a:gd name="T34" fmla="*/ 947 w 1483"/>
                  <a:gd name="T35" fmla="*/ 557 h 622"/>
                  <a:gd name="T36" fmla="*/ 1051 w 1483"/>
                  <a:gd name="T37" fmla="*/ 575 h 622"/>
                  <a:gd name="T38" fmla="*/ 1155 w 1483"/>
                  <a:gd name="T39" fmla="*/ 591 h 622"/>
                  <a:gd name="T40" fmla="*/ 1262 w 1483"/>
                  <a:gd name="T41" fmla="*/ 604 h 622"/>
                  <a:gd name="T42" fmla="*/ 1372 w 1483"/>
                  <a:gd name="T43" fmla="*/ 614 h 622"/>
                  <a:gd name="T44" fmla="*/ 1483 w 1483"/>
                  <a:gd name="T45"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83" h="622">
                    <a:moveTo>
                      <a:pt x="0" y="0"/>
                    </a:moveTo>
                    <a:lnTo>
                      <a:pt x="4" y="39"/>
                    </a:lnTo>
                    <a:lnTo>
                      <a:pt x="14" y="80"/>
                    </a:lnTo>
                    <a:lnTo>
                      <a:pt x="34" y="119"/>
                    </a:lnTo>
                    <a:lnTo>
                      <a:pt x="57" y="159"/>
                    </a:lnTo>
                    <a:lnTo>
                      <a:pt x="90" y="198"/>
                    </a:lnTo>
                    <a:lnTo>
                      <a:pt x="129" y="235"/>
                    </a:lnTo>
                    <a:lnTo>
                      <a:pt x="174" y="272"/>
                    </a:lnTo>
                    <a:lnTo>
                      <a:pt x="227" y="309"/>
                    </a:lnTo>
                    <a:lnTo>
                      <a:pt x="286" y="342"/>
                    </a:lnTo>
                    <a:lnTo>
                      <a:pt x="350" y="376"/>
                    </a:lnTo>
                    <a:lnTo>
                      <a:pt x="421" y="407"/>
                    </a:lnTo>
                    <a:lnTo>
                      <a:pt x="497" y="438"/>
                    </a:lnTo>
                    <a:lnTo>
                      <a:pt x="577" y="466"/>
                    </a:lnTo>
                    <a:lnTo>
                      <a:pt x="664" y="491"/>
                    </a:lnTo>
                    <a:lnTo>
                      <a:pt x="756" y="516"/>
                    </a:lnTo>
                    <a:lnTo>
                      <a:pt x="849" y="538"/>
                    </a:lnTo>
                    <a:lnTo>
                      <a:pt x="947" y="557"/>
                    </a:lnTo>
                    <a:lnTo>
                      <a:pt x="1051" y="575"/>
                    </a:lnTo>
                    <a:lnTo>
                      <a:pt x="1155" y="591"/>
                    </a:lnTo>
                    <a:lnTo>
                      <a:pt x="1262" y="604"/>
                    </a:lnTo>
                    <a:lnTo>
                      <a:pt x="1372" y="614"/>
                    </a:lnTo>
                    <a:lnTo>
                      <a:pt x="1483" y="622"/>
                    </a:lnTo>
                  </a:path>
                </a:pathLst>
              </a:custGeom>
              <a:noFill/>
              <a:ln w="38100" cmpd="sng">
                <a:solidFill>
                  <a:srgbClr val="FFFF9B"/>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nvGrpSpPr>
              <p:cNvPr id="36" name="Group 87"/>
              <p:cNvGrpSpPr>
                <a:grpSpLocks/>
              </p:cNvGrpSpPr>
              <p:nvPr/>
            </p:nvGrpSpPr>
            <p:grpSpPr bwMode="auto">
              <a:xfrm>
                <a:off x="3767" y="2438"/>
                <a:ext cx="1606" cy="509"/>
                <a:chOff x="342" y="3009"/>
                <a:chExt cx="1492" cy="717"/>
              </a:xfrm>
            </p:grpSpPr>
            <p:sp>
              <p:nvSpPr>
                <p:cNvPr id="41" name="Freeform 88"/>
                <p:cNvSpPr>
                  <a:spLocks/>
                </p:cNvSpPr>
                <p:nvPr/>
              </p:nvSpPr>
              <p:spPr bwMode="auto">
                <a:xfrm>
                  <a:off x="1087" y="3009"/>
                  <a:ext cx="747" cy="717"/>
                </a:xfrm>
                <a:custGeom>
                  <a:avLst/>
                  <a:gdLst>
                    <a:gd name="T0" fmla="*/ 747 w 747"/>
                    <a:gd name="T1" fmla="*/ 717 h 717"/>
                    <a:gd name="T2" fmla="*/ 668 w 747"/>
                    <a:gd name="T3" fmla="*/ 709 h 717"/>
                    <a:gd name="T4" fmla="*/ 630 w 747"/>
                    <a:gd name="T5" fmla="*/ 700 h 717"/>
                    <a:gd name="T6" fmla="*/ 590 w 747"/>
                    <a:gd name="T7" fmla="*/ 689 h 717"/>
                    <a:gd name="T8" fmla="*/ 550 w 747"/>
                    <a:gd name="T9" fmla="*/ 672 h 717"/>
                    <a:gd name="T10" fmla="*/ 512 w 747"/>
                    <a:gd name="T11" fmla="*/ 649 h 717"/>
                    <a:gd name="T12" fmla="*/ 472 w 747"/>
                    <a:gd name="T13" fmla="*/ 620 h 717"/>
                    <a:gd name="T14" fmla="*/ 394 w 747"/>
                    <a:gd name="T15" fmla="*/ 538 h 717"/>
                    <a:gd name="T16" fmla="*/ 316 w 747"/>
                    <a:gd name="T17" fmla="*/ 420 h 717"/>
                    <a:gd name="T18" fmla="*/ 236 w 747"/>
                    <a:gd name="T19" fmla="*/ 280 h 717"/>
                    <a:gd name="T20" fmla="*/ 196 w 747"/>
                    <a:gd name="T21" fmla="*/ 208 h 717"/>
                    <a:gd name="T22" fmla="*/ 158 w 747"/>
                    <a:gd name="T23" fmla="*/ 142 h 717"/>
                    <a:gd name="T24" fmla="*/ 118 w 747"/>
                    <a:gd name="T25" fmla="*/ 84 h 717"/>
                    <a:gd name="T26" fmla="*/ 80 w 747"/>
                    <a:gd name="T27" fmla="*/ 38 h 717"/>
                    <a:gd name="T28" fmla="*/ 40 w 747"/>
                    <a:gd name="T29" fmla="*/ 9 h 717"/>
                    <a:gd name="T30" fmla="*/ 0 w 747"/>
                    <a:gd name="T3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7" h="717">
                      <a:moveTo>
                        <a:pt x="747" y="717"/>
                      </a:moveTo>
                      <a:lnTo>
                        <a:pt x="668" y="709"/>
                      </a:lnTo>
                      <a:lnTo>
                        <a:pt x="630" y="700"/>
                      </a:lnTo>
                      <a:lnTo>
                        <a:pt x="590" y="689"/>
                      </a:lnTo>
                      <a:lnTo>
                        <a:pt x="550" y="672"/>
                      </a:lnTo>
                      <a:lnTo>
                        <a:pt x="512" y="649"/>
                      </a:lnTo>
                      <a:lnTo>
                        <a:pt x="472" y="620"/>
                      </a:lnTo>
                      <a:lnTo>
                        <a:pt x="394" y="538"/>
                      </a:lnTo>
                      <a:lnTo>
                        <a:pt x="316" y="420"/>
                      </a:lnTo>
                      <a:lnTo>
                        <a:pt x="236" y="280"/>
                      </a:lnTo>
                      <a:lnTo>
                        <a:pt x="196" y="208"/>
                      </a:lnTo>
                      <a:lnTo>
                        <a:pt x="158" y="142"/>
                      </a:lnTo>
                      <a:lnTo>
                        <a:pt x="118" y="84"/>
                      </a:lnTo>
                      <a:lnTo>
                        <a:pt x="80" y="38"/>
                      </a:lnTo>
                      <a:lnTo>
                        <a:pt x="40" y="9"/>
                      </a:lnTo>
                      <a:lnTo>
                        <a:pt x="0" y="0"/>
                      </a:lnTo>
                    </a:path>
                  </a:pathLst>
                </a:custGeom>
                <a:noFill/>
                <a:ln w="38100" cmpd="sng">
                  <a:solidFill>
                    <a:srgbClr val="FF000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2" name="Freeform 89"/>
                <p:cNvSpPr>
                  <a:spLocks/>
                </p:cNvSpPr>
                <p:nvPr/>
              </p:nvSpPr>
              <p:spPr bwMode="auto">
                <a:xfrm>
                  <a:off x="342" y="3009"/>
                  <a:ext cx="745" cy="717"/>
                </a:xfrm>
                <a:custGeom>
                  <a:avLst/>
                  <a:gdLst>
                    <a:gd name="T0" fmla="*/ 0 w 745"/>
                    <a:gd name="T1" fmla="*/ 717 h 717"/>
                    <a:gd name="T2" fmla="*/ 78 w 745"/>
                    <a:gd name="T3" fmla="*/ 709 h 717"/>
                    <a:gd name="T4" fmla="*/ 118 w 745"/>
                    <a:gd name="T5" fmla="*/ 700 h 717"/>
                    <a:gd name="T6" fmla="*/ 156 w 745"/>
                    <a:gd name="T7" fmla="*/ 689 h 717"/>
                    <a:gd name="T8" fmla="*/ 196 w 745"/>
                    <a:gd name="T9" fmla="*/ 672 h 717"/>
                    <a:gd name="T10" fmla="*/ 236 w 745"/>
                    <a:gd name="T11" fmla="*/ 649 h 717"/>
                    <a:gd name="T12" fmla="*/ 274 w 745"/>
                    <a:gd name="T13" fmla="*/ 620 h 717"/>
                    <a:gd name="T14" fmla="*/ 354 w 745"/>
                    <a:gd name="T15" fmla="*/ 538 h 717"/>
                    <a:gd name="T16" fmla="*/ 432 w 745"/>
                    <a:gd name="T17" fmla="*/ 420 h 717"/>
                    <a:gd name="T18" fmla="*/ 510 w 745"/>
                    <a:gd name="T19" fmla="*/ 280 h 717"/>
                    <a:gd name="T20" fmla="*/ 550 w 745"/>
                    <a:gd name="T21" fmla="*/ 208 h 717"/>
                    <a:gd name="T22" fmla="*/ 589 w 745"/>
                    <a:gd name="T23" fmla="*/ 142 h 717"/>
                    <a:gd name="T24" fmla="*/ 628 w 745"/>
                    <a:gd name="T25" fmla="*/ 84 h 717"/>
                    <a:gd name="T26" fmla="*/ 667 w 745"/>
                    <a:gd name="T27" fmla="*/ 38 h 717"/>
                    <a:gd name="T28" fmla="*/ 707 w 745"/>
                    <a:gd name="T29" fmla="*/ 9 h 717"/>
                    <a:gd name="T30" fmla="*/ 745 w 745"/>
                    <a:gd name="T3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5" h="717">
                      <a:moveTo>
                        <a:pt x="0" y="717"/>
                      </a:moveTo>
                      <a:lnTo>
                        <a:pt x="78" y="709"/>
                      </a:lnTo>
                      <a:lnTo>
                        <a:pt x="118" y="700"/>
                      </a:lnTo>
                      <a:lnTo>
                        <a:pt x="156" y="689"/>
                      </a:lnTo>
                      <a:lnTo>
                        <a:pt x="196" y="672"/>
                      </a:lnTo>
                      <a:lnTo>
                        <a:pt x="236" y="649"/>
                      </a:lnTo>
                      <a:lnTo>
                        <a:pt x="274" y="620"/>
                      </a:lnTo>
                      <a:lnTo>
                        <a:pt x="354" y="538"/>
                      </a:lnTo>
                      <a:lnTo>
                        <a:pt x="432" y="420"/>
                      </a:lnTo>
                      <a:lnTo>
                        <a:pt x="510" y="280"/>
                      </a:lnTo>
                      <a:lnTo>
                        <a:pt x="550" y="208"/>
                      </a:lnTo>
                      <a:lnTo>
                        <a:pt x="589" y="142"/>
                      </a:lnTo>
                      <a:lnTo>
                        <a:pt x="628" y="84"/>
                      </a:lnTo>
                      <a:lnTo>
                        <a:pt x="667" y="38"/>
                      </a:lnTo>
                      <a:lnTo>
                        <a:pt x="707" y="9"/>
                      </a:lnTo>
                      <a:lnTo>
                        <a:pt x="745" y="0"/>
                      </a:lnTo>
                    </a:path>
                  </a:pathLst>
                </a:custGeom>
                <a:noFill/>
                <a:ln w="38100" cmpd="sng">
                  <a:solidFill>
                    <a:srgbClr val="FF000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
            <p:nvSpPr>
              <p:cNvPr id="37" name="AutoShape 90"/>
              <p:cNvSpPr>
                <a:spLocks noChangeArrowheads="1"/>
              </p:cNvSpPr>
              <p:nvPr/>
            </p:nvSpPr>
            <p:spPr bwMode="auto">
              <a:xfrm>
                <a:off x="3744" y="1784"/>
                <a:ext cx="335" cy="211"/>
              </a:xfrm>
              <a:prstGeom prst="wedgeRoundRectCallout">
                <a:avLst>
                  <a:gd name="adj1" fmla="val -50000"/>
                  <a:gd name="adj2" fmla="val 79106"/>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solidFill>
                      <a:srgbClr val="000000"/>
                    </a:solidFill>
                    <a:latin typeface="Times New Roman" panose="02020603050405020304" pitchFamily="18" charset="0"/>
                    <a:cs typeface="Times New Roman" panose="02020603050405020304" pitchFamily="18" charset="0"/>
                  </a:rPr>
                  <a:t>n=1</a:t>
                </a:r>
              </a:p>
            </p:txBody>
          </p:sp>
          <p:sp>
            <p:nvSpPr>
              <p:cNvPr id="38" name="AutoShape 91"/>
              <p:cNvSpPr>
                <a:spLocks noChangeArrowheads="1"/>
              </p:cNvSpPr>
              <p:nvPr/>
            </p:nvSpPr>
            <p:spPr bwMode="auto">
              <a:xfrm>
                <a:off x="4224" y="1947"/>
                <a:ext cx="336" cy="212"/>
              </a:xfrm>
              <a:prstGeom prst="wedgeRoundRectCallout">
                <a:avLst>
                  <a:gd name="adj1" fmla="val -107144"/>
                  <a:gd name="adj2" fmla="val 40412"/>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en-US" altLang="zh-CN" sz="1400">
                    <a:solidFill>
                      <a:srgbClr val="000000"/>
                    </a:solidFill>
                    <a:effectLst>
                      <a:outerShdw blurRad="38100" dist="38100" dir="2700000" algn="tl">
                        <a:srgbClr val="FFFFFF"/>
                      </a:outerShdw>
                    </a:effectLst>
                  </a:rPr>
                  <a:t>n=4</a:t>
                </a:r>
              </a:p>
            </p:txBody>
          </p:sp>
          <p:sp>
            <p:nvSpPr>
              <p:cNvPr id="39" name="AutoShape 92"/>
              <p:cNvSpPr>
                <a:spLocks noChangeArrowheads="1"/>
              </p:cNvSpPr>
              <p:nvPr/>
            </p:nvSpPr>
            <p:spPr bwMode="auto">
              <a:xfrm>
                <a:off x="4657" y="2062"/>
                <a:ext cx="431" cy="212"/>
              </a:xfrm>
              <a:prstGeom prst="wedgeRoundRectCallout">
                <a:avLst>
                  <a:gd name="adj1" fmla="val -116588"/>
                  <a:gd name="adj2" fmla="val 94731"/>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en-US" altLang="zh-CN" sz="1400">
                    <a:solidFill>
                      <a:srgbClr val="000000"/>
                    </a:solidFill>
                    <a:effectLst>
                      <a:outerShdw blurRad="38100" dist="38100" dir="2700000" algn="tl">
                        <a:srgbClr val="FFFFFF"/>
                      </a:outerShdw>
                    </a:effectLst>
                  </a:rPr>
                  <a:t>n=10</a:t>
                </a:r>
              </a:p>
            </p:txBody>
          </p:sp>
          <p:sp>
            <p:nvSpPr>
              <p:cNvPr id="40" name="AutoShape 93"/>
              <p:cNvSpPr>
                <a:spLocks noChangeArrowheads="1"/>
              </p:cNvSpPr>
              <p:nvPr/>
            </p:nvSpPr>
            <p:spPr bwMode="auto">
              <a:xfrm>
                <a:off x="4992" y="2384"/>
                <a:ext cx="432" cy="212"/>
              </a:xfrm>
              <a:prstGeom prst="wedgeRoundRectCallout">
                <a:avLst>
                  <a:gd name="adj1" fmla="val -61343"/>
                  <a:gd name="adj2" fmla="val 93537"/>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en-US" altLang="zh-CN" sz="1400">
                    <a:solidFill>
                      <a:srgbClr val="000000"/>
                    </a:solidFill>
                    <a:effectLst>
                      <a:outerShdw blurRad="38100" dist="38100" dir="2700000" algn="tl">
                        <a:srgbClr val="FFFFFF"/>
                      </a:outerShdw>
                    </a:effectLst>
                  </a:rPr>
                  <a:t>n=20</a:t>
                </a:r>
              </a:p>
            </p:txBody>
          </p:sp>
        </p:grpSp>
      </p:grpSp>
      <p:cxnSp>
        <p:nvCxnSpPr>
          <p:cNvPr id="3" name="曲线连接符 2"/>
          <p:cNvCxnSpPr>
            <a:endCxn id="40" idx="2"/>
          </p:cNvCxnSpPr>
          <p:nvPr/>
        </p:nvCxnSpPr>
        <p:spPr>
          <a:xfrm rot="16200000" flipV="1">
            <a:off x="4236340" y="4775297"/>
            <a:ext cx="2352087" cy="6234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57895"/>
      </p:ext>
    </p:extLst>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9" name="标题 1"/>
          <p:cNvSpPr>
            <a:spLocks noGrp="1"/>
          </p:cNvSpPr>
          <p:nvPr>
            <p:ph type="title"/>
          </p:nvPr>
        </p:nvSpPr>
        <p:spPr>
          <a:xfrm>
            <a:off x="214313" y="357188"/>
            <a:ext cx="8540750" cy="822325"/>
          </a:xfrm>
        </p:spPr>
        <p:txBody>
          <a:bodyPr/>
          <a:lstStyle/>
          <a:p>
            <a:r>
              <a:rPr lang="en-US" altLang="zh-CN" dirty="0"/>
              <a:t>4.1.3</a:t>
            </a:r>
            <a:r>
              <a:rPr lang="zh-CN" altLang="en-US" dirty="0"/>
              <a:t> </a:t>
            </a:r>
            <a:r>
              <a:rPr lang="en-US" altLang="zh-CN" dirty="0"/>
              <a:t>t</a:t>
            </a:r>
            <a:r>
              <a:rPr lang="zh-CN" altLang="en-US" dirty="0"/>
              <a:t>分布（</a:t>
            </a:r>
            <a:r>
              <a:rPr lang="zh-CN" altLang="en-US" u="sng" dirty="0"/>
              <a:t>学生</a:t>
            </a:r>
            <a:r>
              <a:rPr lang="en-US" i="1" u="sng" dirty="0"/>
              <a:t>t</a:t>
            </a:r>
            <a:r>
              <a:rPr lang="en-US" u="sng" dirty="0"/>
              <a:t>-</a:t>
            </a:r>
            <a:r>
              <a:rPr lang="zh-CN" altLang="en-US" u="sng" dirty="0"/>
              <a:t>分布</a:t>
            </a:r>
            <a:r>
              <a:rPr lang="zh-CN" altLang="en-US" dirty="0"/>
              <a:t>，</a:t>
            </a:r>
            <a:r>
              <a:rPr lang="en-US" dirty="0"/>
              <a:t>1908</a:t>
            </a:r>
            <a:r>
              <a:rPr lang="zh-CN" altLang="en-US" dirty="0"/>
              <a:t>）</a:t>
            </a:r>
          </a:p>
        </p:txBody>
      </p:sp>
      <p:sp>
        <p:nvSpPr>
          <p:cNvPr id="21510" name="内容占位符 2"/>
          <p:cNvSpPr>
            <a:spLocks noGrp="1"/>
          </p:cNvSpPr>
          <p:nvPr>
            <p:ph idx="1"/>
          </p:nvPr>
        </p:nvSpPr>
        <p:spPr>
          <a:xfrm>
            <a:off x="609600" y="1268760"/>
            <a:ext cx="8153400" cy="4762910"/>
          </a:xfrm>
        </p:spPr>
        <p:txBody>
          <a:bodyPr/>
          <a:lstStyle/>
          <a:p>
            <a:r>
              <a:rPr lang="zh-CN" altLang="en-US" b="1" dirty="0"/>
              <a:t>在数据分析中，当</a:t>
            </a:r>
            <a:r>
              <a:rPr lang="zh-CN" altLang="en-US" b="1" dirty="0">
                <a:solidFill>
                  <a:srgbClr val="FF0000"/>
                </a:solidFill>
              </a:rPr>
              <a:t>总体标准差</a:t>
            </a:r>
            <a:r>
              <a:rPr lang="en-US" altLang="zh-CN" b="1" dirty="0">
                <a:solidFill>
                  <a:srgbClr val="FF0000"/>
                </a:solidFill>
              </a:rPr>
              <a:t>σ</a:t>
            </a:r>
            <a:r>
              <a:rPr lang="zh-CN" altLang="en-US" b="1" dirty="0">
                <a:solidFill>
                  <a:srgbClr val="FF0000"/>
                </a:solidFill>
              </a:rPr>
              <a:t>为</a:t>
            </a:r>
            <a:r>
              <a:rPr lang="zh-CN" altLang="en-US" b="1" u="sng" dirty="0">
                <a:solidFill>
                  <a:srgbClr val="FF0000"/>
                </a:solidFill>
              </a:rPr>
              <a:t>未知数</a:t>
            </a:r>
            <a:r>
              <a:rPr lang="zh-CN" altLang="en-US" b="1" dirty="0"/>
              <a:t>时，我们可以采用</a:t>
            </a:r>
            <a:r>
              <a:rPr lang="en-US" altLang="zh-CN" b="1" i="1" dirty="0">
                <a:latin typeface="Times New Roman" pitchFamily="18" charset="0"/>
                <a:cs typeface="Times New Roman" pitchFamily="18" charset="0"/>
              </a:rPr>
              <a:t>t</a:t>
            </a:r>
            <a:r>
              <a:rPr lang="zh-CN" altLang="en-US" b="1" dirty="0"/>
              <a:t>分布，</a:t>
            </a:r>
            <a:r>
              <a:rPr lang="zh-CN" altLang="en-US" b="1" u="sng" dirty="0"/>
              <a:t>用</a:t>
            </a:r>
            <a:r>
              <a:rPr lang="zh-CN" altLang="en-US" b="1" u="sng" dirty="0">
                <a:solidFill>
                  <a:srgbClr val="FF0000"/>
                </a:solidFill>
              </a:rPr>
              <a:t>样本标准差</a:t>
            </a:r>
            <a:r>
              <a:rPr lang="en-US" altLang="zh-CN" b="1" u="sng" dirty="0">
                <a:solidFill>
                  <a:srgbClr val="FF0000"/>
                </a:solidFill>
              </a:rPr>
              <a:t>S </a:t>
            </a:r>
            <a:r>
              <a:rPr lang="zh-CN" altLang="en-US" b="1" u="sng" dirty="0">
                <a:solidFill>
                  <a:srgbClr val="FF0000"/>
                </a:solidFill>
              </a:rPr>
              <a:t>代替总体标准差</a:t>
            </a:r>
            <a:r>
              <a:rPr lang="en-US" altLang="zh-CN" b="1" u="sng" dirty="0">
                <a:solidFill>
                  <a:srgbClr val="FF0000"/>
                </a:solidFill>
              </a:rPr>
              <a:t>σ</a:t>
            </a:r>
            <a:r>
              <a:rPr lang="zh-CN" altLang="en-US" b="1" dirty="0"/>
              <a:t>，由</a:t>
            </a:r>
            <a:r>
              <a:rPr lang="zh-CN" altLang="en-US" b="1" u="sng" dirty="0">
                <a:solidFill>
                  <a:srgbClr val="FF0000"/>
                </a:solidFill>
              </a:rPr>
              <a:t>样本平均数推断总体平均数</a:t>
            </a:r>
            <a:r>
              <a:rPr lang="zh-CN" altLang="en-US" b="1" dirty="0"/>
              <a:t>及两个小样本之间的显著性检验。</a:t>
            </a:r>
          </a:p>
          <a:p>
            <a:r>
              <a:rPr lang="en-US" altLang="zh-CN" b="1" dirty="0">
                <a:solidFill>
                  <a:schemeClr val="accent5">
                    <a:lumMod val="50000"/>
                  </a:schemeClr>
                </a:solidFill>
              </a:rPr>
              <a:t>【</a:t>
            </a:r>
            <a:r>
              <a:rPr lang="zh-CN" altLang="en-US" b="1" dirty="0">
                <a:solidFill>
                  <a:schemeClr val="accent5">
                    <a:lumMod val="50000"/>
                  </a:schemeClr>
                </a:solidFill>
              </a:rPr>
              <a:t>定义</a:t>
            </a:r>
            <a:r>
              <a:rPr lang="en-US" altLang="zh-CN" b="1" dirty="0">
                <a:solidFill>
                  <a:schemeClr val="accent5">
                    <a:lumMod val="50000"/>
                  </a:schemeClr>
                </a:solidFill>
              </a:rPr>
              <a:t>】</a:t>
            </a:r>
            <a:r>
              <a:rPr lang="zh-CN" altLang="en-US" b="1" dirty="0"/>
              <a:t>设</a:t>
            </a:r>
            <a:r>
              <a:rPr lang="en-US" altLang="zh-CN" b="1" dirty="0"/>
              <a:t>X</a:t>
            </a:r>
            <a:r>
              <a:rPr lang="en-US" altLang="zh-CN" b="1" baseline="-25000" dirty="0"/>
              <a:t>1</a:t>
            </a:r>
            <a:r>
              <a:rPr lang="zh-CN" altLang="en-US" b="1" dirty="0"/>
              <a:t>，</a:t>
            </a:r>
            <a:r>
              <a:rPr lang="en-US" altLang="zh-CN" b="1" dirty="0"/>
              <a:t>X</a:t>
            </a:r>
            <a:r>
              <a:rPr lang="en-US" altLang="zh-CN" b="1" baseline="-25000" dirty="0"/>
              <a:t>2</a:t>
            </a:r>
            <a:r>
              <a:rPr lang="zh-CN" altLang="en-US" b="1" dirty="0"/>
              <a:t>，</a:t>
            </a:r>
            <a:r>
              <a:rPr lang="en-US" altLang="zh-CN" b="1" dirty="0"/>
              <a:t>…</a:t>
            </a:r>
            <a:r>
              <a:rPr lang="zh-CN" altLang="en-US" b="1" dirty="0"/>
              <a:t>，</a:t>
            </a:r>
            <a:r>
              <a:rPr lang="en-US" altLang="zh-CN" b="1" dirty="0"/>
              <a:t>X</a:t>
            </a:r>
            <a:r>
              <a:rPr lang="en-US" altLang="zh-CN" b="1" baseline="-25000" dirty="0"/>
              <a:t>n-1</a:t>
            </a:r>
            <a:r>
              <a:rPr lang="zh-CN" altLang="en-US" b="1" dirty="0"/>
              <a:t>是来自正态总体</a:t>
            </a:r>
            <a:r>
              <a:rPr lang="en-US" altLang="zh-CN" b="1" dirty="0"/>
              <a:t>X~N(μ,σ</a:t>
            </a:r>
            <a:r>
              <a:rPr lang="en-US" altLang="zh-CN" b="1" baseline="30000" dirty="0"/>
              <a:t>2</a:t>
            </a:r>
            <a:r>
              <a:rPr lang="en-US" altLang="zh-CN" b="1" dirty="0"/>
              <a:t>)</a:t>
            </a:r>
            <a:r>
              <a:rPr lang="zh-CN" altLang="en-US" b="1" dirty="0"/>
              <a:t>的一个样本，则 </a:t>
            </a:r>
            <a:endParaRPr lang="en-US" altLang="zh-CN" b="1" dirty="0"/>
          </a:p>
          <a:p>
            <a:endParaRPr lang="en-US" altLang="zh-CN" b="1" dirty="0"/>
          </a:p>
          <a:p>
            <a:pPr>
              <a:buNone/>
            </a:pPr>
            <a:r>
              <a:rPr lang="zh-CN" altLang="en-US" b="1" dirty="0"/>
              <a:t>                                             </a:t>
            </a:r>
            <a:r>
              <a:rPr lang="en-US" altLang="zh-CN" b="1" dirty="0"/>
              <a:t>~ t (n-1)</a:t>
            </a:r>
          </a:p>
          <a:p>
            <a:endParaRPr lang="en-US" altLang="zh-CN" b="1" dirty="0"/>
          </a:p>
          <a:p>
            <a:pPr marL="0" indent="0">
              <a:buNone/>
            </a:pPr>
            <a:r>
              <a:rPr lang="zh-CN" altLang="en-US" b="1" dirty="0"/>
              <a:t>     称为服从</a:t>
            </a:r>
            <a:r>
              <a:rPr lang="zh-CN" altLang="en-US" b="1" dirty="0">
                <a:solidFill>
                  <a:schemeClr val="tx2"/>
                </a:solidFill>
              </a:rPr>
              <a:t>自由度为</a:t>
            </a:r>
            <a:r>
              <a:rPr lang="en-US" altLang="zh-CN" b="1" dirty="0">
                <a:solidFill>
                  <a:schemeClr val="tx2"/>
                </a:solidFill>
              </a:rPr>
              <a:t>(n-1)</a:t>
            </a:r>
            <a:r>
              <a:rPr lang="zh-CN" altLang="en-US" b="1" dirty="0">
                <a:solidFill>
                  <a:schemeClr val="tx2"/>
                </a:solidFill>
              </a:rPr>
              <a:t>的</a:t>
            </a:r>
            <a:r>
              <a:rPr lang="en-US" altLang="zh-CN" b="1" dirty="0">
                <a:solidFill>
                  <a:schemeClr val="tx2"/>
                </a:solidFill>
              </a:rPr>
              <a:t>t</a:t>
            </a:r>
            <a:r>
              <a:rPr lang="zh-CN" altLang="en-US" b="1" dirty="0">
                <a:solidFill>
                  <a:schemeClr val="tx2"/>
                </a:solidFill>
              </a:rPr>
              <a:t>分布，</a:t>
            </a:r>
            <a:endParaRPr lang="en-US" altLang="zh-CN" b="1" dirty="0">
              <a:solidFill>
                <a:schemeClr val="tx2"/>
              </a:solidFill>
            </a:endParaRPr>
          </a:p>
          <a:p>
            <a:r>
              <a:rPr lang="zh-CN" altLang="en-US" b="1" dirty="0"/>
              <a:t>式中</a:t>
            </a:r>
            <a:endParaRPr lang="en-US" altLang="zh-CN" b="1" dirty="0"/>
          </a:p>
          <a:p>
            <a:pPr marL="0" indent="0">
              <a:buNone/>
            </a:pPr>
            <a:endParaRPr lang="en-US" altLang="zh-CN" b="1" dirty="0"/>
          </a:p>
          <a:p>
            <a:endParaRPr lang="zh-CN" altLang="en-US" b="1" dirty="0"/>
          </a:p>
        </p:txBody>
      </p:sp>
      <p:sp>
        <p:nvSpPr>
          <p:cNvPr id="2151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151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5"/>
          <p:cNvGraphicFramePr>
            <a:graphicFrameLocks noChangeAspect="1"/>
          </p:cNvGraphicFramePr>
          <p:nvPr>
            <p:extLst>
              <p:ext uri="{D42A27DB-BD31-4B8C-83A1-F6EECF244321}">
                <p14:modId xmlns:p14="http://schemas.microsoft.com/office/powerpoint/2010/main" val="1996157676"/>
              </p:ext>
            </p:extLst>
          </p:nvPr>
        </p:nvGraphicFramePr>
        <p:xfrm>
          <a:off x="2857488" y="3411899"/>
          <a:ext cx="1643063" cy="963612"/>
        </p:xfrm>
        <a:graphic>
          <a:graphicData uri="http://schemas.openxmlformats.org/presentationml/2006/ole">
            <mc:AlternateContent xmlns:mc="http://schemas.openxmlformats.org/markup-compatibility/2006">
              <mc:Choice xmlns:v="urn:schemas-microsoft-com:vml" Requires="v">
                <p:oleObj spid="_x0000_s18437" name="Equation" r:id="rId3" imgW="552363" imgH="323989" progId="Equation.DSMT4">
                  <p:embed/>
                </p:oleObj>
              </mc:Choice>
              <mc:Fallback>
                <p:oleObj name="Equation" r:id="rId3" imgW="552363" imgH="32398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488" y="3411899"/>
                        <a:ext cx="1643063"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6"/>
          <p:cNvGraphicFramePr>
            <a:graphicFrameLocks noChangeAspect="1"/>
          </p:cNvGraphicFramePr>
          <p:nvPr>
            <p:extLst>
              <p:ext uri="{D42A27DB-BD31-4B8C-83A1-F6EECF244321}">
                <p14:modId xmlns:p14="http://schemas.microsoft.com/office/powerpoint/2010/main" val="2006827605"/>
              </p:ext>
            </p:extLst>
          </p:nvPr>
        </p:nvGraphicFramePr>
        <p:xfrm>
          <a:off x="-1500230" y="5287976"/>
          <a:ext cx="9144000" cy="1023938"/>
        </p:xfrm>
        <a:graphic>
          <a:graphicData uri="http://schemas.openxmlformats.org/presentationml/2006/ole">
            <mc:AlternateContent xmlns:mc="http://schemas.openxmlformats.org/markup-compatibility/2006">
              <mc:Choice xmlns:v="urn:schemas-microsoft-com:vml" Requires="v">
                <p:oleObj spid="_x0000_s18438" name="文档" r:id="rId6" imgW="5266338" imgH="590379" progId="Word.Document.12">
                  <p:embed/>
                </p:oleObj>
              </mc:Choice>
              <mc:Fallback>
                <p:oleObj name="文档" r:id="rId6" imgW="5266338" imgH="590379" progId="Word.Document.12">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230" y="5287976"/>
                        <a:ext cx="91440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7"/>
          <p:cNvGraphicFramePr>
            <a:graphicFrameLocks noChangeAspect="1"/>
          </p:cNvGraphicFramePr>
          <p:nvPr>
            <p:extLst>
              <p:ext uri="{D42A27DB-BD31-4B8C-83A1-F6EECF244321}">
                <p14:modId xmlns:p14="http://schemas.microsoft.com/office/powerpoint/2010/main" val="2487356368"/>
              </p:ext>
            </p:extLst>
          </p:nvPr>
        </p:nvGraphicFramePr>
        <p:xfrm>
          <a:off x="4298048" y="5211577"/>
          <a:ext cx="2798762" cy="884238"/>
        </p:xfrm>
        <a:graphic>
          <a:graphicData uri="http://schemas.openxmlformats.org/presentationml/2006/ole">
            <mc:AlternateContent xmlns:mc="http://schemas.openxmlformats.org/markup-compatibility/2006">
              <mc:Choice xmlns:v="urn:schemas-microsoft-com:vml" Requires="v">
                <p:oleObj spid="_x0000_s18439" name="Equation" r:id="rId8" imgW="1085294" imgH="343068" progId="Equation.DSMT4">
                  <p:embed/>
                </p:oleObj>
              </mc:Choice>
              <mc:Fallback>
                <p:oleObj name="Equation" r:id="rId8" imgW="1085294" imgH="343068"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8048" y="5211577"/>
                        <a:ext cx="2798762"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43770" y="3085640"/>
            <a:ext cx="1239909" cy="1845984"/>
          </a:xfrm>
          <a:prstGeom prst="rect">
            <a:avLst/>
          </a:prstGeom>
        </p:spPr>
      </p:pic>
      <p:sp>
        <p:nvSpPr>
          <p:cNvPr id="3" name="矩形 2"/>
          <p:cNvSpPr/>
          <p:nvPr/>
        </p:nvSpPr>
        <p:spPr>
          <a:xfrm>
            <a:off x="7080304" y="4968365"/>
            <a:ext cx="2063695" cy="1477328"/>
          </a:xfrm>
          <a:prstGeom prst="rect">
            <a:avLst/>
          </a:prstGeom>
          <a:ln>
            <a:solidFill>
              <a:srgbClr val="FF0000"/>
            </a:solidFill>
          </a:ln>
        </p:spPr>
        <p:txBody>
          <a:bodyPr wrap="square">
            <a:spAutoFit/>
          </a:bodyPr>
          <a:lstStyle/>
          <a:p>
            <a:r>
              <a:rPr lang="en-US" dirty="0" err="1"/>
              <a:t>威廉·戈塞</a:t>
            </a:r>
            <a:r>
              <a:rPr lang="zh-CN" altLang="en-US" dirty="0"/>
              <a:t>，英国现代统计方法发展的先驱，</a:t>
            </a:r>
            <a:endParaRPr lang="en-US" altLang="zh-CN" dirty="0"/>
          </a:p>
          <a:p>
            <a:r>
              <a:rPr lang="zh-CN" altLang="en-US" dirty="0"/>
              <a:t>以笔名“</a:t>
            </a:r>
            <a:r>
              <a:rPr lang="en-US" dirty="0"/>
              <a:t>Student”</a:t>
            </a:r>
            <a:r>
              <a:rPr lang="zh-CN" altLang="en-US" dirty="0"/>
              <a:t>著名</a:t>
            </a:r>
            <a:endParaRPr lang="en-US" dirty="0"/>
          </a:p>
        </p:txBody>
      </p:sp>
      <p:sp>
        <p:nvSpPr>
          <p:cNvPr id="4" name="椭圆 3"/>
          <p:cNvSpPr/>
          <p:nvPr/>
        </p:nvSpPr>
        <p:spPr>
          <a:xfrm>
            <a:off x="3397286" y="3363069"/>
            <a:ext cx="454634" cy="513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3451702" y="3925878"/>
            <a:ext cx="454634" cy="513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曲线连接符 5"/>
          <p:cNvCxnSpPr/>
          <p:nvPr/>
        </p:nvCxnSpPr>
        <p:spPr>
          <a:xfrm rot="16200000" flipH="1">
            <a:off x="3743908" y="1808820"/>
            <a:ext cx="5256584" cy="34563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745085" y="4029508"/>
            <a:ext cx="1368152" cy="378176"/>
          </a:xfrm>
          <a:prstGeom prst="rect">
            <a:avLst/>
          </a:prstGeom>
          <a:noFill/>
          <a:ln>
            <a:solidFill>
              <a:srgbClr val="FF0000"/>
            </a:solidFill>
          </a:ln>
        </p:spPr>
        <p:txBody>
          <a:bodyPr wrap="square" rtlCol="0">
            <a:spAutoFit/>
          </a:bodyPr>
          <a:lstStyle/>
          <a:p>
            <a:r>
              <a:rPr lang="zh-CN" altLang="en-US" dirty="0"/>
              <a:t>样本标准差</a:t>
            </a:r>
            <a:endParaRPr lang="en-US" dirty="0"/>
          </a:p>
        </p:txBody>
      </p:sp>
      <p:cxnSp>
        <p:nvCxnSpPr>
          <p:cNvPr id="9" name="曲线连接符 8"/>
          <p:cNvCxnSpPr>
            <a:stCxn id="12" idx="2"/>
            <a:endCxn id="7" idx="3"/>
          </p:cNvCxnSpPr>
          <p:nvPr/>
        </p:nvCxnSpPr>
        <p:spPr>
          <a:xfrm rot="10800000" flipV="1">
            <a:off x="3113238" y="4182868"/>
            <a:ext cx="338465" cy="35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标题 1"/>
          <p:cNvSpPr>
            <a:spLocks noGrp="1"/>
          </p:cNvSpPr>
          <p:nvPr>
            <p:ph type="title"/>
          </p:nvPr>
        </p:nvSpPr>
        <p:spPr>
          <a:xfrm>
            <a:off x="214313" y="357188"/>
            <a:ext cx="8540750" cy="822325"/>
          </a:xfrm>
        </p:spPr>
        <p:txBody>
          <a:bodyPr/>
          <a:lstStyle/>
          <a:p>
            <a:r>
              <a:rPr lang="en-US" altLang="zh-CN" dirty="0"/>
              <a:t>4.1.3  </a:t>
            </a:r>
            <a:r>
              <a:rPr lang="zh-CN" altLang="en-US" dirty="0"/>
              <a:t> </a:t>
            </a:r>
            <a:r>
              <a:rPr lang="en-US" altLang="zh-CN" dirty="0"/>
              <a:t>t</a:t>
            </a:r>
            <a:r>
              <a:rPr lang="zh-CN" altLang="en-US" dirty="0"/>
              <a:t>分布</a:t>
            </a:r>
          </a:p>
        </p:txBody>
      </p:sp>
      <p:sp>
        <p:nvSpPr>
          <p:cNvPr id="22532" name="内容占位符 2"/>
          <p:cNvSpPr>
            <a:spLocks noGrp="1"/>
          </p:cNvSpPr>
          <p:nvPr>
            <p:ph idx="1"/>
          </p:nvPr>
        </p:nvSpPr>
        <p:spPr/>
        <p:txBody>
          <a:bodyPr/>
          <a:lstStyle/>
          <a:p>
            <a:endParaRPr lang="en-US" altLang="zh-CN" b="1" dirty="0"/>
          </a:p>
          <a:p>
            <a:endParaRPr lang="zh-CN" altLang="en-US" b="1" dirty="0"/>
          </a:p>
        </p:txBody>
      </p:sp>
      <p:sp>
        <p:nvSpPr>
          <p:cNvPr id="2253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25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2530" name="Object 5"/>
          <p:cNvGraphicFramePr>
            <a:graphicFrameLocks noChangeAspect="1"/>
          </p:cNvGraphicFramePr>
          <p:nvPr/>
        </p:nvGraphicFramePr>
        <p:xfrm>
          <a:off x="785813" y="2214563"/>
          <a:ext cx="8221662" cy="3370262"/>
        </p:xfrm>
        <a:graphic>
          <a:graphicData uri="http://schemas.openxmlformats.org/presentationml/2006/ole">
            <mc:AlternateContent xmlns:mc="http://schemas.openxmlformats.org/markup-compatibility/2006">
              <mc:Choice xmlns:v="urn:schemas-microsoft-com:vml" Requires="v">
                <p:oleObj spid="_x0000_s19459" name="Visio" r:id="rId3" imgW="2370662" imgH="971606" progId="Visio.Drawing.11">
                  <p:embed/>
                </p:oleObj>
              </mc:Choice>
              <mc:Fallback>
                <p:oleObj name="Visio" r:id="rId3" imgW="2370662" imgH="971606"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214563"/>
                        <a:ext cx="8221662" cy="337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2643188" y="5857875"/>
            <a:ext cx="3929062"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-6 t</a:t>
            </a:r>
            <a:r>
              <a:rPr lang="zh-CN" altLang="en-US" dirty="0"/>
              <a:t>分布与正态分布的比较示意图</a:t>
            </a: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标题 1"/>
          <p:cNvSpPr>
            <a:spLocks noGrp="1"/>
          </p:cNvSpPr>
          <p:nvPr>
            <p:ph type="title"/>
          </p:nvPr>
        </p:nvSpPr>
        <p:spPr/>
        <p:txBody>
          <a:bodyPr/>
          <a:lstStyle/>
          <a:p>
            <a:r>
              <a:rPr lang="zh-CN" altLang="en-US"/>
              <a:t>目录</a:t>
            </a:r>
          </a:p>
        </p:txBody>
      </p:sp>
      <p:sp>
        <p:nvSpPr>
          <p:cNvPr id="2052"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275856" y="6488113"/>
            <a:ext cx="3084363"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 数据科学中的数据统计（</a:t>
            </a:r>
            <a:r>
              <a:rPr lang="en-US" altLang="zh-CN" dirty="0"/>
              <a:t>2</a:t>
            </a:r>
            <a:r>
              <a:rPr lang="zh-CN" altLang="en-US" dirty="0"/>
              <a:t>）</a:t>
            </a:r>
          </a:p>
        </p:txBody>
      </p:sp>
      <p:graphicFrame>
        <p:nvGraphicFramePr>
          <p:cNvPr id="2050" name="Object 7"/>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1027" name="Visio" r:id="rId3" imgW="5137658" imgH="3673620" progId="Visio.Drawing.11">
                  <p:embed/>
                </p:oleObj>
              </mc:Choice>
              <mc:Fallback>
                <p:oleObj name="Visio" r:id="rId3" imgW="5137658" imgH="367362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标题 1"/>
          <p:cNvSpPr>
            <a:spLocks noGrp="1"/>
          </p:cNvSpPr>
          <p:nvPr>
            <p:ph type="title"/>
          </p:nvPr>
        </p:nvSpPr>
        <p:spPr>
          <a:xfrm>
            <a:off x="214313" y="357188"/>
            <a:ext cx="8540750" cy="822325"/>
          </a:xfrm>
        </p:spPr>
        <p:txBody>
          <a:bodyPr/>
          <a:lstStyle/>
          <a:p>
            <a:r>
              <a:rPr lang="en-US" altLang="zh-CN" dirty="0"/>
              <a:t>4.1.3</a:t>
            </a:r>
            <a:r>
              <a:rPr lang="zh-CN" altLang="en-US" dirty="0"/>
              <a:t> </a:t>
            </a:r>
            <a:r>
              <a:rPr lang="en-US" altLang="zh-CN" dirty="0"/>
              <a:t>t</a:t>
            </a:r>
            <a:r>
              <a:rPr lang="zh-CN" altLang="en-US" dirty="0"/>
              <a:t>分布</a:t>
            </a:r>
          </a:p>
        </p:txBody>
      </p:sp>
      <p:sp>
        <p:nvSpPr>
          <p:cNvPr id="23556" name="内容占位符 2"/>
          <p:cNvSpPr>
            <a:spLocks noGrp="1"/>
          </p:cNvSpPr>
          <p:nvPr>
            <p:ph idx="1"/>
          </p:nvPr>
        </p:nvSpPr>
        <p:spPr>
          <a:xfrm>
            <a:off x="601663" y="1179512"/>
            <a:ext cx="8153400" cy="5201815"/>
          </a:xfrm>
        </p:spPr>
        <p:txBody>
          <a:bodyPr>
            <a:noAutofit/>
          </a:bodyPr>
          <a:lstStyle/>
          <a:p>
            <a:r>
              <a:rPr lang="en-US" altLang="zh-CN" sz="3200" dirty="0">
                <a:solidFill>
                  <a:schemeClr val="tx1">
                    <a:lumMod val="85000"/>
                    <a:lumOff val="15000"/>
                  </a:schemeClr>
                </a:solidFill>
                <a:latin typeface="华文中宋" pitchFamily="2" charset="-122"/>
                <a:ea typeface="华文中宋" pitchFamily="2" charset="-122"/>
                <a:cs typeface="+mj-cs"/>
              </a:rPr>
              <a:t>t</a:t>
            </a:r>
            <a:r>
              <a:rPr lang="zh-CN" altLang="en-US" b="1" dirty="0"/>
              <a:t>分布有如下特征：</a:t>
            </a:r>
            <a:endParaRPr lang="en-US" altLang="zh-CN" b="1" dirty="0"/>
          </a:p>
          <a:p>
            <a:endParaRPr lang="zh-CN" altLang="en-US" b="1" dirty="0"/>
          </a:p>
          <a:p>
            <a:pPr lvl="1"/>
            <a:r>
              <a:rPr lang="zh-CN" altLang="en-US" b="1" dirty="0"/>
              <a:t>当</a:t>
            </a:r>
            <a:r>
              <a:rPr lang="en-US" altLang="zh-CN" b="1" dirty="0"/>
              <a:t>n≥2</a:t>
            </a:r>
            <a:r>
              <a:rPr lang="zh-CN" altLang="en-US" b="1" dirty="0"/>
              <a:t>时，</a:t>
            </a:r>
            <a:r>
              <a:rPr lang="en-US" altLang="zh-CN" sz="2400" dirty="0">
                <a:solidFill>
                  <a:schemeClr val="tx1">
                    <a:lumMod val="85000"/>
                    <a:lumOff val="15000"/>
                  </a:schemeClr>
                </a:solidFill>
                <a:latin typeface="华文中宋" pitchFamily="2" charset="-122"/>
                <a:ea typeface="华文中宋" pitchFamily="2" charset="-122"/>
                <a:cs typeface="+mj-cs"/>
              </a:rPr>
              <a:t>t</a:t>
            </a:r>
            <a:r>
              <a:rPr lang="zh-CN" altLang="en-US" b="1" dirty="0"/>
              <a:t>分布的数学期望</a:t>
            </a:r>
            <a:r>
              <a:rPr lang="en-US" altLang="zh-CN" b="1" dirty="0"/>
              <a:t>E(t)=0</a:t>
            </a:r>
          </a:p>
          <a:p>
            <a:pPr lvl="1"/>
            <a:endParaRPr lang="en-US" altLang="zh-CN" b="1" dirty="0"/>
          </a:p>
          <a:p>
            <a:pPr lvl="1"/>
            <a:r>
              <a:rPr lang="zh-CN" altLang="en-US" b="1" dirty="0"/>
              <a:t>当</a:t>
            </a:r>
            <a:r>
              <a:rPr lang="en-US" altLang="zh-CN" b="1" dirty="0"/>
              <a:t>n≥3</a:t>
            </a:r>
            <a:r>
              <a:rPr lang="zh-CN" altLang="en-US" b="1" dirty="0"/>
              <a:t>时，</a:t>
            </a:r>
            <a:r>
              <a:rPr lang="en-US" altLang="zh-CN" dirty="0">
                <a:solidFill>
                  <a:schemeClr val="tx1">
                    <a:lumMod val="85000"/>
                    <a:lumOff val="15000"/>
                  </a:schemeClr>
                </a:solidFill>
                <a:latin typeface="华文中宋" pitchFamily="2" charset="-122"/>
                <a:ea typeface="华文中宋" pitchFamily="2" charset="-122"/>
              </a:rPr>
              <a:t> t</a:t>
            </a:r>
            <a:r>
              <a:rPr lang="zh-CN" altLang="en-US" b="1" dirty="0"/>
              <a:t>分布的方差</a:t>
            </a:r>
            <a:endParaRPr lang="en-US" altLang="zh-CN" b="1" dirty="0"/>
          </a:p>
          <a:p>
            <a:pPr lvl="1"/>
            <a:endParaRPr lang="zh-CN" altLang="en-US" b="1" dirty="0"/>
          </a:p>
          <a:p>
            <a:pPr lvl="1"/>
            <a:r>
              <a:rPr lang="zh-CN" altLang="en-US" b="1" dirty="0"/>
              <a:t>与</a:t>
            </a:r>
            <a:r>
              <a:rPr lang="zh-CN" altLang="en-US" b="1" dirty="0">
                <a:solidFill>
                  <a:srgbClr val="FF0000"/>
                </a:solidFill>
              </a:rPr>
              <a:t>标准正态分布的相似性</a:t>
            </a:r>
            <a:r>
              <a:rPr lang="en-US" altLang="zh-CN" b="1" dirty="0"/>
              <a:t>——</a:t>
            </a:r>
            <a:r>
              <a:rPr lang="zh-CN" altLang="en-US" b="1" dirty="0"/>
              <a:t>均为</a:t>
            </a:r>
            <a:r>
              <a:rPr lang="zh-CN" altLang="en-US" b="1" u="sng" dirty="0">
                <a:solidFill>
                  <a:srgbClr val="FF0000"/>
                </a:solidFill>
              </a:rPr>
              <a:t>单峰偶函数</a:t>
            </a:r>
            <a:r>
              <a:rPr lang="zh-CN" altLang="en-US" b="1" dirty="0"/>
              <a:t>，区别在于</a:t>
            </a:r>
            <a:r>
              <a:rPr lang="en-US" altLang="zh-CN" dirty="0">
                <a:solidFill>
                  <a:schemeClr val="tx1">
                    <a:lumMod val="85000"/>
                    <a:lumOff val="15000"/>
                  </a:schemeClr>
                </a:solidFill>
                <a:latin typeface="华文中宋" pitchFamily="2" charset="-122"/>
                <a:ea typeface="华文中宋" pitchFamily="2" charset="-122"/>
              </a:rPr>
              <a:t>t</a:t>
            </a:r>
            <a:r>
              <a:rPr lang="zh-CN" altLang="en-US" b="1" u="sng" dirty="0">
                <a:solidFill>
                  <a:srgbClr val="FF0000"/>
                </a:solidFill>
              </a:rPr>
              <a:t>分布的密度函数在两侧的尾部</a:t>
            </a:r>
            <a:r>
              <a:rPr lang="zh-CN" altLang="en-US" b="1" dirty="0"/>
              <a:t>比标准正态分布</a:t>
            </a:r>
            <a:r>
              <a:rPr lang="zh-CN" altLang="en-US" b="1" dirty="0">
                <a:solidFill>
                  <a:srgbClr val="FF0000"/>
                </a:solidFill>
              </a:rPr>
              <a:t>宽一些</a:t>
            </a:r>
            <a:r>
              <a:rPr lang="zh-CN" altLang="en-US" b="1" dirty="0"/>
              <a:t>，</a:t>
            </a:r>
            <a:r>
              <a:rPr lang="en-US" altLang="zh-CN" dirty="0">
                <a:solidFill>
                  <a:schemeClr val="tx1">
                    <a:lumMod val="85000"/>
                    <a:lumOff val="15000"/>
                  </a:schemeClr>
                </a:solidFill>
                <a:latin typeface="华文中宋" pitchFamily="2" charset="-122"/>
                <a:ea typeface="华文中宋" pitchFamily="2" charset="-122"/>
              </a:rPr>
              <a:t> t</a:t>
            </a:r>
            <a:r>
              <a:rPr lang="zh-CN" altLang="en-US" b="1" dirty="0"/>
              <a:t>分布的方差比标准正态分布大一些。</a:t>
            </a:r>
            <a:endParaRPr lang="en-US" altLang="zh-CN" b="1" dirty="0"/>
          </a:p>
          <a:p>
            <a:pPr lvl="1"/>
            <a:r>
              <a:rPr lang="zh-CN" altLang="en-US" b="1" u="sng" dirty="0"/>
              <a:t>在实际应用中，</a:t>
            </a:r>
            <a:r>
              <a:rPr lang="zh-CN" altLang="en-US" b="1" u="sng" dirty="0">
                <a:solidFill>
                  <a:srgbClr val="FF0000"/>
                </a:solidFill>
              </a:rPr>
              <a:t>当</a:t>
            </a:r>
            <a:r>
              <a:rPr lang="en-US" altLang="zh-CN" b="1" u="sng" dirty="0">
                <a:solidFill>
                  <a:srgbClr val="FF0000"/>
                </a:solidFill>
              </a:rPr>
              <a:t>n≥0</a:t>
            </a:r>
            <a:r>
              <a:rPr lang="zh-CN" altLang="en-US" b="1" u="sng" dirty="0">
                <a:solidFill>
                  <a:srgbClr val="FF0000"/>
                </a:solidFill>
              </a:rPr>
              <a:t>时，</a:t>
            </a:r>
            <a:r>
              <a:rPr lang="en-US" altLang="zh-CN" dirty="0">
                <a:solidFill>
                  <a:schemeClr val="tx1">
                    <a:lumMod val="85000"/>
                    <a:lumOff val="15000"/>
                  </a:schemeClr>
                </a:solidFill>
                <a:latin typeface="华文中宋" pitchFamily="2" charset="-122"/>
                <a:ea typeface="华文中宋" pitchFamily="2" charset="-122"/>
              </a:rPr>
              <a:t> t</a:t>
            </a:r>
            <a:r>
              <a:rPr lang="zh-CN" altLang="en-US" b="1" u="sng" dirty="0">
                <a:solidFill>
                  <a:srgbClr val="FF0000"/>
                </a:solidFill>
              </a:rPr>
              <a:t>分布与标准正态分布非常接近</a:t>
            </a:r>
            <a:endParaRPr lang="en-US" altLang="zh-CN" b="1" u="sng" dirty="0">
              <a:solidFill>
                <a:srgbClr val="FF0000"/>
              </a:solidFill>
            </a:endParaRPr>
          </a:p>
          <a:p>
            <a:pPr marL="457200" lvl="1" indent="0">
              <a:buNone/>
            </a:pPr>
            <a:r>
              <a:rPr lang="zh-CN" altLang="en-US" b="1" dirty="0"/>
              <a:t>    自由度</a:t>
            </a:r>
            <a:r>
              <a:rPr lang="zh-CN" altLang="en-US" dirty="0">
                <a:solidFill>
                  <a:srgbClr val="FF0000"/>
                </a:solidFill>
              </a:rPr>
              <a:t>越小</a:t>
            </a:r>
            <a:r>
              <a:rPr lang="zh-CN" altLang="en-US" dirty="0"/>
              <a:t>，</a:t>
            </a:r>
            <a:r>
              <a:rPr lang="en-US" altLang="zh-CN" dirty="0">
                <a:solidFill>
                  <a:schemeClr val="tx1">
                    <a:lumMod val="85000"/>
                    <a:lumOff val="15000"/>
                  </a:schemeClr>
                </a:solidFill>
                <a:latin typeface="华文中宋" pitchFamily="2" charset="-122"/>
                <a:ea typeface="华文中宋" pitchFamily="2" charset="-122"/>
              </a:rPr>
              <a:t> t</a:t>
            </a:r>
            <a:r>
              <a:rPr lang="zh-CN" altLang="en-US" dirty="0"/>
              <a:t>分布曲线</a:t>
            </a:r>
            <a:r>
              <a:rPr lang="zh-CN" altLang="en-US" dirty="0">
                <a:solidFill>
                  <a:srgbClr val="FF0000"/>
                </a:solidFill>
              </a:rPr>
              <a:t>越低平</a:t>
            </a:r>
            <a:r>
              <a:rPr lang="zh-CN" altLang="en-US" dirty="0"/>
              <a:t>；</a:t>
            </a:r>
            <a:endParaRPr lang="en-US" altLang="zh-CN" dirty="0"/>
          </a:p>
          <a:p>
            <a:pPr marL="457200" lvl="1" indent="0">
              <a:buNone/>
            </a:pPr>
            <a:r>
              <a:rPr lang="zh-CN" altLang="en-US" b="1" dirty="0"/>
              <a:t>    自由度</a:t>
            </a:r>
            <a:r>
              <a:rPr lang="zh-CN" altLang="en-US" dirty="0">
                <a:solidFill>
                  <a:srgbClr val="FF0000"/>
                </a:solidFill>
              </a:rPr>
              <a:t>越大</a:t>
            </a:r>
            <a:r>
              <a:rPr lang="zh-CN" altLang="en-US" dirty="0"/>
              <a:t>，</a:t>
            </a:r>
            <a:r>
              <a:rPr lang="en-US" altLang="zh-CN" dirty="0">
                <a:solidFill>
                  <a:schemeClr val="tx1">
                    <a:lumMod val="85000"/>
                    <a:lumOff val="15000"/>
                  </a:schemeClr>
                </a:solidFill>
                <a:latin typeface="华文中宋" pitchFamily="2" charset="-122"/>
                <a:ea typeface="华文中宋" pitchFamily="2" charset="-122"/>
              </a:rPr>
              <a:t> t</a:t>
            </a:r>
            <a:r>
              <a:rPr lang="zh-CN" altLang="en-US" dirty="0"/>
              <a:t>分布曲线</a:t>
            </a:r>
            <a:r>
              <a:rPr lang="zh-CN" altLang="en-US" u="sng" dirty="0"/>
              <a:t>越接近标准正态分布（</a:t>
            </a:r>
            <a:r>
              <a:rPr lang="en-US" altLang="zh-CN" u="sng" dirty="0"/>
              <a:t>u</a:t>
            </a:r>
            <a:r>
              <a:rPr lang="zh-CN" altLang="en-US" u="sng" dirty="0"/>
              <a:t>分布）曲线</a:t>
            </a:r>
            <a:r>
              <a:rPr lang="zh-CN" altLang="en-US" dirty="0"/>
              <a:t> </a:t>
            </a:r>
            <a:endParaRPr lang="zh-CN" altLang="en-US" b="1" u="sng" dirty="0">
              <a:solidFill>
                <a:srgbClr val="FF0000"/>
              </a:solidFill>
            </a:endParaRPr>
          </a:p>
        </p:txBody>
      </p:sp>
      <p:sp>
        <p:nvSpPr>
          <p:cNvPr id="2355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356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3554" name="Object 3"/>
          <p:cNvGraphicFramePr>
            <a:graphicFrameLocks noChangeAspect="1"/>
          </p:cNvGraphicFramePr>
          <p:nvPr>
            <p:extLst>
              <p:ext uri="{D42A27DB-BD31-4B8C-83A1-F6EECF244321}">
                <p14:modId xmlns:p14="http://schemas.microsoft.com/office/powerpoint/2010/main" val="873660552"/>
              </p:ext>
            </p:extLst>
          </p:nvPr>
        </p:nvGraphicFramePr>
        <p:xfrm>
          <a:off x="4104719" y="3059335"/>
          <a:ext cx="1270000" cy="785813"/>
        </p:xfrm>
        <a:graphic>
          <a:graphicData uri="http://schemas.openxmlformats.org/presentationml/2006/ole">
            <mc:AlternateContent xmlns:mc="http://schemas.openxmlformats.org/markup-compatibility/2006">
              <mc:Choice xmlns:v="urn:schemas-microsoft-com:vml" Requires="v">
                <p:oleObj spid="_x0000_s20483" name="Equation" r:id="rId3" imgW="790221" imgH="390586" progId="">
                  <p:embed/>
                </p:oleObj>
              </mc:Choice>
              <mc:Fallback>
                <p:oleObj name="Equation" r:id="rId3" imgW="790221" imgH="390586"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719" y="3059335"/>
                        <a:ext cx="12700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标题 1"/>
          <p:cNvSpPr>
            <a:spLocks noGrp="1"/>
          </p:cNvSpPr>
          <p:nvPr>
            <p:ph type="title"/>
          </p:nvPr>
        </p:nvSpPr>
        <p:spPr>
          <a:xfrm>
            <a:off x="214313" y="357188"/>
            <a:ext cx="8540750" cy="822325"/>
          </a:xfrm>
        </p:spPr>
        <p:txBody>
          <a:bodyPr>
            <a:normAutofit fontScale="90000"/>
          </a:bodyPr>
          <a:lstStyle/>
          <a:p>
            <a:r>
              <a:rPr lang="en-US" altLang="zh-CN" dirty="0"/>
              <a:t>4.1.4</a:t>
            </a:r>
            <a:r>
              <a:rPr lang="zh-CN" altLang="en-US" dirty="0"/>
              <a:t> </a:t>
            </a:r>
            <a:r>
              <a:rPr lang="en-US" altLang="zh-CN" dirty="0"/>
              <a:t>F</a:t>
            </a:r>
            <a:r>
              <a:rPr lang="zh-CN" altLang="en-US" dirty="0"/>
              <a:t>分布 （</a:t>
            </a:r>
            <a:r>
              <a:rPr lang="en-US" altLang="zh-CN" sz="2700" dirty="0"/>
              <a:t>1924</a:t>
            </a:r>
            <a:r>
              <a:rPr lang="zh-CN" altLang="en-US" sz="2700" dirty="0"/>
              <a:t>年英国统计学家</a:t>
            </a:r>
            <a:r>
              <a:rPr lang="en-US" altLang="zh-CN" sz="2700" dirty="0" err="1">
                <a:hlinkClick r:id="rId3"/>
              </a:rPr>
              <a:t>R.A.Fisher</a:t>
            </a:r>
            <a:r>
              <a:rPr lang="zh-CN" altLang="en-US" sz="2700" dirty="0"/>
              <a:t>提出</a:t>
            </a:r>
            <a:r>
              <a:rPr lang="zh-CN" altLang="en-US" dirty="0"/>
              <a:t>）</a:t>
            </a:r>
          </a:p>
        </p:txBody>
      </p:sp>
      <p:sp>
        <p:nvSpPr>
          <p:cNvPr id="24580" name="内容占位符 2"/>
          <p:cNvSpPr>
            <a:spLocks noGrp="1"/>
          </p:cNvSpPr>
          <p:nvPr>
            <p:ph idx="1"/>
          </p:nvPr>
        </p:nvSpPr>
        <p:spPr>
          <a:xfrm>
            <a:off x="613882" y="1021394"/>
            <a:ext cx="8153400" cy="4762910"/>
          </a:xfrm>
        </p:spPr>
        <p:txBody>
          <a:bodyPr/>
          <a:lstStyle/>
          <a:p>
            <a:r>
              <a:rPr lang="en-US" altLang="zh-CN" b="1" dirty="0"/>
              <a:t>F</a:t>
            </a:r>
            <a:r>
              <a:rPr lang="zh-CN" altLang="en-US" b="1" dirty="0"/>
              <a:t>分布刻画的是当</a:t>
            </a:r>
            <a:r>
              <a:rPr lang="zh-CN" altLang="en-US" b="1" u="sng" dirty="0"/>
              <a:t>两个总体均为正态分布时</a:t>
            </a:r>
            <a:r>
              <a:rPr lang="zh-CN" altLang="en-US" b="1" dirty="0"/>
              <a:t>，分别这两个总体的</a:t>
            </a:r>
            <a:r>
              <a:rPr lang="zh-CN" altLang="en-US" b="1" u="sng" dirty="0">
                <a:solidFill>
                  <a:srgbClr val="FF0000"/>
                </a:solidFill>
              </a:rPr>
              <a:t>两个样本差（</a:t>
            </a:r>
            <a:r>
              <a:rPr lang="en-US" altLang="zh-CN" b="1" u="sng" dirty="0">
                <a:solidFill>
                  <a:srgbClr val="FF0000"/>
                </a:solidFill>
              </a:rPr>
              <a:t>s</a:t>
            </a:r>
            <a:r>
              <a:rPr lang="en-US" altLang="zh-CN" b="1" u="sng" baseline="-25000" dirty="0">
                <a:solidFill>
                  <a:srgbClr val="FF0000"/>
                </a:solidFill>
              </a:rPr>
              <a:t>1</a:t>
            </a:r>
            <a:r>
              <a:rPr lang="zh-CN" altLang="en-US" b="1" u="sng" dirty="0">
                <a:solidFill>
                  <a:srgbClr val="FF0000"/>
                </a:solidFill>
              </a:rPr>
              <a:t>和</a:t>
            </a:r>
            <a:r>
              <a:rPr lang="en-US" altLang="zh-CN" b="1" u="sng" dirty="0">
                <a:solidFill>
                  <a:srgbClr val="FF0000"/>
                </a:solidFill>
              </a:rPr>
              <a:t>s</a:t>
            </a:r>
            <a:r>
              <a:rPr lang="en-US" altLang="zh-CN" b="1" u="sng" baseline="-25000" dirty="0">
                <a:solidFill>
                  <a:srgbClr val="FF0000"/>
                </a:solidFill>
              </a:rPr>
              <a:t>2</a:t>
            </a:r>
            <a:r>
              <a:rPr lang="zh-CN" altLang="en-US" b="1" u="sng" dirty="0">
                <a:solidFill>
                  <a:srgbClr val="FF0000"/>
                </a:solidFill>
              </a:rPr>
              <a:t>）之间的比例</a:t>
            </a:r>
            <a:r>
              <a:rPr lang="zh-CN" altLang="en-US" b="1" dirty="0"/>
              <a:t>的分布情况，主要用于</a:t>
            </a:r>
            <a:r>
              <a:rPr lang="zh-CN" altLang="en-US" b="1" u="sng" dirty="0"/>
              <a:t>方差分析和回归方程的显著性检验</a:t>
            </a:r>
            <a:r>
              <a:rPr lang="zh-CN" altLang="en-US" b="1" dirty="0"/>
              <a:t>之中。</a:t>
            </a:r>
            <a:endParaRPr lang="en-US" altLang="zh-CN" b="1" dirty="0"/>
          </a:p>
          <a:p>
            <a:r>
              <a:rPr lang="en-US" altLang="zh-CN" b="1" dirty="0">
                <a:solidFill>
                  <a:schemeClr val="accent5">
                    <a:lumMod val="50000"/>
                  </a:schemeClr>
                </a:solidFill>
              </a:rPr>
              <a:t>【</a:t>
            </a:r>
            <a:r>
              <a:rPr lang="zh-CN" altLang="en-US" b="1" dirty="0">
                <a:solidFill>
                  <a:schemeClr val="accent5">
                    <a:lumMod val="50000"/>
                  </a:schemeClr>
                </a:solidFill>
              </a:rPr>
              <a:t>定义</a:t>
            </a:r>
            <a:r>
              <a:rPr lang="en-US" altLang="zh-CN" b="1" dirty="0">
                <a:solidFill>
                  <a:schemeClr val="accent5">
                    <a:lumMod val="50000"/>
                  </a:schemeClr>
                </a:solidFill>
              </a:rPr>
              <a:t>】</a:t>
            </a:r>
            <a:endParaRPr lang="zh-CN" altLang="en-US" b="1" dirty="0">
              <a:solidFill>
                <a:schemeClr val="accent5">
                  <a:lumMod val="50000"/>
                </a:schemeClr>
              </a:solidFill>
            </a:endParaRPr>
          </a:p>
          <a:p>
            <a:pPr lvl="1"/>
            <a:r>
              <a:rPr lang="zh-CN" altLang="en-US" b="1" dirty="0"/>
              <a:t>设</a:t>
            </a:r>
            <a:r>
              <a:rPr lang="en-US" altLang="zh-CN" b="1" dirty="0"/>
              <a:t>X</a:t>
            </a:r>
            <a:r>
              <a:rPr lang="en-US" altLang="zh-CN" sz="2400" b="1" baseline="-25000" dirty="0">
                <a:cs typeface="+mn-cs"/>
              </a:rPr>
              <a:t>1</a:t>
            </a:r>
            <a:r>
              <a:rPr lang="zh-CN" altLang="en-US" b="1" dirty="0"/>
              <a:t>，</a:t>
            </a:r>
            <a:r>
              <a:rPr lang="en-US" altLang="zh-CN" b="1" dirty="0"/>
              <a:t>X</a:t>
            </a:r>
            <a:r>
              <a:rPr lang="en-US" altLang="zh-CN" sz="2400" b="1" baseline="-25000" dirty="0">
                <a:cs typeface="+mn-cs"/>
              </a:rPr>
              <a:t>2</a:t>
            </a:r>
            <a:r>
              <a:rPr lang="zh-CN" altLang="en-US" b="1" dirty="0"/>
              <a:t>，</a:t>
            </a:r>
            <a:r>
              <a:rPr lang="en-US" altLang="zh-CN" b="1" dirty="0"/>
              <a:t>… </a:t>
            </a:r>
            <a:r>
              <a:rPr lang="zh-CN" altLang="en-US" b="1" dirty="0"/>
              <a:t>，</a:t>
            </a:r>
            <a:r>
              <a:rPr lang="en-US" altLang="zh-CN" b="1" dirty="0"/>
              <a:t>X</a:t>
            </a:r>
            <a:r>
              <a:rPr lang="en-US" altLang="zh-CN" sz="2400" b="1" baseline="-25000" dirty="0">
                <a:cs typeface="+mn-cs"/>
              </a:rPr>
              <a:t>n1</a:t>
            </a:r>
            <a:r>
              <a:rPr lang="zh-CN" altLang="en-US" b="1" dirty="0"/>
              <a:t>是来自正态总体</a:t>
            </a:r>
            <a:r>
              <a:rPr lang="en-US" altLang="zh-CN" b="1" dirty="0"/>
              <a:t>N~(μ</a:t>
            </a:r>
            <a:r>
              <a:rPr lang="en-US" altLang="zh-CN" sz="2400" b="1" baseline="-25000" dirty="0">
                <a:cs typeface="+mn-cs"/>
              </a:rPr>
              <a:t>1</a:t>
            </a:r>
            <a:r>
              <a:rPr lang="en-US" altLang="zh-CN" b="1" dirty="0"/>
              <a:t>,σ</a:t>
            </a:r>
            <a:r>
              <a:rPr lang="en-US" altLang="zh-CN" sz="2400" b="1" baseline="-25000" dirty="0">
                <a:cs typeface="+mn-cs"/>
              </a:rPr>
              <a:t>1</a:t>
            </a:r>
            <a:r>
              <a:rPr lang="en-US" altLang="zh-CN" b="1" baseline="30000" dirty="0"/>
              <a:t>2</a:t>
            </a:r>
            <a:r>
              <a:rPr lang="en-US" altLang="zh-CN" b="1" dirty="0"/>
              <a:t> )</a:t>
            </a:r>
            <a:r>
              <a:rPr lang="zh-CN" altLang="en-US" b="1" dirty="0"/>
              <a:t>的一个样本，</a:t>
            </a:r>
            <a:r>
              <a:rPr lang="en-US" altLang="zh-CN" b="1" dirty="0"/>
              <a:t>Y</a:t>
            </a:r>
            <a:r>
              <a:rPr lang="en-US" altLang="zh-CN" sz="2400" b="1" baseline="-25000" dirty="0">
                <a:cs typeface="+mn-cs"/>
              </a:rPr>
              <a:t>1</a:t>
            </a:r>
            <a:r>
              <a:rPr lang="zh-CN" altLang="en-US" b="1" dirty="0"/>
              <a:t>，</a:t>
            </a:r>
            <a:r>
              <a:rPr lang="en-US" altLang="zh-CN" b="1" dirty="0"/>
              <a:t>Y</a:t>
            </a:r>
            <a:r>
              <a:rPr lang="en-US" altLang="zh-CN" sz="2400" b="1" baseline="-25000" dirty="0">
                <a:cs typeface="+mn-cs"/>
              </a:rPr>
              <a:t>2</a:t>
            </a:r>
            <a:r>
              <a:rPr lang="zh-CN" altLang="en-US" b="1" dirty="0"/>
              <a:t>，</a:t>
            </a:r>
            <a:r>
              <a:rPr lang="en-US" altLang="zh-CN" b="1" dirty="0"/>
              <a:t>… </a:t>
            </a:r>
            <a:r>
              <a:rPr lang="zh-CN" altLang="en-US" b="1" dirty="0"/>
              <a:t>，</a:t>
            </a:r>
            <a:r>
              <a:rPr lang="en-US" altLang="zh-CN" b="1" dirty="0"/>
              <a:t>Y</a:t>
            </a:r>
            <a:r>
              <a:rPr lang="en-US" altLang="zh-CN" sz="2400" b="1" baseline="-25000" dirty="0">
                <a:cs typeface="+mn-cs"/>
              </a:rPr>
              <a:t>n</a:t>
            </a:r>
            <a:r>
              <a:rPr lang="en-US" altLang="zh-CN" b="1" baseline="30000" dirty="0"/>
              <a:t>2</a:t>
            </a:r>
            <a:r>
              <a:rPr lang="zh-CN" altLang="en-US" b="1" dirty="0"/>
              <a:t>是来自另一个正态总体</a:t>
            </a:r>
            <a:r>
              <a:rPr lang="en-US" altLang="zh-CN" b="1" dirty="0"/>
              <a:t>N~(μ</a:t>
            </a:r>
            <a:r>
              <a:rPr lang="en-US" altLang="zh-CN" sz="2400" b="1" baseline="-25000" dirty="0">
                <a:cs typeface="+mn-cs"/>
              </a:rPr>
              <a:t>2</a:t>
            </a:r>
            <a:r>
              <a:rPr lang="en-US" altLang="zh-CN" b="1" dirty="0"/>
              <a:t>,σ</a:t>
            </a:r>
            <a:r>
              <a:rPr lang="en-US" altLang="zh-CN" sz="2400" b="1" baseline="-25000" dirty="0">
                <a:cs typeface="+mn-cs"/>
              </a:rPr>
              <a:t>2</a:t>
            </a:r>
            <a:r>
              <a:rPr lang="en-US" altLang="zh-CN" b="1" baseline="30000" dirty="0"/>
              <a:t>2</a:t>
            </a:r>
            <a:r>
              <a:rPr lang="en-US" altLang="zh-CN" b="1" dirty="0"/>
              <a:t> )</a:t>
            </a:r>
            <a:r>
              <a:rPr lang="zh-CN" altLang="en-US" b="1" dirty="0"/>
              <a:t>的一个样本，且</a:t>
            </a:r>
            <a:r>
              <a:rPr lang="en-US" altLang="zh-CN" b="1" dirty="0"/>
              <a:t>X</a:t>
            </a:r>
            <a:r>
              <a:rPr lang="en-US" altLang="zh-CN" sz="2400" b="1" baseline="-25000" dirty="0">
                <a:cs typeface="+mn-cs"/>
              </a:rPr>
              <a:t>i</a:t>
            </a:r>
            <a:r>
              <a:rPr lang="en-US" altLang="zh-CN" b="1" dirty="0"/>
              <a:t>(</a:t>
            </a:r>
            <a:r>
              <a:rPr lang="en-US" altLang="zh-CN" b="1" dirty="0" err="1"/>
              <a:t>i</a:t>
            </a:r>
            <a:r>
              <a:rPr lang="en-US" altLang="zh-CN" b="1" dirty="0"/>
              <a:t>=1,2,…</a:t>
            </a:r>
            <a:r>
              <a:rPr lang="zh-CN" altLang="en-US" b="1" dirty="0"/>
              <a:t>，</a:t>
            </a:r>
            <a:r>
              <a:rPr lang="en-US" altLang="zh-CN" b="1" dirty="0"/>
              <a:t>n</a:t>
            </a:r>
            <a:r>
              <a:rPr lang="en-US" altLang="zh-CN" sz="2400" b="1" baseline="-25000" dirty="0">
                <a:cs typeface="+mn-cs"/>
              </a:rPr>
              <a:t>1</a:t>
            </a:r>
            <a:r>
              <a:rPr lang="en-US" altLang="zh-CN" b="1" dirty="0"/>
              <a:t>)</a:t>
            </a:r>
            <a:r>
              <a:rPr lang="zh-CN" altLang="en-US" b="1" dirty="0"/>
              <a:t>，</a:t>
            </a:r>
            <a:r>
              <a:rPr lang="en-US" altLang="zh-CN" b="1" dirty="0"/>
              <a:t>Y</a:t>
            </a:r>
            <a:r>
              <a:rPr lang="en-US" altLang="zh-CN" sz="2400" b="1" baseline="-25000" dirty="0">
                <a:cs typeface="+mn-cs"/>
              </a:rPr>
              <a:t>i</a:t>
            </a:r>
            <a:r>
              <a:rPr lang="en-US" altLang="zh-CN" b="1" dirty="0"/>
              <a:t>(</a:t>
            </a:r>
            <a:r>
              <a:rPr lang="en-US" altLang="zh-CN" b="1" dirty="0" err="1"/>
              <a:t>i</a:t>
            </a:r>
            <a:r>
              <a:rPr lang="en-US" altLang="zh-CN" b="1" dirty="0"/>
              <a:t>=1,2, …</a:t>
            </a:r>
            <a:r>
              <a:rPr lang="zh-CN" altLang="en-US" b="1" dirty="0"/>
              <a:t>，</a:t>
            </a:r>
            <a:r>
              <a:rPr lang="en-US" altLang="zh-CN" b="1" dirty="0"/>
              <a:t>n</a:t>
            </a:r>
            <a:r>
              <a:rPr lang="en-US" altLang="zh-CN" sz="2400" b="1" baseline="-25000" dirty="0">
                <a:cs typeface="+mn-cs"/>
              </a:rPr>
              <a:t>2</a:t>
            </a:r>
            <a:r>
              <a:rPr lang="en-US" altLang="zh-CN" b="1" dirty="0"/>
              <a:t>)</a:t>
            </a:r>
            <a:r>
              <a:rPr lang="zh-CN" altLang="en-US" b="1" dirty="0"/>
              <a:t>相互独立，则</a:t>
            </a:r>
          </a:p>
          <a:p>
            <a:endParaRPr lang="en-US" altLang="zh-CN" b="1" dirty="0"/>
          </a:p>
          <a:p>
            <a:endParaRPr lang="zh-CN" altLang="en-US" b="1" dirty="0"/>
          </a:p>
        </p:txBody>
      </p:sp>
      <p:sp>
        <p:nvSpPr>
          <p:cNvPr id="2458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
        <p:nvSpPr>
          <p:cNvPr id="2458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578" name="Object 3"/>
          <p:cNvGraphicFramePr>
            <a:graphicFrameLocks noChangeAspect="1"/>
          </p:cNvGraphicFramePr>
          <p:nvPr>
            <p:extLst>
              <p:ext uri="{D42A27DB-BD31-4B8C-83A1-F6EECF244321}">
                <p14:modId xmlns:p14="http://schemas.microsoft.com/office/powerpoint/2010/main" val="97878117"/>
              </p:ext>
            </p:extLst>
          </p:nvPr>
        </p:nvGraphicFramePr>
        <p:xfrm>
          <a:off x="2118832" y="3758535"/>
          <a:ext cx="5143500" cy="1198563"/>
        </p:xfrm>
        <a:graphic>
          <a:graphicData uri="http://schemas.openxmlformats.org/presentationml/2006/ole">
            <mc:AlternateContent xmlns:mc="http://schemas.openxmlformats.org/markup-compatibility/2006">
              <mc:Choice xmlns:v="urn:schemas-microsoft-com:vml" Requires="v">
                <p:oleObj spid="_x0000_s21508" name="Equation" r:id="rId4" imgW="2084944" imgH="485623" progId="Equation.DSMT4">
                  <p:embed/>
                </p:oleObj>
              </mc:Choice>
              <mc:Fallback>
                <p:oleObj name="Equation" r:id="rId4" imgW="2084944" imgH="485623"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832" y="3758535"/>
                        <a:ext cx="5143500"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1115616" y="4824433"/>
            <a:ext cx="7429552" cy="646331"/>
          </a:xfrm>
          <a:prstGeom prst="rect">
            <a:avLst/>
          </a:prstGeom>
        </p:spPr>
        <p:txBody>
          <a:bodyPr wrap="square">
            <a:spAutoFit/>
          </a:bodyPr>
          <a:lstStyle/>
          <a:p>
            <a:r>
              <a:rPr lang="zh-CN" altLang="en-US" b="1" dirty="0"/>
              <a:t>我们将                        称为</a:t>
            </a:r>
            <a:r>
              <a:rPr lang="zh-CN" altLang="en-US" b="1" dirty="0">
                <a:solidFill>
                  <a:schemeClr val="tx2"/>
                </a:solidFill>
              </a:rPr>
              <a:t>第一自由度为</a:t>
            </a:r>
            <a:r>
              <a:rPr lang="en-US" altLang="zh-CN" b="1" dirty="0">
                <a:solidFill>
                  <a:schemeClr val="tx2"/>
                </a:solidFill>
              </a:rPr>
              <a:t>(n</a:t>
            </a:r>
            <a:r>
              <a:rPr lang="en-US" altLang="zh-CN" sz="2400" b="1" baseline="-25000" dirty="0">
                <a:solidFill>
                  <a:schemeClr val="tx2"/>
                </a:solidFill>
                <a:latin typeface="+mn-lt"/>
                <a:ea typeface="+mn-ea"/>
              </a:rPr>
              <a:t>1</a:t>
            </a:r>
            <a:r>
              <a:rPr lang="en-US" altLang="zh-CN" b="1" dirty="0">
                <a:solidFill>
                  <a:schemeClr val="tx2"/>
                </a:solidFill>
              </a:rPr>
              <a:t>-1)</a:t>
            </a:r>
            <a:r>
              <a:rPr lang="zh-CN" altLang="en-US" b="1" dirty="0">
                <a:solidFill>
                  <a:schemeClr val="tx2"/>
                </a:solidFill>
              </a:rPr>
              <a:t>，第二自由度为</a:t>
            </a:r>
            <a:r>
              <a:rPr lang="en-US" altLang="zh-CN" b="1" dirty="0">
                <a:solidFill>
                  <a:schemeClr val="tx2"/>
                </a:solidFill>
              </a:rPr>
              <a:t>(n</a:t>
            </a:r>
            <a:r>
              <a:rPr lang="en-US" altLang="zh-CN" sz="2400" b="1" baseline="-25000" dirty="0">
                <a:solidFill>
                  <a:schemeClr val="tx2"/>
                </a:solidFill>
                <a:latin typeface="+mn-lt"/>
                <a:ea typeface="+mn-ea"/>
              </a:rPr>
              <a:t>2</a:t>
            </a:r>
            <a:r>
              <a:rPr lang="en-US" altLang="zh-CN" b="1" dirty="0">
                <a:solidFill>
                  <a:schemeClr val="tx2"/>
                </a:solidFill>
              </a:rPr>
              <a:t>-1)</a:t>
            </a:r>
            <a:r>
              <a:rPr lang="zh-CN" altLang="en-US" b="1" dirty="0">
                <a:solidFill>
                  <a:schemeClr val="tx2"/>
                </a:solidFill>
              </a:rPr>
              <a:t>的</a:t>
            </a:r>
            <a:r>
              <a:rPr lang="en-US" altLang="zh-CN" b="1" dirty="0">
                <a:solidFill>
                  <a:schemeClr val="tx2"/>
                </a:solidFill>
              </a:rPr>
              <a:t>F</a:t>
            </a:r>
            <a:r>
              <a:rPr lang="zh-CN" altLang="en-US" b="1" dirty="0">
                <a:solidFill>
                  <a:schemeClr val="tx2"/>
                </a:solidFill>
              </a:rPr>
              <a:t>分布。</a:t>
            </a:r>
          </a:p>
        </p:txBody>
      </p:sp>
      <p:graphicFrame>
        <p:nvGraphicFramePr>
          <p:cNvPr id="2" name="Object 3"/>
          <p:cNvGraphicFramePr>
            <a:graphicFrameLocks noChangeAspect="1"/>
          </p:cNvGraphicFramePr>
          <p:nvPr>
            <p:extLst>
              <p:ext uri="{D42A27DB-BD31-4B8C-83A1-F6EECF244321}">
                <p14:modId xmlns:p14="http://schemas.microsoft.com/office/powerpoint/2010/main" val="2985858597"/>
              </p:ext>
            </p:extLst>
          </p:nvPr>
        </p:nvGraphicFramePr>
        <p:xfrm>
          <a:off x="1915439" y="4832931"/>
          <a:ext cx="1508125" cy="381000"/>
        </p:xfrm>
        <a:graphic>
          <a:graphicData uri="http://schemas.openxmlformats.org/presentationml/2006/ole">
            <mc:AlternateContent xmlns:mc="http://schemas.openxmlformats.org/markup-compatibility/2006">
              <mc:Choice xmlns:v="urn:schemas-microsoft-com:vml" Requires="v">
                <p:oleObj spid="_x0000_s21509" name="Equation" r:id="rId6" imgW="942435" imgH="237952" progId="">
                  <p:embed/>
                </p:oleObj>
              </mc:Choice>
              <mc:Fallback>
                <p:oleObj name="Equation" r:id="rId6" imgW="942435" imgH="237952"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439" y="4832931"/>
                        <a:ext cx="15081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4.1.4</a:t>
            </a:r>
            <a:r>
              <a:rPr lang="zh-CN" altLang="en-US" dirty="0"/>
              <a:t> </a:t>
            </a:r>
            <a:r>
              <a:rPr lang="en-US" altLang="zh-CN" dirty="0"/>
              <a:t>F</a:t>
            </a:r>
            <a:r>
              <a:rPr lang="zh-CN" altLang="en-US" dirty="0"/>
              <a:t>分布</a:t>
            </a:r>
            <a:endParaRPr lang="en-US" dirty="0"/>
          </a:p>
        </p:txBody>
      </p:sp>
      <p:sp>
        <p:nvSpPr>
          <p:cNvPr id="3" name="内容占位符 2"/>
          <p:cNvSpPr>
            <a:spLocks noGrp="1"/>
          </p:cNvSpPr>
          <p:nvPr>
            <p:ph idx="1"/>
          </p:nvPr>
        </p:nvSpPr>
        <p:spPr/>
        <p:txBody>
          <a:bodyPr/>
          <a:lstStyle/>
          <a:p>
            <a:r>
              <a:rPr lang="zh-CN" altLang="en-US" dirty="0"/>
              <a:t>一个</a:t>
            </a:r>
            <a:r>
              <a:rPr lang="en-US" altLang="zh-CN" i="1" dirty="0"/>
              <a:t>F</a:t>
            </a:r>
            <a:r>
              <a:rPr lang="en-US" altLang="zh-CN" dirty="0"/>
              <a:t>-</a:t>
            </a:r>
            <a:r>
              <a:rPr lang="zh-CN" altLang="en-US" dirty="0"/>
              <a:t>分布的</a:t>
            </a:r>
            <a:r>
              <a:rPr lang="zh-CN" altLang="en-US" dirty="0">
                <a:hlinkClick r:id="rId2" tooltip="随机变量"/>
              </a:rPr>
              <a:t>随机变量</a:t>
            </a:r>
            <a:r>
              <a:rPr lang="zh-CN" altLang="en-US" dirty="0"/>
              <a:t>是两个</a:t>
            </a:r>
            <a:r>
              <a:rPr lang="zh-CN" altLang="en-US" dirty="0">
                <a:hlinkClick r:id="rId3" tooltip="卡方分布"/>
              </a:rPr>
              <a:t>卡方分布</a:t>
            </a:r>
            <a:r>
              <a:rPr lang="zh-CN" altLang="en-US" dirty="0"/>
              <a:t>变量的比率。</a:t>
            </a:r>
            <a:endParaRPr lang="en-US" altLang="zh-CN" dirty="0"/>
          </a:p>
          <a:p>
            <a:r>
              <a:rPr lang="en-US" altLang="zh-CN" dirty="0"/>
              <a:t>F</a:t>
            </a:r>
            <a:r>
              <a:rPr lang="zh-CN" altLang="en-US" dirty="0"/>
              <a:t>分布定义为</a:t>
            </a:r>
            <a:r>
              <a:rPr lang="en-US" altLang="zh-CN" dirty="0"/>
              <a:t>:</a:t>
            </a:r>
          </a:p>
          <a:p>
            <a:pPr marL="0" indent="0">
              <a:buNone/>
            </a:pPr>
            <a:r>
              <a:rPr lang="en-US" altLang="zh-CN" dirty="0"/>
              <a:t>    </a:t>
            </a:r>
            <a:r>
              <a:rPr lang="zh-CN" altLang="en-US" dirty="0"/>
              <a:t>设</a:t>
            </a:r>
            <a:r>
              <a:rPr lang="en-US" altLang="zh-CN" dirty="0"/>
              <a:t>X</a:t>
            </a:r>
            <a:r>
              <a:rPr lang="zh-CN" altLang="en-US" dirty="0"/>
              <a:t>、</a:t>
            </a:r>
            <a:r>
              <a:rPr lang="en-US" altLang="zh-CN" dirty="0"/>
              <a:t>Y</a:t>
            </a:r>
            <a:r>
              <a:rPr lang="zh-CN" altLang="en-US" dirty="0"/>
              <a:t>为两个独立的随机变量，</a:t>
            </a:r>
            <a:r>
              <a:rPr lang="en-US" altLang="zh-CN" dirty="0"/>
              <a:t>X</a:t>
            </a:r>
            <a:r>
              <a:rPr lang="zh-CN" altLang="en-US" dirty="0"/>
              <a:t>服从自由度为</a:t>
            </a:r>
            <a:r>
              <a:rPr lang="en-US" altLang="zh-CN" dirty="0"/>
              <a:t>m</a:t>
            </a:r>
            <a:r>
              <a:rPr lang="zh-CN" altLang="en-US" dirty="0"/>
              <a:t>的卡方分布，</a:t>
            </a:r>
            <a:r>
              <a:rPr lang="en-US" altLang="zh-CN" dirty="0"/>
              <a:t>Y</a:t>
            </a:r>
            <a:r>
              <a:rPr lang="zh-CN" altLang="en-US" dirty="0"/>
              <a:t>服从自由度为</a:t>
            </a:r>
            <a:r>
              <a:rPr lang="en-US" altLang="zh-CN" dirty="0"/>
              <a:t>n</a:t>
            </a:r>
            <a:r>
              <a:rPr lang="zh-CN" altLang="en-US" dirty="0"/>
              <a:t>的卡方分布，</a:t>
            </a:r>
            <a:r>
              <a:rPr lang="zh-CN" altLang="en-US" b="1" u="sng" dirty="0"/>
              <a:t>这</a:t>
            </a:r>
            <a:r>
              <a:rPr lang="en-US" altLang="zh-CN" b="1" u="sng" dirty="0"/>
              <a:t>2 </a:t>
            </a:r>
            <a:r>
              <a:rPr lang="zh-CN" altLang="en-US" b="1" u="sng" dirty="0"/>
              <a:t>个独立的卡方分布被各自的自由度除以后的比率</a:t>
            </a:r>
            <a:r>
              <a:rPr lang="zh-CN" altLang="en-US" dirty="0"/>
              <a:t>这一统计量的分布即</a:t>
            </a:r>
            <a:r>
              <a:rPr lang="en-US" altLang="zh-CN" dirty="0"/>
              <a:t>F=</a:t>
            </a:r>
            <a:r>
              <a:rPr lang="zh-CN" altLang="en-US" dirty="0"/>
              <a:t>（</a:t>
            </a:r>
            <a:r>
              <a:rPr lang="en-US" altLang="zh-CN" dirty="0"/>
              <a:t>x/m</a:t>
            </a:r>
            <a:r>
              <a:rPr lang="zh-CN" altLang="en-US" dirty="0"/>
              <a:t>）</a:t>
            </a:r>
            <a:r>
              <a:rPr lang="en-US" altLang="zh-CN" dirty="0"/>
              <a:t>/(y/n)</a:t>
            </a:r>
            <a:r>
              <a:rPr lang="zh-CN" altLang="en-US" dirty="0"/>
              <a:t>服从自由度为（</a:t>
            </a:r>
            <a:r>
              <a:rPr lang="en-US" altLang="zh-CN" dirty="0" err="1"/>
              <a:t>m,n</a:t>
            </a:r>
            <a:r>
              <a:rPr lang="en-US" altLang="zh-CN" dirty="0"/>
              <a:t>)</a:t>
            </a:r>
            <a:r>
              <a:rPr lang="zh-CN" altLang="en-US" dirty="0"/>
              <a:t>的</a:t>
            </a:r>
            <a:r>
              <a:rPr lang="en-US" altLang="zh-CN" dirty="0"/>
              <a:t>F-</a:t>
            </a:r>
            <a:r>
              <a:rPr lang="zh-CN" altLang="en-US" dirty="0"/>
              <a:t>分布， 上式</a:t>
            </a:r>
            <a:r>
              <a:rPr lang="en-US" altLang="zh-CN" dirty="0"/>
              <a:t>F</a:t>
            </a:r>
            <a:r>
              <a:rPr lang="zh-CN" altLang="en-US" dirty="0"/>
              <a:t>服从第一自由度为</a:t>
            </a:r>
            <a:r>
              <a:rPr lang="en-US" altLang="zh-CN" dirty="0"/>
              <a:t>m</a:t>
            </a:r>
            <a:r>
              <a:rPr lang="zh-CN" altLang="en-US" dirty="0"/>
              <a:t>，第二自由度为</a:t>
            </a:r>
            <a:r>
              <a:rPr lang="en-US" altLang="zh-CN" dirty="0"/>
              <a:t>n</a:t>
            </a:r>
            <a:r>
              <a:rPr lang="zh-CN" altLang="en-US" dirty="0"/>
              <a:t>的</a:t>
            </a:r>
            <a:r>
              <a:rPr lang="en-US" altLang="zh-CN" dirty="0"/>
              <a:t>F</a:t>
            </a:r>
            <a:r>
              <a:rPr lang="zh-CN" altLang="en-US" dirty="0"/>
              <a:t>分布</a:t>
            </a:r>
            <a:endParaRPr lang="en-US" dirty="0"/>
          </a:p>
          <a:p>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Tree>
    <p:extLst>
      <p:ext uri="{BB962C8B-B14F-4D97-AF65-F5344CB8AC3E}">
        <p14:creationId xmlns:p14="http://schemas.microsoft.com/office/powerpoint/2010/main" val="1205144305"/>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4.1.4</a:t>
            </a:r>
            <a:r>
              <a:rPr lang="zh-CN" altLang="en-US" dirty="0"/>
              <a:t> </a:t>
            </a:r>
            <a:r>
              <a:rPr lang="en-US" altLang="zh-CN" dirty="0"/>
              <a:t>F</a:t>
            </a:r>
            <a:r>
              <a:rPr lang="zh-CN" altLang="en-US" dirty="0"/>
              <a:t>分布</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sp>
        <p:nvSpPr>
          <p:cNvPr id="6" name="Text Box 3"/>
          <p:cNvSpPr txBox="1">
            <a:spLocks noChangeArrowheads="1"/>
          </p:cNvSpPr>
          <p:nvPr/>
        </p:nvSpPr>
        <p:spPr bwMode="auto">
          <a:xfrm>
            <a:off x="4860925" y="4994275"/>
            <a:ext cx="3462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just" eaLnBrk="0" hangingPunct="0">
              <a:spcBef>
                <a:spcPct val="50000"/>
              </a:spcBef>
            </a:pPr>
            <a:r>
              <a:rPr kumimoji="1" lang="en-US" altLang="zh-CN">
                <a:solidFill>
                  <a:srgbClr val="000000"/>
                </a:solidFill>
              </a:rPr>
              <a:t> </a:t>
            </a:r>
            <a:r>
              <a:rPr kumimoji="1" lang="zh-CN" altLang="en-US">
                <a:solidFill>
                  <a:srgbClr val="000000"/>
                </a:solidFill>
              </a:rPr>
              <a:t>不同自由度的</a:t>
            </a:r>
            <a:r>
              <a:rPr kumimoji="1" lang="en-US" altLang="zh-CN" i="1">
                <a:solidFill>
                  <a:srgbClr val="000000"/>
                </a:solidFill>
              </a:rPr>
              <a:t>F</a:t>
            </a:r>
            <a:r>
              <a:rPr kumimoji="1" lang="zh-CN" altLang="en-US">
                <a:solidFill>
                  <a:srgbClr val="000000"/>
                </a:solidFill>
              </a:rPr>
              <a:t>分布</a:t>
            </a:r>
            <a:endParaRPr kumimoji="1" lang="zh-CN" altLang="en-US">
              <a:solidFill>
                <a:srgbClr val="000000"/>
              </a:solidFill>
              <a:latin typeface="Times New Roman" panose="02020603050405020304" pitchFamily="18" charset="0"/>
            </a:endParaRPr>
          </a:p>
        </p:txBody>
      </p:sp>
      <p:grpSp>
        <p:nvGrpSpPr>
          <p:cNvPr id="7" name="Group 4"/>
          <p:cNvGrpSpPr>
            <a:grpSpLocks/>
          </p:cNvGrpSpPr>
          <p:nvPr/>
        </p:nvGrpSpPr>
        <p:grpSpPr bwMode="auto">
          <a:xfrm>
            <a:off x="4733174" y="2762249"/>
            <a:ext cx="5160363" cy="2292940"/>
            <a:chOff x="1100" y="1728"/>
            <a:chExt cx="4765" cy="2197"/>
          </a:xfrm>
        </p:grpSpPr>
        <p:sp>
          <p:nvSpPr>
            <p:cNvPr id="12" name="Rectangle 5"/>
            <p:cNvSpPr>
              <a:spLocks noChangeArrowheads="1"/>
            </p:cNvSpPr>
            <p:nvPr/>
          </p:nvSpPr>
          <p:spPr bwMode="auto">
            <a:xfrm>
              <a:off x="4560" y="3456"/>
              <a:ext cx="179" cy="3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eaLnBrk="0" hangingPunct="0">
                <a:spcBef>
                  <a:spcPct val="0"/>
                </a:spcBef>
              </a:pPr>
              <a:r>
                <a:rPr kumimoji="1" lang="en-US" altLang="zh-CN" sz="2500" b="1" i="1">
                  <a:solidFill>
                    <a:srgbClr val="292929"/>
                  </a:solidFill>
                  <a:effectLst>
                    <a:outerShdw blurRad="38100" dist="38100" dir="2700000" algn="tl">
                      <a:srgbClr val="000000"/>
                    </a:outerShdw>
                  </a:effectLst>
                </a:rPr>
                <a:t>F</a:t>
              </a:r>
            </a:p>
          </p:txBody>
        </p:sp>
        <p:sp>
          <p:nvSpPr>
            <p:cNvPr id="13" name="Freeform 6"/>
            <p:cNvSpPr>
              <a:spLocks/>
            </p:cNvSpPr>
            <p:nvPr/>
          </p:nvSpPr>
          <p:spPr bwMode="auto">
            <a:xfrm>
              <a:off x="1200" y="1728"/>
              <a:ext cx="3274" cy="1876"/>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9688">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nvGrpSpPr>
            <p:cNvPr id="14" name="Group 7"/>
            <p:cNvGrpSpPr>
              <a:grpSpLocks/>
            </p:cNvGrpSpPr>
            <p:nvPr/>
          </p:nvGrpSpPr>
          <p:grpSpPr bwMode="auto">
            <a:xfrm>
              <a:off x="2923" y="3556"/>
              <a:ext cx="2942" cy="26"/>
              <a:chOff x="3992" y="3637"/>
              <a:chExt cx="1471" cy="18"/>
            </a:xfrm>
          </p:grpSpPr>
          <p:sp>
            <p:nvSpPr>
              <p:cNvPr id="37" name="Line 8"/>
              <p:cNvSpPr>
                <a:spLocks noChangeShapeType="1"/>
              </p:cNvSpPr>
              <p:nvPr/>
            </p:nvSpPr>
            <p:spPr bwMode="auto">
              <a:xfrm>
                <a:off x="546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8" name="Line 9"/>
              <p:cNvSpPr>
                <a:spLocks noChangeShapeType="1"/>
              </p:cNvSpPr>
              <p:nvPr/>
            </p:nvSpPr>
            <p:spPr bwMode="auto">
              <a:xfrm>
                <a:off x="527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9" name="Line 10"/>
              <p:cNvSpPr>
                <a:spLocks noChangeShapeType="1"/>
              </p:cNvSpPr>
              <p:nvPr/>
            </p:nvSpPr>
            <p:spPr bwMode="auto">
              <a:xfrm>
                <a:off x="509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0" name="Line 11"/>
              <p:cNvSpPr>
                <a:spLocks noChangeShapeType="1"/>
              </p:cNvSpPr>
              <p:nvPr/>
            </p:nvSpPr>
            <p:spPr bwMode="auto">
              <a:xfrm>
                <a:off x="4910"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1" name="Line 12"/>
              <p:cNvSpPr>
                <a:spLocks noChangeShapeType="1"/>
              </p:cNvSpPr>
              <p:nvPr/>
            </p:nvSpPr>
            <p:spPr bwMode="auto">
              <a:xfrm>
                <a:off x="472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2" name="Line 13"/>
              <p:cNvSpPr>
                <a:spLocks noChangeShapeType="1"/>
              </p:cNvSpPr>
              <p:nvPr/>
            </p:nvSpPr>
            <p:spPr bwMode="auto">
              <a:xfrm>
                <a:off x="4544"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3" name="Line 14"/>
              <p:cNvSpPr>
                <a:spLocks noChangeShapeType="1"/>
              </p:cNvSpPr>
              <p:nvPr/>
            </p:nvSpPr>
            <p:spPr bwMode="auto">
              <a:xfrm>
                <a:off x="435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4" name="Line 15"/>
              <p:cNvSpPr>
                <a:spLocks noChangeShapeType="1"/>
              </p:cNvSpPr>
              <p:nvPr/>
            </p:nvSpPr>
            <p:spPr bwMode="auto">
              <a:xfrm>
                <a:off x="417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5" name="Line 16"/>
              <p:cNvSpPr>
                <a:spLocks noChangeShapeType="1"/>
              </p:cNvSpPr>
              <p:nvPr/>
            </p:nvSpPr>
            <p:spPr bwMode="auto">
              <a:xfrm>
                <a:off x="399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grpSp>
          <p:nvGrpSpPr>
            <p:cNvPr id="15" name="Group 17"/>
            <p:cNvGrpSpPr>
              <a:grpSpLocks/>
            </p:cNvGrpSpPr>
            <p:nvPr/>
          </p:nvGrpSpPr>
          <p:grpSpPr bwMode="auto">
            <a:xfrm>
              <a:off x="1100" y="2040"/>
              <a:ext cx="355" cy="1885"/>
              <a:chOff x="3600" y="2400"/>
              <a:chExt cx="208" cy="1255"/>
            </a:xfrm>
          </p:grpSpPr>
          <p:sp>
            <p:nvSpPr>
              <p:cNvPr id="26" name="Line 18"/>
              <p:cNvSpPr>
                <a:spLocks noChangeShapeType="1"/>
              </p:cNvSpPr>
              <p:nvPr/>
            </p:nvSpPr>
            <p:spPr bwMode="auto">
              <a:xfrm>
                <a:off x="3600" y="240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7" name="Line 19"/>
              <p:cNvSpPr>
                <a:spLocks noChangeShapeType="1"/>
              </p:cNvSpPr>
              <p:nvPr/>
            </p:nvSpPr>
            <p:spPr bwMode="auto">
              <a:xfrm>
                <a:off x="3600" y="252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8" name="Line 20"/>
              <p:cNvSpPr>
                <a:spLocks noChangeShapeType="1"/>
              </p:cNvSpPr>
              <p:nvPr/>
            </p:nvSpPr>
            <p:spPr bwMode="auto">
              <a:xfrm>
                <a:off x="3600" y="264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9" name="Line 21"/>
              <p:cNvSpPr>
                <a:spLocks noChangeShapeType="1"/>
              </p:cNvSpPr>
              <p:nvPr/>
            </p:nvSpPr>
            <p:spPr bwMode="auto">
              <a:xfrm>
                <a:off x="3600" y="2772"/>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0" name="Line 22"/>
              <p:cNvSpPr>
                <a:spLocks noChangeShapeType="1"/>
              </p:cNvSpPr>
              <p:nvPr/>
            </p:nvSpPr>
            <p:spPr bwMode="auto">
              <a:xfrm>
                <a:off x="3600" y="2896"/>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1" name="Line 23"/>
              <p:cNvSpPr>
                <a:spLocks noChangeShapeType="1"/>
              </p:cNvSpPr>
              <p:nvPr/>
            </p:nvSpPr>
            <p:spPr bwMode="auto">
              <a:xfrm>
                <a:off x="3600" y="3019"/>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2" name="Line 24"/>
              <p:cNvSpPr>
                <a:spLocks noChangeShapeType="1"/>
              </p:cNvSpPr>
              <p:nvPr/>
            </p:nvSpPr>
            <p:spPr bwMode="auto">
              <a:xfrm>
                <a:off x="3600" y="3143"/>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3" name="Line 25"/>
              <p:cNvSpPr>
                <a:spLocks noChangeShapeType="1"/>
              </p:cNvSpPr>
              <p:nvPr/>
            </p:nvSpPr>
            <p:spPr bwMode="auto">
              <a:xfrm>
                <a:off x="3600" y="326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4" name="Line 26"/>
              <p:cNvSpPr>
                <a:spLocks noChangeShapeType="1"/>
              </p:cNvSpPr>
              <p:nvPr/>
            </p:nvSpPr>
            <p:spPr bwMode="auto">
              <a:xfrm>
                <a:off x="3600" y="339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5" name="Line 27"/>
              <p:cNvSpPr>
                <a:spLocks noChangeShapeType="1"/>
              </p:cNvSpPr>
              <p:nvPr/>
            </p:nvSpPr>
            <p:spPr bwMode="auto">
              <a:xfrm>
                <a:off x="3600" y="3515"/>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6" name="Line 28"/>
              <p:cNvSpPr>
                <a:spLocks noChangeShapeType="1"/>
              </p:cNvSpPr>
              <p:nvPr/>
            </p:nvSpPr>
            <p:spPr bwMode="auto">
              <a:xfrm>
                <a:off x="380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grpSp>
          <p:nvGrpSpPr>
            <p:cNvPr id="16" name="Group 29"/>
            <p:cNvGrpSpPr>
              <a:grpSpLocks/>
            </p:cNvGrpSpPr>
            <p:nvPr/>
          </p:nvGrpSpPr>
          <p:grpSpPr bwMode="auto">
            <a:xfrm>
              <a:off x="1236" y="2565"/>
              <a:ext cx="3132" cy="918"/>
              <a:chOff x="3719" y="2525"/>
              <a:chExt cx="1686" cy="366"/>
            </a:xfrm>
          </p:grpSpPr>
          <p:sp>
            <p:nvSpPr>
              <p:cNvPr id="24" name="Freeform 30"/>
              <p:cNvSpPr>
                <a:spLocks/>
              </p:cNvSpPr>
              <p:nvPr/>
            </p:nvSpPr>
            <p:spPr bwMode="auto">
              <a:xfrm>
                <a:off x="4012" y="2525"/>
                <a:ext cx="1393" cy="366"/>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5" name="Freeform 31"/>
              <p:cNvSpPr>
                <a:spLocks/>
              </p:cNvSpPr>
              <p:nvPr/>
            </p:nvSpPr>
            <p:spPr bwMode="auto">
              <a:xfrm>
                <a:off x="3719" y="2525"/>
                <a:ext cx="293" cy="366"/>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
          <p:nvSpPr>
            <p:cNvPr id="17" name="Freeform 32"/>
            <p:cNvSpPr>
              <a:spLocks/>
            </p:cNvSpPr>
            <p:nvPr/>
          </p:nvSpPr>
          <p:spPr bwMode="auto">
            <a:xfrm>
              <a:off x="1236" y="1966"/>
              <a:ext cx="2756" cy="1558"/>
            </a:xfrm>
            <a:custGeom>
              <a:avLst/>
              <a:gdLst>
                <a:gd name="T0" fmla="*/ 0 w 1483"/>
                <a:gd name="T1" fmla="*/ 0 h 622"/>
                <a:gd name="T2" fmla="*/ 4 w 1483"/>
                <a:gd name="T3" fmla="*/ 39 h 622"/>
                <a:gd name="T4" fmla="*/ 14 w 1483"/>
                <a:gd name="T5" fmla="*/ 80 h 622"/>
                <a:gd name="T6" fmla="*/ 34 w 1483"/>
                <a:gd name="T7" fmla="*/ 119 h 622"/>
                <a:gd name="T8" fmla="*/ 57 w 1483"/>
                <a:gd name="T9" fmla="*/ 159 h 622"/>
                <a:gd name="T10" fmla="*/ 90 w 1483"/>
                <a:gd name="T11" fmla="*/ 198 h 622"/>
                <a:gd name="T12" fmla="*/ 129 w 1483"/>
                <a:gd name="T13" fmla="*/ 235 h 622"/>
                <a:gd name="T14" fmla="*/ 174 w 1483"/>
                <a:gd name="T15" fmla="*/ 272 h 622"/>
                <a:gd name="T16" fmla="*/ 227 w 1483"/>
                <a:gd name="T17" fmla="*/ 309 h 622"/>
                <a:gd name="T18" fmla="*/ 286 w 1483"/>
                <a:gd name="T19" fmla="*/ 342 h 622"/>
                <a:gd name="T20" fmla="*/ 350 w 1483"/>
                <a:gd name="T21" fmla="*/ 376 h 622"/>
                <a:gd name="T22" fmla="*/ 421 w 1483"/>
                <a:gd name="T23" fmla="*/ 407 h 622"/>
                <a:gd name="T24" fmla="*/ 497 w 1483"/>
                <a:gd name="T25" fmla="*/ 438 h 622"/>
                <a:gd name="T26" fmla="*/ 577 w 1483"/>
                <a:gd name="T27" fmla="*/ 466 h 622"/>
                <a:gd name="T28" fmla="*/ 664 w 1483"/>
                <a:gd name="T29" fmla="*/ 491 h 622"/>
                <a:gd name="T30" fmla="*/ 756 w 1483"/>
                <a:gd name="T31" fmla="*/ 516 h 622"/>
                <a:gd name="T32" fmla="*/ 849 w 1483"/>
                <a:gd name="T33" fmla="*/ 538 h 622"/>
                <a:gd name="T34" fmla="*/ 947 w 1483"/>
                <a:gd name="T35" fmla="*/ 557 h 622"/>
                <a:gd name="T36" fmla="*/ 1051 w 1483"/>
                <a:gd name="T37" fmla="*/ 575 h 622"/>
                <a:gd name="T38" fmla="*/ 1155 w 1483"/>
                <a:gd name="T39" fmla="*/ 591 h 622"/>
                <a:gd name="T40" fmla="*/ 1262 w 1483"/>
                <a:gd name="T41" fmla="*/ 604 h 622"/>
                <a:gd name="T42" fmla="*/ 1372 w 1483"/>
                <a:gd name="T43" fmla="*/ 614 h 622"/>
                <a:gd name="T44" fmla="*/ 1483 w 1483"/>
                <a:gd name="T45"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83" h="622">
                  <a:moveTo>
                    <a:pt x="0" y="0"/>
                  </a:moveTo>
                  <a:lnTo>
                    <a:pt x="4" y="39"/>
                  </a:lnTo>
                  <a:lnTo>
                    <a:pt x="14" y="80"/>
                  </a:lnTo>
                  <a:lnTo>
                    <a:pt x="34" y="119"/>
                  </a:lnTo>
                  <a:lnTo>
                    <a:pt x="57" y="159"/>
                  </a:lnTo>
                  <a:lnTo>
                    <a:pt x="90" y="198"/>
                  </a:lnTo>
                  <a:lnTo>
                    <a:pt x="129" y="235"/>
                  </a:lnTo>
                  <a:lnTo>
                    <a:pt x="174" y="272"/>
                  </a:lnTo>
                  <a:lnTo>
                    <a:pt x="227" y="309"/>
                  </a:lnTo>
                  <a:lnTo>
                    <a:pt x="286" y="342"/>
                  </a:lnTo>
                  <a:lnTo>
                    <a:pt x="350" y="376"/>
                  </a:lnTo>
                  <a:lnTo>
                    <a:pt x="421" y="407"/>
                  </a:lnTo>
                  <a:lnTo>
                    <a:pt x="497" y="438"/>
                  </a:lnTo>
                  <a:lnTo>
                    <a:pt x="577" y="466"/>
                  </a:lnTo>
                  <a:lnTo>
                    <a:pt x="664" y="491"/>
                  </a:lnTo>
                  <a:lnTo>
                    <a:pt x="756" y="516"/>
                  </a:lnTo>
                  <a:lnTo>
                    <a:pt x="849" y="538"/>
                  </a:lnTo>
                  <a:lnTo>
                    <a:pt x="947" y="557"/>
                  </a:lnTo>
                  <a:lnTo>
                    <a:pt x="1051" y="575"/>
                  </a:lnTo>
                  <a:lnTo>
                    <a:pt x="1155" y="591"/>
                  </a:lnTo>
                  <a:lnTo>
                    <a:pt x="1262" y="604"/>
                  </a:lnTo>
                  <a:lnTo>
                    <a:pt x="1372" y="614"/>
                  </a:lnTo>
                  <a:lnTo>
                    <a:pt x="1483" y="622"/>
                  </a:lnTo>
                </a:path>
              </a:pathLst>
            </a:custGeom>
            <a:noFill/>
            <a:ln w="57150" cmpd="sng">
              <a:solidFill>
                <a:srgbClr val="FFFF9B"/>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8" name="AutoShape 33"/>
            <p:cNvSpPr>
              <a:spLocks noChangeArrowheads="1"/>
            </p:cNvSpPr>
            <p:nvPr/>
          </p:nvSpPr>
          <p:spPr bwMode="auto">
            <a:xfrm>
              <a:off x="1392" y="2014"/>
              <a:ext cx="758" cy="289"/>
            </a:xfrm>
            <a:prstGeom prst="wedgeRoundRectCallout">
              <a:avLst>
                <a:gd name="adj1" fmla="val -51583"/>
                <a:gd name="adj2" fmla="val 106523"/>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zh-CN" altLang="en-US" sz="1200">
                  <a:solidFill>
                    <a:srgbClr val="292929"/>
                  </a:solidFill>
                </a:rPr>
                <a:t>（</a:t>
              </a:r>
              <a:r>
                <a:rPr kumimoji="1" lang="en-US" altLang="zh-CN" sz="1200">
                  <a:solidFill>
                    <a:srgbClr val="292929"/>
                  </a:solidFill>
                  <a:latin typeface="Times New Roman" panose="02020603050405020304" pitchFamily="18" charset="0"/>
                </a:rPr>
                <a:t>1</a:t>
              </a:r>
              <a:r>
                <a:rPr kumimoji="1" lang="en-US" altLang="zh-CN" sz="1200">
                  <a:solidFill>
                    <a:srgbClr val="292929"/>
                  </a:solidFill>
                </a:rPr>
                <a:t>,10)</a:t>
              </a:r>
            </a:p>
          </p:txBody>
        </p:sp>
        <p:sp>
          <p:nvSpPr>
            <p:cNvPr id="19" name="AutoShape 34"/>
            <p:cNvSpPr>
              <a:spLocks noChangeArrowheads="1"/>
            </p:cNvSpPr>
            <p:nvPr/>
          </p:nvSpPr>
          <p:spPr bwMode="auto">
            <a:xfrm>
              <a:off x="2726" y="2204"/>
              <a:ext cx="730" cy="289"/>
            </a:xfrm>
            <a:prstGeom prst="wedgeRoundRectCallout">
              <a:avLst>
                <a:gd name="adj1" fmla="val -109398"/>
                <a:gd name="adj2" fmla="val 147231"/>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en-US" altLang="zh-CN" sz="1200">
                  <a:solidFill>
                    <a:srgbClr val="292929"/>
                  </a:solidFill>
                  <a:effectLst>
                    <a:outerShdw blurRad="38100" dist="38100" dir="2700000" algn="tl">
                      <a:srgbClr val="000000"/>
                    </a:outerShdw>
                  </a:effectLst>
                </a:rPr>
                <a:t>(5,10)</a:t>
              </a:r>
            </a:p>
          </p:txBody>
        </p:sp>
        <p:sp>
          <p:nvSpPr>
            <p:cNvPr id="20" name="AutoShape 35"/>
            <p:cNvSpPr>
              <a:spLocks noChangeArrowheads="1"/>
            </p:cNvSpPr>
            <p:nvPr/>
          </p:nvSpPr>
          <p:spPr bwMode="auto">
            <a:xfrm>
              <a:off x="3456" y="2639"/>
              <a:ext cx="799" cy="289"/>
            </a:xfrm>
            <a:prstGeom prst="wedgeRoundRectCallout">
              <a:avLst>
                <a:gd name="adj1" fmla="val -78463"/>
                <a:gd name="adj2" fmla="val 136958"/>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kumimoji="1" lang="en-US" altLang="zh-CN" sz="1200">
                  <a:solidFill>
                    <a:srgbClr val="292929"/>
                  </a:solidFill>
                  <a:effectLst>
                    <a:outerShdw blurRad="38100" dist="38100" dir="2700000" algn="tl">
                      <a:srgbClr val="000000"/>
                    </a:outerShdw>
                  </a:effectLst>
                </a:rPr>
                <a:t>(10,10)</a:t>
              </a:r>
            </a:p>
          </p:txBody>
        </p:sp>
        <p:grpSp>
          <p:nvGrpSpPr>
            <p:cNvPr id="21" name="Group 36"/>
            <p:cNvGrpSpPr>
              <a:grpSpLocks/>
            </p:cNvGrpSpPr>
            <p:nvPr/>
          </p:nvGrpSpPr>
          <p:grpSpPr bwMode="auto">
            <a:xfrm>
              <a:off x="1318" y="2340"/>
              <a:ext cx="2901" cy="1201"/>
              <a:chOff x="288" y="3072"/>
              <a:chExt cx="1680" cy="768"/>
            </a:xfrm>
          </p:grpSpPr>
          <p:sp>
            <p:nvSpPr>
              <p:cNvPr id="22" name="Freeform 37"/>
              <p:cNvSpPr>
                <a:spLocks/>
              </p:cNvSpPr>
              <p:nvPr/>
            </p:nvSpPr>
            <p:spPr bwMode="auto">
              <a:xfrm>
                <a:off x="816" y="3072"/>
                <a:ext cx="1152" cy="768"/>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chemeClr val="hlink"/>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3" name="Freeform 38"/>
              <p:cNvSpPr>
                <a:spLocks/>
              </p:cNvSpPr>
              <p:nvPr/>
            </p:nvSpPr>
            <p:spPr bwMode="auto">
              <a:xfrm>
                <a:off x="288" y="3072"/>
                <a:ext cx="528" cy="720"/>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chemeClr val="hlink"/>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grpSp>
      <p:sp>
        <p:nvSpPr>
          <p:cNvPr id="8" name="Text Box 39"/>
          <p:cNvSpPr txBox="1">
            <a:spLocks noChangeArrowheads="1"/>
          </p:cNvSpPr>
          <p:nvPr/>
        </p:nvSpPr>
        <p:spPr bwMode="auto">
          <a:xfrm>
            <a:off x="469900" y="1609725"/>
            <a:ext cx="273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r>
              <a:rPr lang="en-US" altLang="zh-CN" sz="2400" dirty="0">
                <a:solidFill>
                  <a:srgbClr val="000000"/>
                </a:solidFill>
              </a:rPr>
              <a:t> </a:t>
            </a:r>
            <a:r>
              <a:rPr lang="en-US" altLang="zh-CN" sz="2400" i="1" dirty="0">
                <a:solidFill>
                  <a:srgbClr val="000000"/>
                </a:solidFill>
                <a:latin typeface="Times New Roman" panose="02020603050405020304" pitchFamily="18" charset="0"/>
              </a:rPr>
              <a:t>F</a:t>
            </a:r>
            <a:r>
              <a:rPr lang="zh-CN" altLang="en-US" sz="2400" dirty="0">
                <a:solidFill>
                  <a:srgbClr val="000000"/>
                </a:solidFill>
              </a:rPr>
              <a:t>分布的期望为</a:t>
            </a:r>
          </a:p>
        </p:txBody>
      </p:sp>
      <p:pic>
        <p:nvPicPr>
          <p:cNvPr id="9"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6962" y="1466850"/>
            <a:ext cx="3024188"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42"/>
          <p:cNvSpPr txBox="1">
            <a:spLocks noChangeArrowheads="1"/>
          </p:cNvSpPr>
          <p:nvPr/>
        </p:nvSpPr>
        <p:spPr bwMode="auto">
          <a:xfrm>
            <a:off x="386473" y="2729938"/>
            <a:ext cx="4248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zh-CN" altLang="en-US" sz="2400" dirty="0">
                <a:solidFill>
                  <a:srgbClr val="000000"/>
                </a:solidFill>
              </a:rPr>
              <a:t>若</a:t>
            </a:r>
            <a:r>
              <a:rPr lang="en-US" altLang="zh-CN" sz="2400" i="1" dirty="0">
                <a:solidFill>
                  <a:srgbClr val="000000"/>
                </a:solidFill>
                <a:latin typeface="Times New Roman" panose="02020603050405020304" pitchFamily="18" charset="0"/>
              </a:rPr>
              <a:t>F</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F</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n</a:t>
            </a:r>
            <a:r>
              <a:rPr lang="en-US" altLang="zh-CN" sz="2400" baseline="-25000" dirty="0">
                <a:solidFill>
                  <a:srgbClr val="000000"/>
                </a:solidFill>
                <a:latin typeface="Times New Roman" panose="02020603050405020304" pitchFamily="18" charset="0"/>
              </a:rPr>
              <a:t>1</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n</a:t>
            </a:r>
            <a:r>
              <a:rPr lang="en-US" altLang="zh-CN" sz="2400" baseline="-25000" dirty="0">
                <a:solidFill>
                  <a:srgbClr val="000000"/>
                </a:solidFill>
                <a:latin typeface="Times New Roman" panose="02020603050405020304" pitchFamily="18" charset="0"/>
              </a:rPr>
              <a:t>2</a:t>
            </a:r>
            <a:r>
              <a:rPr lang="en-US" altLang="zh-CN" sz="2400" dirty="0">
                <a:solidFill>
                  <a:srgbClr val="000000"/>
                </a:solidFill>
                <a:latin typeface="Times New Roman" panose="02020603050405020304" pitchFamily="18" charset="0"/>
              </a:rPr>
              <a:t>)</a:t>
            </a:r>
            <a:r>
              <a:rPr lang="zh-CN" altLang="en-US" sz="2400" dirty="0">
                <a:solidFill>
                  <a:srgbClr val="000000"/>
                </a:solidFill>
              </a:rPr>
              <a:t>， 则</a:t>
            </a:r>
            <a:r>
              <a:rPr lang="en-US" altLang="zh-CN" sz="2400" dirty="0">
                <a:solidFill>
                  <a:srgbClr val="000000"/>
                </a:solidFill>
                <a:latin typeface="Times New Roman" panose="02020603050405020304" pitchFamily="18" charset="0"/>
              </a:rPr>
              <a:t>1/</a:t>
            </a:r>
            <a:r>
              <a:rPr lang="en-US" altLang="zh-CN" sz="2400" i="1" dirty="0">
                <a:solidFill>
                  <a:srgbClr val="000000"/>
                </a:solidFill>
                <a:latin typeface="Times New Roman" panose="02020603050405020304" pitchFamily="18" charset="0"/>
              </a:rPr>
              <a:t>F</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F</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n</a:t>
            </a:r>
            <a:r>
              <a:rPr lang="en-US" altLang="zh-CN" sz="2400" baseline="-25000" dirty="0">
                <a:solidFill>
                  <a:srgbClr val="000000"/>
                </a:solidFill>
                <a:latin typeface="Times New Roman" panose="02020603050405020304" pitchFamily="18" charset="0"/>
              </a:rPr>
              <a:t>2</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n</a:t>
            </a:r>
            <a:r>
              <a:rPr lang="en-US" altLang="zh-CN" sz="2400" baseline="-25000" dirty="0">
                <a:solidFill>
                  <a:srgbClr val="000000"/>
                </a:solidFill>
                <a:latin typeface="Times New Roman" panose="02020603050405020304" pitchFamily="18" charset="0"/>
              </a:rPr>
              <a:t>1</a:t>
            </a:r>
            <a:r>
              <a:rPr lang="en-US" altLang="zh-CN" sz="2400" dirty="0">
                <a:solidFill>
                  <a:srgbClr val="000000"/>
                </a:solidFill>
                <a:latin typeface="Times New Roman" panose="02020603050405020304" pitchFamily="18" charset="0"/>
              </a:rPr>
              <a:t>)</a:t>
            </a:r>
          </a:p>
        </p:txBody>
      </p:sp>
      <p:sp>
        <p:nvSpPr>
          <p:cNvPr id="11" name="Text Box 43"/>
          <p:cNvSpPr txBox="1">
            <a:spLocks noChangeArrowheads="1"/>
          </p:cNvSpPr>
          <p:nvPr/>
        </p:nvSpPr>
        <p:spPr bwMode="auto">
          <a:xfrm>
            <a:off x="469900" y="3698875"/>
            <a:ext cx="4248150" cy="10156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r>
              <a:rPr lang="en-US" altLang="zh-CN" sz="2400" b="1" dirty="0"/>
              <a:t>F</a:t>
            </a:r>
            <a:r>
              <a:rPr lang="zh-CN" altLang="en-US" sz="2400" b="1" dirty="0"/>
              <a:t>分布与</a:t>
            </a:r>
            <a:r>
              <a:rPr lang="en-US" altLang="zh-CN" sz="2400" b="1" dirty="0"/>
              <a:t>t</a:t>
            </a:r>
            <a:r>
              <a:rPr lang="zh-CN" altLang="en-US" sz="2400" b="1" dirty="0"/>
              <a:t>分布的关系：</a:t>
            </a:r>
            <a:endParaRPr lang="en-US" altLang="zh-CN" sz="2400" dirty="0">
              <a:solidFill>
                <a:srgbClr val="000000"/>
              </a:solidFill>
            </a:endParaRPr>
          </a:p>
          <a:p>
            <a:r>
              <a:rPr lang="zh-CN" altLang="en-US" sz="2400" dirty="0">
                <a:solidFill>
                  <a:srgbClr val="000000"/>
                </a:solidFill>
              </a:rPr>
              <a:t>若</a:t>
            </a:r>
            <a:r>
              <a:rPr lang="en-US" altLang="zh-CN" sz="2400" i="1" dirty="0" err="1">
                <a:solidFill>
                  <a:srgbClr val="000000"/>
                </a:solidFill>
                <a:latin typeface="Times New Roman" panose="02020603050405020304" pitchFamily="18" charset="0"/>
              </a:rPr>
              <a:t>T</a:t>
            </a:r>
            <a:r>
              <a:rPr lang="en-US" altLang="zh-CN" sz="2400" dirty="0" err="1">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t</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n</a:t>
            </a:r>
            <a:r>
              <a:rPr lang="en-US" altLang="zh-CN" sz="2400" dirty="0">
                <a:solidFill>
                  <a:srgbClr val="000000"/>
                </a:solidFill>
                <a:latin typeface="Times New Roman" panose="02020603050405020304" pitchFamily="18" charset="0"/>
              </a:rPr>
              <a:t>)</a:t>
            </a:r>
            <a:r>
              <a:rPr lang="zh-CN" altLang="en-US" sz="2400" dirty="0">
                <a:solidFill>
                  <a:srgbClr val="000000"/>
                </a:solidFill>
              </a:rPr>
              <a:t>，则</a:t>
            </a:r>
            <a:r>
              <a:rPr lang="en-US" altLang="zh-CN" sz="2400" i="1" dirty="0">
                <a:solidFill>
                  <a:srgbClr val="000000"/>
                </a:solidFill>
                <a:latin typeface="Times New Roman" panose="02020603050405020304" pitchFamily="18" charset="0"/>
              </a:rPr>
              <a:t>T</a:t>
            </a:r>
            <a:r>
              <a:rPr lang="en-US" altLang="zh-CN" sz="2400" baseline="30000" dirty="0">
                <a:solidFill>
                  <a:srgbClr val="000000"/>
                </a:solidFill>
                <a:latin typeface="Times New Roman" panose="02020603050405020304" pitchFamily="18" charset="0"/>
              </a:rPr>
              <a:t>2</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F</a:t>
            </a:r>
            <a:r>
              <a:rPr lang="en-US" altLang="zh-CN" sz="2400" dirty="0">
                <a:solidFill>
                  <a:srgbClr val="000000"/>
                </a:solidFill>
                <a:latin typeface="Times New Roman" panose="02020603050405020304" pitchFamily="18" charset="0"/>
              </a:rPr>
              <a:t>(1,</a:t>
            </a:r>
            <a:r>
              <a:rPr lang="en-US" altLang="zh-CN" sz="2400" i="1" dirty="0">
                <a:solidFill>
                  <a:srgbClr val="000000"/>
                </a:solidFill>
                <a:latin typeface="Times New Roman" panose="02020603050405020304" pitchFamily="18" charset="0"/>
              </a:rPr>
              <a:t>n</a:t>
            </a:r>
            <a:r>
              <a:rPr lang="en-US" altLang="zh-CN" sz="2400"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1531631298"/>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标题 1"/>
          <p:cNvSpPr>
            <a:spLocks noGrp="1"/>
          </p:cNvSpPr>
          <p:nvPr>
            <p:ph type="title"/>
          </p:nvPr>
        </p:nvSpPr>
        <p:spPr/>
        <p:txBody>
          <a:bodyPr/>
          <a:lstStyle/>
          <a:p>
            <a:r>
              <a:rPr lang="zh-CN" altLang="en-US"/>
              <a:t>目录</a:t>
            </a:r>
          </a:p>
        </p:txBody>
      </p:sp>
      <p:sp>
        <p:nvSpPr>
          <p:cNvPr id="26628"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107048" y="6429375"/>
            <a:ext cx="3012355"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数据科学中的数据统计（</a:t>
            </a:r>
            <a:r>
              <a:rPr lang="en-US" altLang="zh-CN" dirty="0"/>
              <a:t>2</a:t>
            </a:r>
            <a:r>
              <a:rPr lang="zh-CN" altLang="en-US" dirty="0"/>
              <a:t>）</a:t>
            </a:r>
          </a:p>
        </p:txBody>
      </p:sp>
      <p:graphicFrame>
        <p:nvGraphicFramePr>
          <p:cNvPr id="26626"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22531"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1643063" y="5715000"/>
            <a:ext cx="1428750" cy="7143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标题 1"/>
          <p:cNvSpPr>
            <a:spLocks noGrp="1"/>
          </p:cNvSpPr>
          <p:nvPr>
            <p:ph type="title"/>
          </p:nvPr>
        </p:nvSpPr>
        <p:spPr>
          <a:xfrm>
            <a:off x="222250" y="261319"/>
            <a:ext cx="8540750" cy="822325"/>
          </a:xfrm>
        </p:spPr>
        <p:txBody>
          <a:bodyPr>
            <a:normAutofit/>
          </a:bodyPr>
          <a:lstStyle/>
          <a:p>
            <a:r>
              <a:rPr lang="en-US" altLang="zh-CN" dirty="0"/>
              <a:t>4.2</a:t>
            </a:r>
            <a:r>
              <a:rPr lang="zh-CN" altLang="en-US" dirty="0"/>
              <a:t> 参数估计：“样本”推断“总体”</a:t>
            </a:r>
            <a:endParaRPr lang="zh-CN" altLang="en-US" sz="2700" dirty="0"/>
          </a:p>
        </p:txBody>
      </p:sp>
      <p:sp>
        <p:nvSpPr>
          <p:cNvPr id="27652" name="内容占位符 2"/>
          <p:cNvSpPr>
            <a:spLocks noGrp="1"/>
          </p:cNvSpPr>
          <p:nvPr>
            <p:ph idx="1"/>
          </p:nvPr>
        </p:nvSpPr>
        <p:spPr/>
        <p:txBody>
          <a:bodyPr/>
          <a:lstStyle/>
          <a:p>
            <a:pPr lvl="1"/>
            <a:endParaRPr lang="zh-CN" altLang="en-US" b="1" dirty="0"/>
          </a:p>
          <a:p>
            <a:endParaRPr lang="en-US" altLang="zh-CN" b="1" dirty="0"/>
          </a:p>
          <a:p>
            <a:endParaRPr lang="zh-CN" altLang="en-US" b="1" dirty="0"/>
          </a:p>
        </p:txBody>
      </p:sp>
      <p:sp>
        <p:nvSpPr>
          <p:cNvPr id="2765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2765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 name="TextBox 9"/>
          <p:cNvSpPr txBox="1"/>
          <p:nvPr/>
        </p:nvSpPr>
        <p:spPr>
          <a:xfrm>
            <a:off x="3286125" y="6273822"/>
            <a:ext cx="2928938"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-7 </a:t>
            </a:r>
            <a:r>
              <a:rPr lang="zh-CN" altLang="en-US" dirty="0"/>
              <a:t>统计学中的数据推断</a:t>
            </a:r>
          </a:p>
        </p:txBody>
      </p:sp>
      <p:pic>
        <p:nvPicPr>
          <p:cNvPr id="2" name="Picture 3"/>
          <p:cNvPicPr>
            <a:picLocks noChangeAspect="1" noChangeArrowheads="1"/>
          </p:cNvPicPr>
          <p:nvPr/>
        </p:nvPicPr>
        <p:blipFill>
          <a:blip r:embed="rId2"/>
          <a:srcRect/>
          <a:stretch>
            <a:fillRect/>
          </a:stretch>
        </p:blipFill>
        <p:spPr bwMode="auto">
          <a:xfrm>
            <a:off x="1181100" y="1262081"/>
            <a:ext cx="6781800" cy="4810125"/>
          </a:xfrm>
          <a:prstGeom prst="rect">
            <a:avLst/>
          </a:prstGeom>
          <a:noFill/>
          <a:ln w="9525">
            <a:noFill/>
            <a:miter lim="800000"/>
            <a:headEnd/>
            <a:tailEnd/>
          </a:ln>
          <a:effectLst/>
        </p:spPr>
      </p:pic>
      <p:sp>
        <p:nvSpPr>
          <p:cNvPr id="3" name="矩形 2"/>
          <p:cNvSpPr/>
          <p:nvPr/>
        </p:nvSpPr>
        <p:spPr>
          <a:xfrm>
            <a:off x="4614069" y="1071202"/>
            <a:ext cx="3200400" cy="646331"/>
          </a:xfrm>
          <a:prstGeom prst="rect">
            <a:avLst/>
          </a:prstGeom>
          <a:noFill/>
          <a:ln>
            <a:solidFill>
              <a:srgbClr val="FF0000"/>
            </a:solidFill>
          </a:ln>
        </p:spPr>
        <p:txBody>
          <a:bodyPr wrap="square">
            <a:spAutoFit/>
          </a:bodyPr>
          <a:lstStyle/>
          <a:p>
            <a:r>
              <a:rPr lang="zh-CN" altLang="en-US" b="1" u="sng" dirty="0"/>
              <a:t>利用“样本的统计量”来估计</a:t>
            </a:r>
            <a:r>
              <a:rPr lang="zh-CN" altLang="en-US" dirty="0"/>
              <a:t>“总体的参数”</a:t>
            </a:r>
            <a:endParaRPr lang="en-US" dirty="0"/>
          </a:p>
        </p:txBody>
      </p:sp>
      <p:sp>
        <p:nvSpPr>
          <p:cNvPr id="9" name="矩形 8"/>
          <p:cNvSpPr/>
          <p:nvPr/>
        </p:nvSpPr>
        <p:spPr>
          <a:xfrm>
            <a:off x="4576502" y="2614649"/>
            <a:ext cx="3780098" cy="646331"/>
          </a:xfrm>
          <a:prstGeom prst="rect">
            <a:avLst/>
          </a:prstGeom>
          <a:noFill/>
          <a:ln>
            <a:solidFill>
              <a:srgbClr val="FF0000"/>
            </a:solidFill>
          </a:ln>
        </p:spPr>
        <p:txBody>
          <a:bodyPr wrap="square">
            <a:spAutoFit/>
          </a:bodyPr>
          <a:lstStyle/>
          <a:p>
            <a:r>
              <a:rPr lang="zh-CN" altLang="en-US" dirty="0"/>
              <a:t>举例：已有样本的均值去估计总体的均值</a:t>
            </a:r>
            <a:endParaRPr lang="en-US" dirty="0"/>
          </a:p>
        </p:txBody>
      </p:sp>
      <p:sp>
        <p:nvSpPr>
          <p:cNvPr id="11" name="矩形 10"/>
          <p:cNvSpPr/>
          <p:nvPr/>
        </p:nvSpPr>
        <p:spPr>
          <a:xfrm>
            <a:off x="4758046" y="5339755"/>
            <a:ext cx="3200400" cy="923330"/>
          </a:xfrm>
          <a:prstGeom prst="rect">
            <a:avLst/>
          </a:prstGeom>
          <a:noFill/>
          <a:ln>
            <a:solidFill>
              <a:srgbClr val="FF0000"/>
            </a:solidFill>
          </a:ln>
        </p:spPr>
        <p:txBody>
          <a:bodyPr wrap="square">
            <a:spAutoFit/>
          </a:bodyPr>
          <a:lstStyle/>
          <a:p>
            <a:r>
              <a:rPr lang="zh-CN" altLang="en-US" dirty="0"/>
              <a:t>先对总体的某个参数做假设，然后</a:t>
            </a:r>
            <a:r>
              <a:rPr lang="zh-CN" altLang="en-US" b="1" u="sng" dirty="0"/>
              <a:t>利用“样本统计量”检验假设</a:t>
            </a:r>
            <a:r>
              <a:rPr lang="zh-CN" altLang="en-US" dirty="0"/>
              <a:t>是否成立。</a:t>
            </a:r>
            <a:endParaRPr lang="en-US" dirty="0"/>
          </a:p>
        </p:txBody>
      </p:sp>
      <p:sp>
        <p:nvSpPr>
          <p:cNvPr id="4" name="文本框 3"/>
          <p:cNvSpPr txBox="1"/>
          <p:nvPr/>
        </p:nvSpPr>
        <p:spPr>
          <a:xfrm>
            <a:off x="2806900" y="1532867"/>
            <a:ext cx="504056" cy="523220"/>
          </a:xfrm>
          <a:prstGeom prst="rect">
            <a:avLst/>
          </a:prstGeom>
          <a:noFill/>
        </p:spPr>
        <p:txBody>
          <a:bodyPr wrap="square" rtlCol="0">
            <a:spAutoFit/>
          </a:bodyPr>
          <a:lstStyle/>
          <a:p>
            <a:r>
              <a:rPr lang="zh-CN" altLang="en-US" sz="2800" b="1" dirty="0">
                <a:solidFill>
                  <a:srgbClr val="FF0000"/>
                </a:solidFill>
              </a:rPr>
              <a:t>估</a:t>
            </a:r>
            <a:endParaRPr lang="en-US" sz="2800" b="1" dirty="0">
              <a:solidFill>
                <a:srgbClr val="FF0000"/>
              </a:solidFill>
            </a:endParaRPr>
          </a:p>
        </p:txBody>
      </p:sp>
      <p:sp>
        <p:nvSpPr>
          <p:cNvPr id="12" name="文本框 11"/>
          <p:cNvSpPr txBox="1"/>
          <p:nvPr/>
        </p:nvSpPr>
        <p:spPr>
          <a:xfrm>
            <a:off x="2657504" y="5278200"/>
            <a:ext cx="504056" cy="523220"/>
          </a:xfrm>
          <a:prstGeom prst="rect">
            <a:avLst/>
          </a:prstGeom>
          <a:noFill/>
        </p:spPr>
        <p:txBody>
          <a:bodyPr wrap="square" rtlCol="0">
            <a:spAutoFit/>
          </a:bodyPr>
          <a:lstStyle/>
          <a:p>
            <a:r>
              <a:rPr lang="zh-CN" altLang="en-US" sz="2800" b="1">
                <a:solidFill>
                  <a:srgbClr val="FF0000"/>
                </a:solidFill>
              </a:rPr>
              <a:t>验</a:t>
            </a:r>
            <a:endParaRPr lang="en-US" sz="2800" b="1" dirty="0">
              <a:solidFill>
                <a:srgbClr val="FF0000"/>
              </a:solidFill>
            </a:endParaRPr>
          </a:p>
        </p:txBody>
      </p:sp>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标题 1"/>
          <p:cNvSpPr>
            <a:spLocks noGrp="1"/>
          </p:cNvSpPr>
          <p:nvPr>
            <p:ph type="title"/>
          </p:nvPr>
        </p:nvSpPr>
        <p:spPr/>
        <p:txBody>
          <a:bodyPr/>
          <a:lstStyle/>
          <a:p>
            <a:r>
              <a:rPr lang="en-US" altLang="zh-CN" dirty="0"/>
              <a:t>4.2</a:t>
            </a:r>
            <a:r>
              <a:rPr lang="zh-CN" altLang="en-US" dirty="0"/>
              <a:t> 参数估计</a:t>
            </a:r>
          </a:p>
        </p:txBody>
      </p:sp>
      <p:graphicFrame>
        <p:nvGraphicFramePr>
          <p:cNvPr id="12" name="内容占位符 11"/>
          <p:cNvGraphicFramePr>
            <a:graphicFrameLocks noGrp="1"/>
          </p:cNvGraphicFramePr>
          <p:nvPr>
            <p:ph idx="1"/>
          </p:nvPr>
        </p:nvGraphicFramePr>
        <p:xfrm>
          <a:off x="1857356" y="2357431"/>
          <a:ext cx="5000660" cy="178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654" name="文本占位符 4"/>
          <p:cNvSpPr>
            <a:spLocks noGrp="1"/>
          </p:cNvSpPr>
          <p:nvPr>
            <p:ph type="body" sz="quarter" idx="14"/>
          </p:nvPr>
        </p:nvSpPr>
        <p:spPr>
          <a:ln w="9525"/>
        </p:spPr>
        <p:txBody>
          <a:bodyPr>
            <a:normAutofit fontScale="85000" lnSpcReduction="20000"/>
          </a:bodyPr>
          <a:lstStyle/>
          <a:p>
            <a:r>
              <a:rPr lang="en-US" altLang="zh-CN"/>
              <a:t>3.2</a:t>
            </a:r>
            <a:r>
              <a:rPr lang="zh-CN" altLang="en-US"/>
              <a:t> 参数估计</a:t>
            </a:r>
          </a:p>
        </p:txBody>
      </p:sp>
      <p:sp>
        <p:nvSpPr>
          <p:cNvPr id="2765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标题 1"/>
          <p:cNvSpPr>
            <a:spLocks noGrp="1"/>
          </p:cNvSpPr>
          <p:nvPr>
            <p:ph type="title"/>
          </p:nvPr>
        </p:nvSpPr>
        <p:spPr>
          <a:xfrm>
            <a:off x="214313" y="357188"/>
            <a:ext cx="8540750" cy="822325"/>
          </a:xfrm>
        </p:spPr>
        <p:txBody>
          <a:bodyPr/>
          <a:lstStyle/>
          <a:p>
            <a:r>
              <a:rPr lang="en-US" altLang="zh-CN" dirty="0"/>
              <a:t>4.2.1</a:t>
            </a:r>
            <a:r>
              <a:rPr lang="zh-CN" altLang="en-US" dirty="0"/>
              <a:t> 点估计</a:t>
            </a:r>
          </a:p>
        </p:txBody>
      </p:sp>
      <p:sp>
        <p:nvSpPr>
          <p:cNvPr id="82947" name="内容占位符 2"/>
          <p:cNvSpPr>
            <a:spLocks noGrp="1"/>
          </p:cNvSpPr>
          <p:nvPr>
            <p:ph idx="1"/>
          </p:nvPr>
        </p:nvSpPr>
        <p:spPr/>
        <p:txBody>
          <a:bodyPr>
            <a:normAutofit fontScale="92500" lnSpcReduction="10000"/>
          </a:bodyPr>
          <a:lstStyle/>
          <a:p>
            <a:r>
              <a:rPr lang="zh-CN" altLang="en-US" b="1" dirty="0"/>
              <a:t>基本思路</a:t>
            </a:r>
            <a:endParaRPr lang="en-US" altLang="zh-CN" b="1" dirty="0"/>
          </a:p>
          <a:p>
            <a:pPr lvl="1"/>
            <a:r>
              <a:rPr lang="zh-CN" altLang="en-US" b="1" dirty="0"/>
              <a:t>从总体中抽取</a:t>
            </a:r>
            <a:r>
              <a:rPr lang="zh-CN" altLang="en-US" b="1" u="sng" dirty="0">
                <a:solidFill>
                  <a:srgbClr val="FF0000"/>
                </a:solidFill>
              </a:rPr>
              <a:t>一个样本</a:t>
            </a:r>
            <a:r>
              <a:rPr lang="zh-CN" altLang="en-US" u="sng" dirty="0">
                <a:solidFill>
                  <a:schemeClr val="tx1"/>
                </a:solidFill>
              </a:rPr>
              <a:t>（</a:t>
            </a:r>
            <a:r>
              <a:rPr lang="zh-CN" altLang="en-US" b="1" u="sng" dirty="0">
                <a:solidFill>
                  <a:srgbClr val="FF0000"/>
                </a:solidFill>
              </a:rPr>
              <a:t>不是一个值</a:t>
            </a:r>
            <a:r>
              <a:rPr lang="zh-CN" altLang="en-US" b="1" u="sng" dirty="0">
                <a:solidFill>
                  <a:schemeClr val="tx1"/>
                </a:solidFill>
              </a:rPr>
              <a:t>，一个样本包含很多值</a:t>
            </a:r>
            <a:r>
              <a:rPr lang="zh-CN" altLang="en-US" u="sng" dirty="0">
                <a:solidFill>
                  <a:schemeClr val="tx1"/>
                </a:solidFill>
              </a:rPr>
              <a:t>）</a:t>
            </a:r>
            <a:r>
              <a:rPr lang="zh-CN" altLang="en-US" dirty="0"/>
              <a:t>，</a:t>
            </a:r>
            <a:r>
              <a:rPr lang="zh-CN" altLang="en-US" b="1" dirty="0"/>
              <a:t>根据该样本的统计量对总体的未知参数做出一个数值点的估计</a:t>
            </a:r>
            <a:endParaRPr lang="en-US" altLang="zh-CN" b="1" dirty="0"/>
          </a:p>
          <a:p>
            <a:pPr lvl="1"/>
            <a:endParaRPr lang="en-US" altLang="zh-CN" b="1" dirty="0"/>
          </a:p>
          <a:p>
            <a:r>
              <a:rPr lang="zh-CN" altLang="en-US" b="1" dirty="0"/>
              <a:t>例如</a:t>
            </a:r>
            <a:endParaRPr lang="en-US" altLang="zh-CN" b="1" dirty="0"/>
          </a:p>
          <a:p>
            <a:pPr lvl="1"/>
            <a:r>
              <a:rPr lang="en-US" altLang="zh-CN" b="1" dirty="0"/>
              <a:t> </a:t>
            </a:r>
            <a:r>
              <a:rPr lang="zh-CN" altLang="en-US" b="1" dirty="0"/>
              <a:t>用样本均值 作为总体未知均值</a:t>
            </a:r>
            <a:r>
              <a:rPr lang="en-US" altLang="zh-CN" b="1" dirty="0"/>
              <a:t>μ</a:t>
            </a:r>
            <a:r>
              <a:rPr lang="zh-CN" altLang="en-US" b="1" dirty="0"/>
              <a:t>的估计值</a:t>
            </a:r>
            <a:endParaRPr lang="en-US" altLang="zh-CN" b="1" dirty="0"/>
          </a:p>
          <a:p>
            <a:pPr lvl="1"/>
            <a:endParaRPr lang="zh-CN" altLang="en-US" b="1" dirty="0"/>
          </a:p>
          <a:p>
            <a:r>
              <a:rPr lang="zh-CN" altLang="en-US" b="1" dirty="0"/>
              <a:t>注意</a:t>
            </a:r>
            <a:endParaRPr lang="en-US" altLang="zh-CN" b="1" dirty="0"/>
          </a:p>
          <a:p>
            <a:pPr lvl="1"/>
            <a:r>
              <a:rPr lang="zh-CN" altLang="en-US" b="1" dirty="0"/>
              <a:t>点估计</a:t>
            </a:r>
            <a:r>
              <a:rPr lang="zh-CN" altLang="en-US" b="1" u="sng" dirty="0">
                <a:solidFill>
                  <a:srgbClr val="FF0000"/>
                </a:solidFill>
              </a:rPr>
              <a:t>没有给出估计值接近总体未知参数程度</a:t>
            </a:r>
            <a:r>
              <a:rPr lang="zh-CN" altLang="en-US" b="1" dirty="0"/>
              <a:t>的信息</a:t>
            </a:r>
            <a:endParaRPr lang="en-US" altLang="zh-CN" b="1" dirty="0"/>
          </a:p>
          <a:p>
            <a:pPr lvl="1"/>
            <a:endParaRPr lang="en-US" altLang="zh-CN" b="1" dirty="0"/>
          </a:p>
          <a:p>
            <a:r>
              <a:rPr lang="zh-CN" altLang="en-US" b="1" dirty="0"/>
              <a:t>方法</a:t>
            </a:r>
            <a:endParaRPr lang="en-US" altLang="zh-CN" b="1" dirty="0"/>
          </a:p>
          <a:p>
            <a:pPr lvl="1"/>
            <a:r>
              <a:rPr lang="zh-CN" altLang="en-US" b="1" dirty="0"/>
              <a:t>矩估计法、顺序统计量法、最大似然法、最小二乘法等</a:t>
            </a:r>
          </a:p>
          <a:p>
            <a:endParaRPr lang="en-US" altLang="zh-CN" b="1" dirty="0"/>
          </a:p>
          <a:p>
            <a:endParaRPr lang="zh-CN" altLang="en-US" b="1" dirty="0"/>
          </a:p>
        </p:txBody>
      </p:sp>
      <p:sp>
        <p:nvSpPr>
          <p:cNvPr id="8294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8295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标题 1"/>
          <p:cNvSpPr>
            <a:spLocks noGrp="1"/>
          </p:cNvSpPr>
          <p:nvPr>
            <p:ph type="title"/>
          </p:nvPr>
        </p:nvSpPr>
        <p:spPr>
          <a:xfrm>
            <a:off x="214313" y="357188"/>
            <a:ext cx="8540750" cy="822325"/>
          </a:xfrm>
        </p:spPr>
        <p:txBody>
          <a:bodyPr/>
          <a:lstStyle/>
          <a:p>
            <a:r>
              <a:rPr lang="en-US" altLang="zh-CN" dirty="0"/>
              <a:t>4.2.2</a:t>
            </a:r>
            <a:r>
              <a:rPr lang="zh-CN" altLang="en-US" dirty="0"/>
              <a:t> 区间估计</a:t>
            </a:r>
          </a:p>
        </p:txBody>
      </p:sp>
      <p:sp>
        <p:nvSpPr>
          <p:cNvPr id="83971" name="内容占位符 2"/>
          <p:cNvSpPr>
            <a:spLocks noGrp="1"/>
          </p:cNvSpPr>
          <p:nvPr>
            <p:ph idx="1"/>
          </p:nvPr>
        </p:nvSpPr>
        <p:spPr/>
        <p:txBody>
          <a:bodyPr/>
          <a:lstStyle/>
          <a:p>
            <a:r>
              <a:rPr lang="zh-CN" altLang="en-US" b="1" dirty="0"/>
              <a:t>区间估计</a:t>
            </a:r>
            <a:endParaRPr lang="en-US" altLang="zh-CN" b="1" dirty="0"/>
          </a:p>
          <a:p>
            <a:pPr lvl="1"/>
            <a:endParaRPr lang="en-US" altLang="zh-CN" b="1" dirty="0"/>
          </a:p>
          <a:p>
            <a:pPr lvl="1"/>
            <a:r>
              <a:rPr lang="zh-CN" altLang="en-US" b="1" dirty="0"/>
              <a:t>在</a:t>
            </a:r>
            <a:r>
              <a:rPr lang="zh-CN" altLang="en-US" b="1" u="sng" dirty="0"/>
              <a:t>点估计的基础上</a:t>
            </a:r>
            <a:r>
              <a:rPr lang="zh-CN" altLang="en-US" b="1" dirty="0"/>
              <a:t>，给出总体参数</a:t>
            </a:r>
            <a:r>
              <a:rPr lang="zh-CN" altLang="en-US" b="1" u="sng" dirty="0">
                <a:solidFill>
                  <a:srgbClr val="FF0000"/>
                </a:solidFill>
              </a:rPr>
              <a:t>落在某一区间的概率</a:t>
            </a:r>
            <a:r>
              <a:rPr lang="zh-CN" altLang="en-US" b="1" dirty="0"/>
              <a:t>。</a:t>
            </a:r>
            <a:endParaRPr lang="en-US" altLang="zh-CN" b="1" dirty="0"/>
          </a:p>
          <a:p>
            <a:pPr lvl="1"/>
            <a:endParaRPr lang="en-US" altLang="zh-CN" b="1" dirty="0"/>
          </a:p>
          <a:p>
            <a:pPr lvl="1"/>
            <a:r>
              <a:rPr lang="zh-CN" altLang="en-US" b="1" u="sng" dirty="0">
                <a:solidFill>
                  <a:srgbClr val="FF0000"/>
                </a:solidFill>
              </a:rPr>
              <a:t>区间</a:t>
            </a:r>
            <a:r>
              <a:rPr lang="zh-CN" altLang="en-US" b="1" dirty="0"/>
              <a:t>就是</a:t>
            </a:r>
            <a:r>
              <a:rPr lang="zh-CN" altLang="en-US" b="1" u="sng" dirty="0"/>
              <a:t>根据一个样本的观察值给出的</a:t>
            </a:r>
            <a:r>
              <a:rPr lang="zh-CN" altLang="en-US" b="1" u="sng" dirty="0">
                <a:solidFill>
                  <a:srgbClr val="FF0000"/>
                </a:solidFill>
              </a:rPr>
              <a:t>总体参数的估计范围</a:t>
            </a:r>
            <a:r>
              <a:rPr lang="zh-CN" altLang="en-US" b="1" dirty="0"/>
              <a:t>，可通过样本统计量加减抽样误差的方法计算。</a:t>
            </a:r>
            <a:endParaRPr lang="en-US" altLang="zh-CN" b="1" dirty="0"/>
          </a:p>
          <a:p>
            <a:pPr lvl="1"/>
            <a:endParaRPr lang="en-US" altLang="zh-CN" b="1" dirty="0"/>
          </a:p>
          <a:p>
            <a:pPr lvl="1"/>
            <a:r>
              <a:rPr lang="zh-CN" altLang="en-US" b="1" dirty="0"/>
              <a:t>例如，总体均值落在</a:t>
            </a:r>
            <a:r>
              <a:rPr lang="en-US" altLang="zh-CN" b="1" dirty="0"/>
              <a:t>50~70</a:t>
            </a:r>
            <a:r>
              <a:rPr lang="zh-CN" altLang="en-US" b="1" dirty="0"/>
              <a:t>之间的概率为 </a:t>
            </a:r>
            <a:r>
              <a:rPr lang="en-US" altLang="zh-CN" b="1" dirty="0"/>
              <a:t>0.95</a:t>
            </a:r>
            <a:r>
              <a:rPr lang="zh-CN" altLang="en-US" b="1" dirty="0"/>
              <a:t>。</a:t>
            </a:r>
            <a:endParaRPr lang="en-US" altLang="zh-CN" b="1" dirty="0"/>
          </a:p>
          <a:p>
            <a:endParaRPr lang="zh-CN" altLang="en-US" b="1" dirty="0"/>
          </a:p>
        </p:txBody>
      </p:sp>
      <p:sp>
        <p:nvSpPr>
          <p:cNvPr id="8397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839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文本框 1"/>
          <p:cNvSpPr txBox="1"/>
          <p:nvPr/>
        </p:nvSpPr>
        <p:spPr>
          <a:xfrm>
            <a:off x="3203848" y="5229200"/>
            <a:ext cx="4032448" cy="369332"/>
          </a:xfrm>
          <a:prstGeom prst="rect">
            <a:avLst/>
          </a:prstGeom>
          <a:noFill/>
          <a:ln>
            <a:solidFill>
              <a:srgbClr val="FF0000"/>
            </a:solidFill>
          </a:ln>
        </p:spPr>
        <p:txBody>
          <a:bodyPr wrap="square" rtlCol="0">
            <a:spAutoFit/>
          </a:bodyPr>
          <a:lstStyle/>
          <a:p>
            <a:r>
              <a:rPr lang="zh-CN" altLang="en-US" dirty="0"/>
              <a:t>如：多次抽取样本得出不同的均值。</a:t>
            </a:r>
            <a:endParaRPr lang="en-US" dirty="0"/>
          </a:p>
        </p:txBody>
      </p:sp>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标题 1"/>
          <p:cNvSpPr>
            <a:spLocks noGrp="1"/>
          </p:cNvSpPr>
          <p:nvPr>
            <p:ph type="title"/>
          </p:nvPr>
        </p:nvSpPr>
        <p:spPr>
          <a:xfrm>
            <a:off x="214313" y="357188"/>
            <a:ext cx="8540750" cy="822325"/>
          </a:xfrm>
        </p:spPr>
        <p:txBody>
          <a:bodyPr/>
          <a:lstStyle/>
          <a:p>
            <a:r>
              <a:rPr lang="en-US" altLang="zh-CN" dirty="0"/>
              <a:t>4.2.2</a:t>
            </a:r>
            <a:r>
              <a:rPr lang="zh-CN" altLang="en-US" dirty="0"/>
              <a:t> 区间估计</a:t>
            </a:r>
          </a:p>
        </p:txBody>
      </p:sp>
      <p:sp>
        <p:nvSpPr>
          <p:cNvPr id="84995" name="内容占位符 2"/>
          <p:cNvSpPr>
            <a:spLocks noGrp="1"/>
          </p:cNvSpPr>
          <p:nvPr>
            <p:ph idx="1"/>
          </p:nvPr>
        </p:nvSpPr>
        <p:spPr>
          <a:xfrm>
            <a:off x="500063" y="1357313"/>
            <a:ext cx="8153400" cy="4762500"/>
          </a:xfrm>
        </p:spPr>
        <p:txBody>
          <a:bodyPr/>
          <a:lstStyle/>
          <a:p>
            <a:pPr lvl="1"/>
            <a:endParaRPr lang="zh-CN" altLang="en-US" b="1" dirty="0"/>
          </a:p>
          <a:p>
            <a:endParaRPr lang="en-US" altLang="zh-CN" b="1" dirty="0"/>
          </a:p>
          <a:p>
            <a:endParaRPr lang="zh-CN" altLang="en-US" b="1" dirty="0"/>
          </a:p>
        </p:txBody>
      </p:sp>
      <p:sp>
        <p:nvSpPr>
          <p:cNvPr id="8499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8499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85000" name="Picture 2"/>
          <p:cNvPicPr>
            <a:picLocks noChangeAspect="1" noChangeArrowheads="1"/>
          </p:cNvPicPr>
          <p:nvPr/>
        </p:nvPicPr>
        <p:blipFill>
          <a:blip r:embed="rId2"/>
          <a:srcRect/>
          <a:stretch>
            <a:fillRect/>
          </a:stretch>
        </p:blipFill>
        <p:spPr bwMode="auto">
          <a:xfrm>
            <a:off x="857250" y="2000250"/>
            <a:ext cx="7429500" cy="2873375"/>
          </a:xfrm>
          <a:prstGeom prst="rect">
            <a:avLst/>
          </a:prstGeom>
          <a:noFill/>
          <a:ln w="9525">
            <a:noFill/>
            <a:miter lim="800000"/>
            <a:headEnd/>
            <a:tailEnd/>
          </a:ln>
        </p:spPr>
      </p:pic>
      <p:sp>
        <p:nvSpPr>
          <p:cNvPr id="183" name="TextBox 182"/>
          <p:cNvSpPr txBox="1"/>
          <p:nvPr/>
        </p:nvSpPr>
        <p:spPr>
          <a:xfrm>
            <a:off x="2571750" y="5286375"/>
            <a:ext cx="371475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4-8 </a:t>
            </a:r>
            <a:r>
              <a:rPr lang="zh-CN" altLang="en-US" dirty="0"/>
              <a:t>总体的均值区间估计示意图</a:t>
            </a:r>
          </a:p>
        </p:txBody>
      </p:sp>
      <p:sp>
        <p:nvSpPr>
          <p:cNvPr id="2" name="圆角矩形 1"/>
          <p:cNvSpPr/>
          <p:nvPr/>
        </p:nvSpPr>
        <p:spPr>
          <a:xfrm>
            <a:off x="526572" y="2000250"/>
            <a:ext cx="2533260" cy="564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3816524" y="1402834"/>
            <a:ext cx="1547564" cy="461665"/>
          </a:xfrm>
          <a:prstGeom prst="rect">
            <a:avLst/>
          </a:prstGeom>
          <a:noFill/>
          <a:ln>
            <a:solidFill>
              <a:srgbClr val="FF0000"/>
            </a:solidFill>
          </a:ln>
        </p:spPr>
        <p:txBody>
          <a:bodyPr wrap="square" rtlCol="0">
            <a:spAutoFit/>
          </a:bodyPr>
          <a:lstStyle/>
          <a:p>
            <a:r>
              <a:rPr lang="zh-CN" altLang="en-US" sz="2400" dirty="0"/>
              <a:t>正态分布</a:t>
            </a:r>
            <a:endParaRPr lang="en-US" sz="2400" dirty="0"/>
          </a:p>
        </p:txBody>
      </p:sp>
      <p:cxnSp>
        <p:nvCxnSpPr>
          <p:cNvPr id="5" name="直接连接符 4"/>
          <p:cNvCxnSpPr/>
          <p:nvPr/>
        </p:nvCxnSpPr>
        <p:spPr>
          <a:xfrm>
            <a:off x="3059832" y="3501008"/>
            <a:ext cx="1080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280144" y="3104629"/>
            <a:ext cx="832738" cy="396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接连接符 7"/>
          <p:cNvCxnSpPr/>
          <p:nvPr/>
        </p:nvCxnSpPr>
        <p:spPr>
          <a:xfrm>
            <a:off x="2857456" y="2708920"/>
            <a:ext cx="0" cy="395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994744" y="2695272"/>
            <a:ext cx="0" cy="395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连接符: 曲线 6">
            <a:extLst>
              <a:ext uri="{FF2B5EF4-FFF2-40B4-BE49-F238E27FC236}">
                <a16:creationId xmlns="" xmlns:a16="http://schemas.microsoft.com/office/drawing/2014/main" id="{952512E8-CEFE-48D4-8CDA-47B1696FCCEC}"/>
              </a:ext>
            </a:extLst>
          </p:cNvPr>
          <p:cNvCxnSpPr>
            <a:cxnSpLocks/>
          </p:cNvCxnSpPr>
          <p:nvPr/>
        </p:nvCxnSpPr>
        <p:spPr>
          <a:xfrm>
            <a:off x="971600" y="2432298"/>
            <a:ext cx="3456384" cy="564654"/>
          </a:xfrm>
          <a:prstGeom prst="curvedConnector3">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圆角矩形 1"/>
          <p:cNvSpPr/>
          <p:nvPr/>
        </p:nvSpPr>
        <p:spPr>
          <a:xfrm>
            <a:off x="307428" y="908728"/>
            <a:ext cx="8296634" cy="504056"/>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50" name="标题 1"/>
          <p:cNvSpPr>
            <a:spLocks noGrp="1"/>
          </p:cNvSpPr>
          <p:nvPr>
            <p:ph type="title"/>
          </p:nvPr>
        </p:nvSpPr>
        <p:spPr>
          <a:xfrm>
            <a:off x="257764" y="435513"/>
            <a:ext cx="8540750" cy="821913"/>
          </a:xfrm>
        </p:spPr>
        <p:txBody>
          <a:bodyPr>
            <a:noAutofit/>
          </a:bodyPr>
          <a:lstStyle/>
          <a:p>
            <a:r>
              <a:rPr lang="zh-CN" altLang="en-US" sz="2800" dirty="0"/>
              <a:t>学习目的：</a:t>
            </a:r>
            <a:r>
              <a:rPr lang="en-US" altLang="zh-CN" sz="2800" dirty="0"/>
              <a:t/>
            </a:r>
            <a:br>
              <a:rPr lang="en-US" altLang="zh-CN" sz="2800" dirty="0"/>
            </a:br>
            <a:r>
              <a:rPr lang="zh-CN" altLang="en-US" sz="2800" dirty="0"/>
              <a:t>不要求精通统计知识，但需要了解统计学的基本知识</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138734089"/>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8852"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学习目的</a:t>
            </a:r>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标题 1"/>
          <p:cNvSpPr>
            <a:spLocks noGrp="1"/>
          </p:cNvSpPr>
          <p:nvPr>
            <p:ph type="title"/>
          </p:nvPr>
        </p:nvSpPr>
        <p:spPr>
          <a:xfrm>
            <a:off x="214313" y="357188"/>
            <a:ext cx="8540750" cy="822325"/>
          </a:xfrm>
        </p:spPr>
        <p:txBody>
          <a:bodyPr/>
          <a:lstStyle/>
          <a:p>
            <a:r>
              <a:rPr lang="en-US" altLang="zh-CN" dirty="0"/>
              <a:t>4.2.2</a:t>
            </a:r>
            <a:r>
              <a:rPr lang="zh-CN" altLang="en-US" dirty="0"/>
              <a:t> 区间估计</a:t>
            </a:r>
          </a:p>
        </p:txBody>
      </p:sp>
      <p:sp>
        <p:nvSpPr>
          <p:cNvPr id="86019" name="内容占位符 2"/>
          <p:cNvSpPr>
            <a:spLocks noGrp="1"/>
          </p:cNvSpPr>
          <p:nvPr>
            <p:ph idx="1"/>
          </p:nvPr>
        </p:nvSpPr>
        <p:spPr>
          <a:xfrm>
            <a:off x="595947" y="1052736"/>
            <a:ext cx="8153400" cy="4762500"/>
          </a:xfrm>
        </p:spPr>
        <p:txBody>
          <a:bodyPr>
            <a:normAutofit lnSpcReduction="10000"/>
          </a:bodyPr>
          <a:lstStyle/>
          <a:p>
            <a:pPr lvl="1"/>
            <a:endParaRPr lang="zh-CN" altLang="en-US" b="1" dirty="0"/>
          </a:p>
          <a:p>
            <a:r>
              <a:rPr lang="zh-CN" altLang="en-US" b="1" dirty="0">
                <a:solidFill>
                  <a:schemeClr val="tx2"/>
                </a:solidFill>
              </a:rPr>
              <a:t>区间估计的指标</a:t>
            </a:r>
            <a:endParaRPr lang="en-US" altLang="zh-CN" b="1" dirty="0">
              <a:solidFill>
                <a:schemeClr val="tx2"/>
              </a:solidFill>
            </a:endParaRPr>
          </a:p>
          <a:p>
            <a:endParaRPr lang="zh-CN" altLang="en-US" b="1" dirty="0"/>
          </a:p>
          <a:p>
            <a:pPr lvl="1"/>
            <a:r>
              <a:rPr lang="zh-CN" altLang="en-US" b="1" dirty="0"/>
              <a:t>置信区间（</a:t>
            </a:r>
            <a:r>
              <a:rPr lang="en-US" altLang="zh-CN" b="1" dirty="0"/>
              <a:t>Confidence interval</a:t>
            </a:r>
            <a:r>
              <a:rPr lang="zh-CN" altLang="en-US" b="1" dirty="0"/>
              <a:t>）</a:t>
            </a:r>
            <a:endParaRPr lang="en-US" altLang="zh-CN" b="1" dirty="0"/>
          </a:p>
          <a:p>
            <a:pPr lvl="2"/>
            <a:r>
              <a:rPr lang="zh-CN" altLang="en-US" b="1" dirty="0"/>
              <a:t>是指由样本统计量所构造的总体参数的</a:t>
            </a:r>
            <a:r>
              <a:rPr lang="zh-CN" altLang="en-US" b="1" u="sng" dirty="0">
                <a:solidFill>
                  <a:srgbClr val="FF0000"/>
                </a:solidFill>
              </a:rPr>
              <a:t>估计区间</a:t>
            </a:r>
            <a:r>
              <a:rPr lang="zh-CN" altLang="en-US" b="1" dirty="0"/>
              <a:t>，其中</a:t>
            </a:r>
            <a:r>
              <a:rPr lang="zh-CN" altLang="en-US" b="1" u="sng" dirty="0"/>
              <a:t>区间的最小值</a:t>
            </a:r>
            <a:r>
              <a:rPr lang="zh-CN" altLang="en-US" b="1" dirty="0"/>
              <a:t>和</a:t>
            </a:r>
            <a:r>
              <a:rPr lang="zh-CN" altLang="en-US" b="1" u="sng" dirty="0"/>
              <a:t>最大值</a:t>
            </a:r>
            <a:r>
              <a:rPr lang="zh-CN" altLang="en-US" b="1" dirty="0"/>
              <a:t>分别称为</a:t>
            </a:r>
            <a:r>
              <a:rPr lang="zh-CN" altLang="en-US" b="1" u="sng" dirty="0">
                <a:solidFill>
                  <a:srgbClr val="FF0000"/>
                </a:solidFill>
              </a:rPr>
              <a:t>置信下限</a:t>
            </a:r>
            <a:r>
              <a:rPr lang="zh-CN" altLang="en-US" b="1" dirty="0"/>
              <a:t>和</a:t>
            </a:r>
            <a:r>
              <a:rPr lang="zh-CN" altLang="en-US" b="1" u="sng" dirty="0">
                <a:solidFill>
                  <a:srgbClr val="FF0000"/>
                </a:solidFill>
              </a:rPr>
              <a:t>置信上限</a:t>
            </a:r>
            <a:r>
              <a:rPr lang="zh-CN" altLang="en-US" b="1" dirty="0"/>
              <a:t>。</a:t>
            </a:r>
            <a:endParaRPr lang="en-US" altLang="zh-CN" b="1" dirty="0"/>
          </a:p>
          <a:p>
            <a:pPr lvl="1"/>
            <a:endParaRPr lang="zh-CN" altLang="en-US" b="1" dirty="0"/>
          </a:p>
          <a:p>
            <a:pPr lvl="1"/>
            <a:r>
              <a:rPr lang="zh-CN" altLang="en-US" b="1" dirty="0"/>
              <a:t>置信水平（</a:t>
            </a:r>
            <a:r>
              <a:rPr lang="en-US" altLang="zh-CN" b="1" dirty="0"/>
              <a:t>Confidence level</a:t>
            </a:r>
            <a:r>
              <a:rPr lang="zh-CN" altLang="en-US" b="1" dirty="0"/>
              <a:t>）</a:t>
            </a:r>
            <a:endParaRPr lang="en-US" altLang="zh-CN" b="1" dirty="0"/>
          </a:p>
          <a:p>
            <a:pPr lvl="2"/>
            <a:r>
              <a:rPr lang="zh-CN" altLang="en-US" b="1" dirty="0"/>
              <a:t>是指</a:t>
            </a:r>
            <a:r>
              <a:rPr lang="zh-CN" altLang="en-US" b="1" u="sng" dirty="0"/>
              <a:t>总体未知参数落在区间内的</a:t>
            </a:r>
            <a:r>
              <a:rPr lang="zh-CN" altLang="en-US" b="1" u="sng" dirty="0">
                <a:solidFill>
                  <a:srgbClr val="FF0000"/>
                </a:solidFill>
              </a:rPr>
              <a:t>概率</a:t>
            </a:r>
            <a:r>
              <a:rPr lang="zh-CN" altLang="en-US" b="1" dirty="0"/>
              <a:t>，表示为 </a:t>
            </a:r>
            <a:r>
              <a:rPr lang="en-US" altLang="zh-CN" b="1" dirty="0">
                <a:solidFill>
                  <a:srgbClr val="FF0000"/>
                </a:solidFill>
              </a:rPr>
              <a:t>(1 –α)</a:t>
            </a:r>
            <a:r>
              <a:rPr lang="zh-CN" altLang="en-US" b="1" dirty="0">
                <a:solidFill>
                  <a:srgbClr val="FF0000"/>
                </a:solidFill>
              </a:rPr>
              <a:t> </a:t>
            </a:r>
            <a:r>
              <a:rPr lang="en-US" altLang="zh-CN" b="1" dirty="0">
                <a:solidFill>
                  <a:srgbClr val="FF0000"/>
                </a:solidFill>
              </a:rPr>
              <a:t>(</a:t>
            </a:r>
            <a:r>
              <a:rPr lang="zh-CN" altLang="en-US" b="1" dirty="0">
                <a:solidFill>
                  <a:srgbClr val="FF0000"/>
                </a:solidFill>
              </a:rPr>
              <a:t>置信度</a:t>
            </a:r>
            <a:r>
              <a:rPr lang="en-US" altLang="zh-CN" b="1" dirty="0">
                <a:solidFill>
                  <a:srgbClr val="FF0000"/>
                </a:solidFill>
              </a:rPr>
              <a:t>)</a:t>
            </a:r>
            <a:r>
              <a:rPr lang="zh-CN" altLang="en-US" b="1" dirty="0">
                <a:solidFill>
                  <a:srgbClr val="FF0000"/>
                </a:solidFill>
              </a:rPr>
              <a:t>，</a:t>
            </a:r>
            <a:r>
              <a:rPr lang="en-US" altLang="zh-CN" b="1" dirty="0">
                <a:solidFill>
                  <a:srgbClr val="FF0000"/>
                </a:solidFill>
              </a:rPr>
              <a:t>α</a:t>
            </a:r>
            <a:r>
              <a:rPr lang="zh-CN" altLang="en-US" b="1" dirty="0">
                <a:solidFill>
                  <a:srgbClr val="FF0000"/>
                </a:solidFill>
              </a:rPr>
              <a:t>为显著性水平（</a:t>
            </a:r>
            <a:r>
              <a:rPr lang="zh-CN" altLang="en-US" u="sng" dirty="0">
                <a:solidFill>
                  <a:srgbClr val="FF0000"/>
                </a:solidFill>
              </a:rPr>
              <a:t>犯错误的概率</a:t>
            </a:r>
            <a:r>
              <a:rPr lang="zh-CN" altLang="en-US" b="1" dirty="0">
                <a:solidFill>
                  <a:srgbClr val="FF0000"/>
                </a:solidFill>
              </a:rPr>
              <a:t>）</a:t>
            </a:r>
            <a:r>
              <a:rPr lang="zh-CN" altLang="en-US" b="1" dirty="0"/>
              <a:t>，即</a:t>
            </a:r>
            <a:r>
              <a:rPr lang="zh-CN" altLang="en-US" b="1" u="sng" dirty="0"/>
              <a:t>总体参数</a:t>
            </a:r>
            <a:r>
              <a:rPr lang="zh-CN" altLang="en-US" b="1" u="sng" dirty="0">
                <a:solidFill>
                  <a:srgbClr val="FF0000"/>
                </a:solidFill>
              </a:rPr>
              <a:t>未在</a:t>
            </a:r>
            <a:r>
              <a:rPr lang="zh-CN" altLang="en-US" b="1" u="sng" dirty="0"/>
              <a:t>区间内的概率</a:t>
            </a:r>
            <a:r>
              <a:rPr lang="zh-CN" altLang="en-US" b="1" dirty="0"/>
              <a:t>。</a:t>
            </a:r>
            <a:endParaRPr lang="en-US" altLang="zh-CN" b="1" dirty="0"/>
          </a:p>
          <a:p>
            <a:pPr lvl="2"/>
            <a:r>
              <a:rPr lang="zh-CN" altLang="en-US" b="1" dirty="0"/>
              <a:t>在构造置信区间时，</a:t>
            </a:r>
            <a:r>
              <a:rPr lang="zh-CN" altLang="en-US" b="1" u="sng" dirty="0"/>
              <a:t>可以任意设置目标置信水平</a:t>
            </a:r>
            <a:r>
              <a:rPr lang="zh-CN" altLang="en-US" b="1" dirty="0"/>
              <a:t>。</a:t>
            </a:r>
            <a:endParaRPr lang="en-US" altLang="zh-CN" b="1" dirty="0"/>
          </a:p>
          <a:p>
            <a:pPr marL="914400" lvl="2" indent="0">
              <a:buNone/>
            </a:pPr>
            <a:r>
              <a:rPr lang="zh-CN" altLang="en-US" b="1" dirty="0"/>
              <a:t>常用的置信水平及正态分布曲线下</a:t>
            </a:r>
            <a:r>
              <a:rPr lang="zh-CN" altLang="en-US" b="1" u="sng" dirty="0">
                <a:solidFill>
                  <a:srgbClr val="FF0000"/>
                </a:solidFill>
              </a:rPr>
              <a:t>右侧面积为</a:t>
            </a:r>
            <a:r>
              <a:rPr lang="en-US" altLang="zh-CN" b="1" u="sng" dirty="0">
                <a:solidFill>
                  <a:srgbClr val="FF0000"/>
                </a:solidFill>
              </a:rPr>
              <a:t>α/2</a:t>
            </a:r>
            <a:r>
              <a:rPr lang="zh-CN" altLang="en-US" b="1" u="sng" dirty="0">
                <a:solidFill>
                  <a:srgbClr val="FF0000"/>
                </a:solidFill>
              </a:rPr>
              <a:t>时的</a:t>
            </a:r>
            <a:r>
              <a:rPr lang="en-US" altLang="zh-CN" b="1" u="sng" dirty="0">
                <a:solidFill>
                  <a:srgbClr val="FF0000"/>
                </a:solidFill>
              </a:rPr>
              <a:t>z</a:t>
            </a:r>
            <a:r>
              <a:rPr lang="zh-CN" altLang="en-US" b="1" u="sng" dirty="0">
                <a:solidFill>
                  <a:srgbClr val="FF0000"/>
                </a:solidFill>
              </a:rPr>
              <a:t>值 </a:t>
            </a:r>
            <a:r>
              <a:rPr lang="zh-CN" altLang="en-US" b="1" dirty="0">
                <a:solidFill>
                  <a:srgbClr val="FF0000"/>
                </a:solidFill>
              </a:rPr>
              <a:t>（</a:t>
            </a:r>
            <a:r>
              <a:rPr lang="en-US" altLang="zh-CN" b="1" dirty="0" err="1">
                <a:solidFill>
                  <a:srgbClr val="FF0000"/>
                </a:solidFill>
              </a:rPr>
              <a:t>z</a:t>
            </a:r>
            <a:r>
              <a:rPr lang="en-US" altLang="zh-CN" b="1" baseline="-25000" dirty="0" err="1">
                <a:solidFill>
                  <a:srgbClr val="FF0000"/>
                </a:solidFill>
              </a:rPr>
              <a:t>a</a:t>
            </a:r>
            <a:r>
              <a:rPr lang="en-US" altLang="zh-CN" b="1" baseline="-25000" dirty="0">
                <a:solidFill>
                  <a:srgbClr val="FF0000"/>
                </a:solidFill>
              </a:rPr>
              <a:t>/2</a:t>
            </a:r>
            <a:r>
              <a:rPr lang="zh-CN" altLang="en-US" b="1" dirty="0">
                <a:solidFill>
                  <a:srgbClr val="FF0000"/>
                </a:solidFill>
              </a:rPr>
              <a:t>）</a:t>
            </a:r>
            <a:r>
              <a:rPr lang="zh-CN" altLang="en-US" b="1" dirty="0"/>
              <a:t>。</a:t>
            </a:r>
          </a:p>
          <a:p>
            <a:endParaRPr lang="en-US" altLang="zh-CN" b="1" dirty="0"/>
          </a:p>
          <a:p>
            <a:endParaRPr lang="zh-CN" altLang="en-US" b="1" dirty="0"/>
          </a:p>
        </p:txBody>
      </p:sp>
      <p:sp>
        <p:nvSpPr>
          <p:cNvPr id="8602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860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标题 1"/>
          <p:cNvSpPr>
            <a:spLocks noGrp="1"/>
          </p:cNvSpPr>
          <p:nvPr>
            <p:ph type="title"/>
          </p:nvPr>
        </p:nvSpPr>
        <p:spPr>
          <a:xfrm>
            <a:off x="214313" y="357188"/>
            <a:ext cx="8540750" cy="822325"/>
          </a:xfrm>
        </p:spPr>
        <p:txBody>
          <a:bodyPr/>
          <a:lstStyle/>
          <a:p>
            <a:r>
              <a:rPr lang="en-US" altLang="zh-CN" dirty="0"/>
              <a:t>4.2.2</a:t>
            </a:r>
            <a:r>
              <a:rPr lang="zh-CN" altLang="en-US" dirty="0"/>
              <a:t> 区间估计</a:t>
            </a:r>
          </a:p>
        </p:txBody>
      </p:sp>
      <p:sp>
        <p:nvSpPr>
          <p:cNvPr id="28676" name="内容占位符 2"/>
          <p:cNvSpPr>
            <a:spLocks noGrp="1"/>
          </p:cNvSpPr>
          <p:nvPr>
            <p:ph idx="1"/>
          </p:nvPr>
        </p:nvSpPr>
        <p:spPr>
          <a:xfrm>
            <a:off x="857250" y="1143000"/>
            <a:ext cx="8153400" cy="4762500"/>
          </a:xfrm>
        </p:spPr>
        <p:txBody>
          <a:bodyPr/>
          <a:lstStyle/>
          <a:p>
            <a:endParaRPr lang="en-US" altLang="zh-CN" b="1"/>
          </a:p>
          <a:p>
            <a:endParaRPr lang="zh-CN" altLang="en-US" b="1"/>
          </a:p>
        </p:txBody>
      </p:sp>
      <p:sp>
        <p:nvSpPr>
          <p:cNvPr id="2867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2868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8674" name="Object 3"/>
          <p:cNvGraphicFramePr>
            <a:graphicFrameLocks noChangeAspect="1"/>
          </p:cNvGraphicFramePr>
          <p:nvPr>
            <p:extLst>
              <p:ext uri="{D42A27DB-BD31-4B8C-83A1-F6EECF244321}">
                <p14:modId xmlns:p14="http://schemas.microsoft.com/office/powerpoint/2010/main" val="2355604092"/>
              </p:ext>
            </p:extLst>
          </p:nvPr>
        </p:nvGraphicFramePr>
        <p:xfrm>
          <a:off x="-113388" y="1708157"/>
          <a:ext cx="11552238" cy="3214688"/>
        </p:xfrm>
        <a:graphic>
          <a:graphicData uri="http://schemas.openxmlformats.org/presentationml/2006/ole">
            <mc:AlternateContent xmlns:mc="http://schemas.openxmlformats.org/markup-compatibility/2006">
              <mc:Choice xmlns:v="urn:schemas-microsoft-com:vml" Requires="v">
                <p:oleObj spid="_x0000_s23555" name="文档" r:id="rId4" imgW="5562131" imgH="1507987" progId="Word.Document.12">
                  <p:embed/>
                </p:oleObj>
              </mc:Choice>
              <mc:Fallback>
                <p:oleObj name="文档" r:id="rId4" imgW="5562131" imgH="1507987"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88" y="1708157"/>
                        <a:ext cx="11552238" cy="3214688"/>
                      </a:xfrm>
                      <a:prstGeom prst="rect">
                        <a:avLst/>
                      </a:prstGeom>
                      <a:noFill/>
                      <a:ln>
                        <a:noFill/>
                      </a:ln>
                      <a:effectLst/>
                    </p:spPr>
                  </p:pic>
                </p:oleObj>
              </mc:Fallback>
            </mc:AlternateContent>
          </a:graphicData>
        </a:graphic>
      </p:graphicFrame>
      <p:sp>
        <p:nvSpPr>
          <p:cNvPr id="10" name="TextBox 9"/>
          <p:cNvSpPr txBox="1"/>
          <p:nvPr/>
        </p:nvSpPr>
        <p:spPr>
          <a:xfrm>
            <a:off x="2843808" y="1207294"/>
            <a:ext cx="300037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a:t>
            </a:r>
            <a:r>
              <a:rPr lang="en-US" dirty="0"/>
              <a:t>-4</a:t>
            </a:r>
            <a:r>
              <a:rPr lang="zh-CN" altLang="en-US" dirty="0"/>
              <a:t>常用置信水平的</a:t>
            </a:r>
            <a:r>
              <a:rPr lang="en-US" dirty="0" err="1"/>
              <a:t>z</a:t>
            </a:r>
            <a:r>
              <a:rPr lang="en-US" baseline="-25000" dirty="0" err="1"/>
              <a:t>a</a:t>
            </a:r>
            <a:r>
              <a:rPr lang="en-US" baseline="-25000" dirty="0"/>
              <a:t>/2</a:t>
            </a:r>
            <a:r>
              <a:rPr lang="zh-CN" altLang="en-US" dirty="0"/>
              <a:t>值</a:t>
            </a:r>
          </a:p>
        </p:txBody>
      </p:sp>
      <p:pic>
        <p:nvPicPr>
          <p:cNvPr id="8" name="Picture 2"/>
          <p:cNvPicPr>
            <a:picLocks noChangeAspect="1" noChangeArrowheads="1"/>
          </p:cNvPicPr>
          <p:nvPr/>
        </p:nvPicPr>
        <p:blipFill>
          <a:blip r:embed="rId6"/>
          <a:srcRect/>
          <a:stretch>
            <a:fillRect/>
          </a:stretch>
        </p:blipFill>
        <p:spPr bwMode="auto">
          <a:xfrm>
            <a:off x="1511188" y="4337994"/>
            <a:ext cx="6301171" cy="2436991"/>
          </a:xfrm>
          <a:prstGeom prst="rect">
            <a:avLst/>
          </a:prstGeom>
          <a:noFill/>
          <a:ln w="9525">
            <a:noFill/>
            <a:miter lim="800000"/>
            <a:headEnd/>
            <a:tailEnd/>
          </a:ln>
        </p:spPr>
      </p:pic>
      <p:sp>
        <p:nvSpPr>
          <p:cNvPr id="2" name="矩形 1"/>
          <p:cNvSpPr/>
          <p:nvPr/>
        </p:nvSpPr>
        <p:spPr>
          <a:xfrm>
            <a:off x="4071938" y="344578"/>
            <a:ext cx="4683124" cy="646331"/>
          </a:xfrm>
          <a:prstGeom prst="rect">
            <a:avLst/>
          </a:prstGeom>
          <a:ln>
            <a:solidFill>
              <a:srgbClr val="009900"/>
            </a:solidFill>
          </a:ln>
        </p:spPr>
        <p:txBody>
          <a:bodyPr wrap="square">
            <a:spAutoFit/>
          </a:bodyPr>
          <a:lstStyle/>
          <a:p>
            <a:pPr lvl="2"/>
            <a:r>
              <a:rPr lang="zh-CN" altLang="en-US" b="1" dirty="0"/>
              <a:t>常用的置信水平及正态分布曲线下</a:t>
            </a:r>
            <a:r>
              <a:rPr lang="zh-CN" altLang="en-US" b="1" u="sng" dirty="0">
                <a:solidFill>
                  <a:srgbClr val="FF0000"/>
                </a:solidFill>
              </a:rPr>
              <a:t>右侧面积为</a:t>
            </a:r>
            <a:r>
              <a:rPr lang="en-US" altLang="zh-CN" b="1" u="sng" dirty="0">
                <a:solidFill>
                  <a:srgbClr val="FF0000"/>
                </a:solidFill>
              </a:rPr>
              <a:t>α/2</a:t>
            </a:r>
            <a:r>
              <a:rPr lang="zh-CN" altLang="en-US" b="1" u="sng" dirty="0">
                <a:solidFill>
                  <a:srgbClr val="FF0000"/>
                </a:solidFill>
              </a:rPr>
              <a:t>时的</a:t>
            </a:r>
            <a:r>
              <a:rPr lang="en-US" altLang="zh-CN" b="1" u="sng" dirty="0">
                <a:solidFill>
                  <a:srgbClr val="FF0000"/>
                </a:solidFill>
              </a:rPr>
              <a:t>z</a:t>
            </a:r>
            <a:r>
              <a:rPr lang="zh-CN" altLang="en-US" b="1" u="sng" dirty="0">
                <a:solidFill>
                  <a:srgbClr val="FF0000"/>
                </a:solidFill>
              </a:rPr>
              <a:t>值 </a:t>
            </a:r>
            <a:r>
              <a:rPr lang="zh-CN" altLang="en-US" b="1" dirty="0">
                <a:solidFill>
                  <a:srgbClr val="FF0000"/>
                </a:solidFill>
              </a:rPr>
              <a:t>（</a:t>
            </a:r>
            <a:r>
              <a:rPr lang="en-US" altLang="zh-CN" b="1" dirty="0" err="1">
                <a:solidFill>
                  <a:srgbClr val="FF0000"/>
                </a:solidFill>
              </a:rPr>
              <a:t>z</a:t>
            </a:r>
            <a:r>
              <a:rPr lang="en-US" altLang="zh-CN" b="1" baseline="-25000" dirty="0" err="1">
                <a:solidFill>
                  <a:srgbClr val="FF0000"/>
                </a:solidFill>
              </a:rPr>
              <a:t>a</a:t>
            </a:r>
            <a:r>
              <a:rPr lang="en-US" altLang="zh-CN" b="1" baseline="-25000" dirty="0">
                <a:solidFill>
                  <a:srgbClr val="FF0000"/>
                </a:solidFill>
              </a:rPr>
              <a:t>/2</a:t>
            </a:r>
            <a:r>
              <a:rPr lang="zh-CN" altLang="en-US" b="1" dirty="0">
                <a:solidFill>
                  <a:srgbClr val="FF0000"/>
                </a:solidFill>
              </a:rPr>
              <a:t>）</a:t>
            </a:r>
            <a:r>
              <a:rPr lang="zh-CN" altLang="en-US" b="1" dirty="0"/>
              <a:t>。</a:t>
            </a:r>
          </a:p>
        </p:txBody>
      </p:sp>
      <p:cxnSp>
        <p:nvCxnSpPr>
          <p:cNvPr id="4" name="直接连接符 3"/>
          <p:cNvCxnSpPr/>
          <p:nvPr/>
        </p:nvCxnSpPr>
        <p:spPr>
          <a:xfrm>
            <a:off x="5292080" y="4581128"/>
            <a:ext cx="0" cy="648072"/>
          </a:xfrm>
          <a:prstGeom prst="line">
            <a:avLst/>
          </a:prstGeom>
          <a:ln w="28575">
            <a:solidFill>
              <a:srgbClr val="009900"/>
            </a:solidFill>
            <a:prstDash val="sysDash"/>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6588224" y="1519553"/>
            <a:ext cx="1080120" cy="1407065"/>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曲线连接符 11"/>
          <p:cNvCxnSpPr>
            <a:stCxn id="9" idx="4"/>
          </p:cNvCxnSpPr>
          <p:nvPr/>
        </p:nvCxnSpPr>
        <p:spPr>
          <a:xfrm rot="5400000">
            <a:off x="5058891" y="3159807"/>
            <a:ext cx="2302582" cy="1836204"/>
          </a:xfrm>
          <a:prstGeom prst="curvedConnector3">
            <a:avLst>
              <a:gd name="adj1" fmla="val 50000"/>
            </a:avLst>
          </a:prstGeom>
          <a:ln>
            <a:solidFill>
              <a:srgbClr val="0099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cxnSpLocks/>
            <a:stCxn id="9" idx="0"/>
            <a:endCxn id="2" idx="2"/>
          </p:cNvCxnSpPr>
          <p:nvPr/>
        </p:nvCxnSpPr>
        <p:spPr>
          <a:xfrm rot="16200000" flipV="1">
            <a:off x="6506570" y="897839"/>
            <a:ext cx="528644" cy="714784"/>
          </a:xfrm>
          <a:prstGeom prst="curvedConnector3">
            <a:avLst>
              <a:gd name="adj1" fmla="val 50000"/>
            </a:avLst>
          </a:prstGeom>
          <a:ln>
            <a:solidFill>
              <a:srgbClr val="00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标题 1"/>
          <p:cNvSpPr>
            <a:spLocks noGrp="1"/>
          </p:cNvSpPr>
          <p:nvPr>
            <p:ph type="title"/>
          </p:nvPr>
        </p:nvSpPr>
        <p:spPr>
          <a:xfrm>
            <a:off x="214313" y="357188"/>
            <a:ext cx="8540750" cy="822325"/>
          </a:xfrm>
        </p:spPr>
        <p:txBody>
          <a:bodyPr/>
          <a:lstStyle/>
          <a:p>
            <a:r>
              <a:rPr lang="en-US" altLang="zh-CN" dirty="0"/>
              <a:t>4.2.2</a:t>
            </a:r>
            <a:r>
              <a:rPr lang="zh-CN" altLang="en-US" dirty="0"/>
              <a:t> 区间估计</a:t>
            </a:r>
          </a:p>
        </p:txBody>
      </p:sp>
      <p:sp>
        <p:nvSpPr>
          <p:cNvPr id="29700" name="内容占位符 2"/>
          <p:cNvSpPr>
            <a:spLocks noGrp="1"/>
          </p:cNvSpPr>
          <p:nvPr>
            <p:ph idx="1"/>
          </p:nvPr>
        </p:nvSpPr>
        <p:spPr>
          <a:xfrm>
            <a:off x="857224" y="1285860"/>
            <a:ext cx="8153400" cy="5239484"/>
          </a:xfrm>
        </p:spPr>
        <p:txBody>
          <a:bodyPr>
            <a:normAutofit fontScale="92500" lnSpcReduction="10000"/>
          </a:bodyPr>
          <a:lstStyle/>
          <a:p>
            <a:pPr>
              <a:lnSpc>
                <a:spcPct val="120000"/>
              </a:lnSpc>
            </a:pPr>
            <a:r>
              <a:rPr lang="zh-CN" altLang="en-US" b="1" dirty="0"/>
              <a:t>参数估计中，用于估计总体某一参数的随机变量称为</a:t>
            </a:r>
            <a:r>
              <a:rPr lang="zh-CN" altLang="en-US" b="1" u="sng" dirty="0">
                <a:solidFill>
                  <a:srgbClr val="FF0000"/>
                </a:solidFill>
              </a:rPr>
              <a:t>估计量</a:t>
            </a:r>
            <a:r>
              <a:rPr lang="zh-CN" altLang="en-US" b="1" dirty="0"/>
              <a:t>（</a:t>
            </a:r>
            <a:r>
              <a:rPr lang="en-US" altLang="zh-CN" b="1" dirty="0"/>
              <a:t>estimator</a:t>
            </a:r>
            <a:r>
              <a:rPr lang="zh-CN" altLang="en-US" b="1" dirty="0"/>
              <a:t>），如</a:t>
            </a:r>
            <a:r>
              <a:rPr lang="zh-CN" altLang="en-US" b="1" u="sng" dirty="0">
                <a:solidFill>
                  <a:srgbClr val="FF0000"/>
                </a:solidFill>
              </a:rPr>
              <a:t>样本均值</a:t>
            </a:r>
            <a:r>
              <a:rPr lang="zh-CN" altLang="en-US" b="1" dirty="0"/>
              <a:t>    就是总体均值</a:t>
            </a:r>
            <a:r>
              <a:rPr lang="en-US" altLang="zh-CN" b="1" dirty="0"/>
              <a:t>μ</a:t>
            </a:r>
            <a:r>
              <a:rPr lang="zh-CN" altLang="en-US" b="1" dirty="0"/>
              <a:t>的一个估计量。</a:t>
            </a:r>
            <a:endParaRPr lang="en-US" altLang="zh-CN" b="1" dirty="0"/>
          </a:p>
          <a:p>
            <a:endParaRPr lang="en-US" altLang="zh-CN" b="1" dirty="0"/>
          </a:p>
          <a:p>
            <a:r>
              <a:rPr lang="zh-CN" altLang="en-US" b="1" dirty="0"/>
              <a:t>判断估计量的优良性准则：</a:t>
            </a:r>
            <a:endParaRPr lang="en-US" altLang="zh-CN" b="1" dirty="0"/>
          </a:p>
          <a:p>
            <a:pPr lvl="1"/>
            <a:r>
              <a:rPr lang="zh-CN" altLang="en-US" b="1" dirty="0"/>
              <a:t>无偏性（</a:t>
            </a:r>
            <a:r>
              <a:rPr lang="en-US" altLang="zh-CN" b="1" dirty="0"/>
              <a:t>Unbiasedness</a:t>
            </a:r>
            <a:r>
              <a:rPr lang="zh-CN" altLang="en-US" b="1" dirty="0"/>
              <a:t>）   （</a:t>
            </a:r>
            <a:r>
              <a:rPr lang="zh-CN" altLang="en-US" b="1" dirty="0">
                <a:solidFill>
                  <a:srgbClr val="FF0000"/>
                </a:solidFill>
              </a:rPr>
              <a:t>期望相等</a:t>
            </a:r>
            <a:r>
              <a:rPr lang="zh-CN" altLang="en-US" b="1" dirty="0"/>
              <a:t>）</a:t>
            </a:r>
            <a:endParaRPr lang="en-US" altLang="zh-CN" b="1" dirty="0"/>
          </a:p>
          <a:p>
            <a:pPr lvl="2"/>
            <a:r>
              <a:rPr lang="zh-CN" altLang="en-US" sz="1900" b="1" u="sng" dirty="0"/>
              <a:t>估计量的</a:t>
            </a:r>
            <a:r>
              <a:rPr lang="zh-CN" altLang="en-US" sz="1900" b="1" u="sng" dirty="0">
                <a:solidFill>
                  <a:srgbClr val="FF0000"/>
                </a:solidFill>
              </a:rPr>
              <a:t>数学期望</a:t>
            </a:r>
            <a:r>
              <a:rPr lang="zh-CN" altLang="en-US" sz="1900" b="1" dirty="0">
                <a:solidFill>
                  <a:srgbClr val="FF0000"/>
                </a:solidFill>
              </a:rPr>
              <a:t>等于</a:t>
            </a:r>
            <a:r>
              <a:rPr lang="zh-CN" altLang="en-US" sz="1900" b="1" u="sng" dirty="0"/>
              <a:t>被估计的总体参数</a:t>
            </a:r>
            <a:r>
              <a:rPr lang="zh-CN" altLang="en-US" sz="1900" b="1" dirty="0"/>
              <a:t>；</a:t>
            </a:r>
            <a:endParaRPr lang="en-US" altLang="zh-CN" sz="1900" b="1" dirty="0"/>
          </a:p>
          <a:p>
            <a:pPr lvl="1"/>
            <a:endParaRPr lang="zh-CN" altLang="en-US" b="1" dirty="0"/>
          </a:p>
          <a:p>
            <a:pPr lvl="1"/>
            <a:r>
              <a:rPr lang="zh-CN" altLang="en-US" b="1" dirty="0"/>
              <a:t>有效性</a:t>
            </a:r>
            <a:r>
              <a:rPr lang="en-US" altLang="zh-CN" b="1" dirty="0"/>
              <a:t>(Efficiency)   </a:t>
            </a:r>
            <a:r>
              <a:rPr lang="zh-CN" altLang="en-US" b="1" dirty="0"/>
              <a:t>（</a:t>
            </a:r>
            <a:r>
              <a:rPr lang="zh-CN" altLang="en-US" b="1" dirty="0">
                <a:solidFill>
                  <a:srgbClr val="FF0000"/>
                </a:solidFill>
              </a:rPr>
              <a:t>方差要小</a:t>
            </a:r>
            <a:r>
              <a:rPr lang="zh-CN" altLang="en-US" b="1" dirty="0"/>
              <a:t>）</a:t>
            </a:r>
            <a:endParaRPr lang="en-US" altLang="zh-CN" b="1" dirty="0"/>
          </a:p>
          <a:p>
            <a:pPr lvl="2">
              <a:lnSpc>
                <a:spcPct val="120000"/>
              </a:lnSpc>
            </a:pPr>
            <a:r>
              <a:rPr lang="zh-CN" altLang="en-US" sz="1900" b="1" u="sng" dirty="0">
                <a:solidFill>
                  <a:srgbClr val="FF0000"/>
                </a:solidFill>
              </a:rPr>
              <a:t>一个方差较小</a:t>
            </a:r>
            <a:r>
              <a:rPr lang="zh-CN" altLang="en-US" sz="1900" b="1" dirty="0"/>
              <a:t>的无偏估计量称为一个</a:t>
            </a:r>
            <a:r>
              <a:rPr lang="zh-CN" altLang="en-US" sz="1900" b="1" u="sng" dirty="0">
                <a:solidFill>
                  <a:srgbClr val="FF0000"/>
                </a:solidFill>
              </a:rPr>
              <a:t>更有效的估计量</a:t>
            </a:r>
            <a:r>
              <a:rPr lang="zh-CN" altLang="en-US" sz="1900" b="1" dirty="0"/>
              <a:t>。如，与其他估计量相比，样本均值是一个更有效的估计量；</a:t>
            </a:r>
            <a:endParaRPr lang="en-US" altLang="zh-CN" sz="1900" b="1" dirty="0"/>
          </a:p>
          <a:p>
            <a:pPr lvl="1"/>
            <a:endParaRPr lang="zh-CN" altLang="en-US" b="1" dirty="0"/>
          </a:p>
          <a:p>
            <a:pPr lvl="1">
              <a:lnSpc>
                <a:spcPct val="120000"/>
              </a:lnSpc>
            </a:pPr>
            <a:r>
              <a:rPr lang="zh-CN" altLang="en-US" b="1" dirty="0"/>
              <a:t>一致性</a:t>
            </a:r>
            <a:r>
              <a:rPr lang="en-US" altLang="zh-CN" b="1" dirty="0"/>
              <a:t>(Consistency)    </a:t>
            </a:r>
            <a:r>
              <a:rPr lang="zh-CN" altLang="en-US" b="1" dirty="0"/>
              <a:t>（</a:t>
            </a:r>
            <a:r>
              <a:rPr lang="zh-CN" altLang="en-US" b="1" dirty="0">
                <a:solidFill>
                  <a:srgbClr val="FF0000"/>
                </a:solidFill>
              </a:rPr>
              <a:t>极限接近</a:t>
            </a:r>
            <a:r>
              <a:rPr lang="zh-CN" altLang="en-US" b="1" dirty="0"/>
              <a:t>）</a:t>
            </a:r>
            <a:endParaRPr lang="en-US" altLang="zh-CN" b="1" dirty="0"/>
          </a:p>
          <a:p>
            <a:pPr lvl="2">
              <a:lnSpc>
                <a:spcPct val="120000"/>
              </a:lnSpc>
            </a:pPr>
            <a:r>
              <a:rPr lang="zh-CN" altLang="en-US" sz="1900" b="1" dirty="0"/>
              <a:t>随着</a:t>
            </a:r>
            <a:r>
              <a:rPr lang="zh-CN" altLang="en-US" sz="1900" b="1" u="sng" dirty="0"/>
              <a:t>样本容量的增大</a:t>
            </a:r>
            <a:r>
              <a:rPr lang="zh-CN" altLang="en-US" sz="1900" b="1" dirty="0"/>
              <a:t>，</a:t>
            </a:r>
            <a:r>
              <a:rPr lang="zh-CN" altLang="en-US" sz="1900" b="1" u="sng" dirty="0"/>
              <a:t>估计量</a:t>
            </a:r>
            <a:r>
              <a:rPr lang="zh-CN" altLang="en-US" sz="1900" b="1" u="sng" dirty="0">
                <a:solidFill>
                  <a:srgbClr val="FF0000"/>
                </a:solidFill>
              </a:rPr>
              <a:t>越来越接近</a:t>
            </a:r>
            <a:r>
              <a:rPr lang="zh-CN" altLang="en-US" sz="1900" b="1" dirty="0"/>
              <a:t>被估计的</a:t>
            </a:r>
            <a:r>
              <a:rPr lang="zh-CN" altLang="en-US" sz="1900" b="1" u="sng" dirty="0">
                <a:solidFill>
                  <a:srgbClr val="FF0000"/>
                </a:solidFill>
              </a:rPr>
              <a:t>总体参数</a:t>
            </a:r>
            <a:r>
              <a:rPr lang="zh-CN" altLang="en-US" sz="1900" b="1" dirty="0"/>
              <a:t>。</a:t>
            </a:r>
          </a:p>
        </p:txBody>
      </p:sp>
      <p:sp>
        <p:nvSpPr>
          <p:cNvPr id="2970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3.2</a:t>
            </a:r>
            <a:r>
              <a:rPr lang="zh-CN" altLang="en-US"/>
              <a:t> 参数估计</a:t>
            </a:r>
          </a:p>
        </p:txBody>
      </p:sp>
      <p:sp>
        <p:nvSpPr>
          <p:cNvPr id="2970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9698" name="Object 3"/>
          <p:cNvGraphicFramePr>
            <a:graphicFrameLocks noChangeAspect="1"/>
          </p:cNvGraphicFramePr>
          <p:nvPr>
            <p:extLst>
              <p:ext uri="{D42A27DB-BD31-4B8C-83A1-F6EECF244321}">
                <p14:modId xmlns:p14="http://schemas.microsoft.com/office/powerpoint/2010/main" val="1996312174"/>
              </p:ext>
            </p:extLst>
          </p:nvPr>
        </p:nvGraphicFramePr>
        <p:xfrm>
          <a:off x="4791049" y="1700808"/>
          <a:ext cx="317682" cy="360040"/>
        </p:xfrm>
        <a:graphic>
          <a:graphicData uri="http://schemas.openxmlformats.org/presentationml/2006/ole">
            <mc:AlternateContent xmlns:mc="http://schemas.openxmlformats.org/markup-compatibility/2006">
              <mc:Choice xmlns:v="urn:schemas-microsoft-com:vml" Requires="v">
                <p:oleObj spid="_x0000_s24579" name="Equation" r:id="rId3" imgW="142859" imgH="161994" progId="">
                  <p:embed/>
                </p:oleObj>
              </mc:Choice>
              <mc:Fallback>
                <p:oleObj name="Equation" r:id="rId3" imgW="142859" imgH="161994"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049" y="1700808"/>
                        <a:ext cx="317682" cy="360040"/>
                      </a:xfrm>
                      <a:prstGeom prst="rect">
                        <a:avLst/>
                      </a:prstGeom>
                      <a:noFill/>
                      <a:ln>
                        <a:noFill/>
                      </a:ln>
                      <a:effectLst/>
                    </p:spPr>
                  </p:pic>
                </p:oleObj>
              </mc:Fallback>
            </mc:AlternateContent>
          </a:graphicData>
        </a:graphic>
      </p:graphicFrame>
    </p:spTree>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标题 1"/>
          <p:cNvSpPr>
            <a:spLocks noGrp="1"/>
          </p:cNvSpPr>
          <p:nvPr>
            <p:ph type="title"/>
          </p:nvPr>
        </p:nvSpPr>
        <p:spPr/>
        <p:txBody>
          <a:bodyPr/>
          <a:lstStyle/>
          <a:p>
            <a:r>
              <a:rPr lang="zh-CN" altLang="en-US"/>
              <a:t>目录</a:t>
            </a:r>
          </a:p>
        </p:txBody>
      </p:sp>
      <p:sp>
        <p:nvSpPr>
          <p:cNvPr id="30724"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071813" y="6488113"/>
            <a:ext cx="3084363"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数据科学中的数据统计（</a:t>
            </a:r>
            <a:r>
              <a:rPr lang="en-US" altLang="zh-CN" dirty="0"/>
              <a:t>2</a:t>
            </a:r>
            <a:r>
              <a:rPr lang="zh-CN" altLang="en-US" dirty="0"/>
              <a:t>）</a:t>
            </a:r>
          </a:p>
        </p:txBody>
      </p:sp>
      <p:graphicFrame>
        <p:nvGraphicFramePr>
          <p:cNvPr id="30722"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25603"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1643063"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3429000" y="1143000"/>
            <a:ext cx="1428750" cy="7143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b="1" dirty="0"/>
              <a:t>假设检验</a:t>
            </a:r>
            <a:r>
              <a:rPr lang="zh-CN" altLang="en-US" dirty="0"/>
              <a:t>（</a:t>
            </a:r>
            <a:r>
              <a:rPr lang="en-US" altLang="zh-CN" dirty="0"/>
              <a:t>hypothesis test</a:t>
            </a:r>
            <a:r>
              <a:rPr lang="zh-CN" altLang="en-US" dirty="0"/>
              <a:t>）</a:t>
            </a:r>
          </a:p>
        </p:txBody>
      </p:sp>
      <p:sp>
        <p:nvSpPr>
          <p:cNvPr id="3" name="内容占位符 2"/>
          <p:cNvSpPr>
            <a:spLocks noGrp="1"/>
          </p:cNvSpPr>
          <p:nvPr>
            <p:ph idx="1"/>
          </p:nvPr>
        </p:nvSpPr>
        <p:spPr>
          <a:xfrm>
            <a:off x="298450" y="1208379"/>
            <a:ext cx="8568952" cy="5328592"/>
          </a:xfrm>
        </p:spPr>
        <p:txBody>
          <a:bodyPr>
            <a:noAutofit/>
          </a:bodyPr>
          <a:lstStyle/>
          <a:p>
            <a:pPr algn="just">
              <a:lnSpc>
                <a:spcPct val="80000"/>
              </a:lnSpc>
              <a:buFont typeface="Wingdings" panose="05000000000000000000" pitchFamily="2" charset="2"/>
              <a:buNone/>
            </a:pPr>
            <a:r>
              <a:rPr lang="zh-CN" altLang="en-US" dirty="0"/>
              <a:t>一、假设检验的含义</a:t>
            </a:r>
          </a:p>
          <a:p>
            <a:pPr algn="just">
              <a:lnSpc>
                <a:spcPct val="80000"/>
              </a:lnSpc>
              <a:buClr>
                <a:srgbClr val="FF6600"/>
              </a:buClr>
              <a:buFont typeface="Wingdings" panose="05000000000000000000" pitchFamily="2" charset="2"/>
              <a:buChar char="Ø"/>
            </a:pPr>
            <a:r>
              <a:rPr lang="zh-CN" altLang="en-US" sz="2000" dirty="0"/>
              <a:t>假设检验</a:t>
            </a:r>
          </a:p>
          <a:p>
            <a:pPr algn="just">
              <a:lnSpc>
                <a:spcPct val="120000"/>
              </a:lnSpc>
              <a:buClr>
                <a:srgbClr val="FF6600"/>
              </a:buClr>
              <a:buFont typeface="Wingdings" panose="05000000000000000000" pitchFamily="2" charset="2"/>
              <a:buNone/>
            </a:pPr>
            <a:r>
              <a:rPr lang="zh-CN" altLang="en-US" sz="1800" dirty="0"/>
              <a:t>        </a:t>
            </a:r>
            <a:r>
              <a:rPr lang="zh-CN" altLang="en-US" sz="1800" b="1" dirty="0"/>
              <a:t>假设检验（</a:t>
            </a:r>
            <a:r>
              <a:rPr lang="en-US" altLang="zh-CN" sz="1800" b="1" dirty="0"/>
              <a:t>hypothesis test</a:t>
            </a:r>
            <a:r>
              <a:rPr lang="zh-CN" altLang="en-US" sz="1800" b="1" dirty="0"/>
              <a:t>）</a:t>
            </a:r>
            <a:r>
              <a:rPr lang="zh-CN" altLang="en-US" sz="1800" dirty="0"/>
              <a:t>，就是根据已掌握的资料</a:t>
            </a:r>
            <a:r>
              <a:rPr lang="zh-CN" altLang="en-US" sz="1800" u="sng" dirty="0"/>
              <a:t>对一个总体参数是否等于某一个数值</a:t>
            </a:r>
            <a:r>
              <a:rPr lang="zh-CN" altLang="en-US" sz="1800" dirty="0"/>
              <a:t>，</a:t>
            </a:r>
            <a:r>
              <a:rPr lang="zh-CN" altLang="en-US" sz="1800" u="sng" dirty="0"/>
              <a:t>某一随机变量是否服从某种概率分布的假设</a:t>
            </a:r>
            <a:r>
              <a:rPr lang="zh-CN" altLang="en-US" sz="1800" dirty="0"/>
              <a:t>，</a:t>
            </a:r>
            <a:endParaRPr lang="en-US" altLang="zh-CN" sz="1800" dirty="0"/>
          </a:p>
          <a:p>
            <a:pPr algn="just">
              <a:lnSpc>
                <a:spcPct val="120000"/>
              </a:lnSpc>
              <a:buClr>
                <a:srgbClr val="FF6600"/>
              </a:buClr>
              <a:buFont typeface="Wingdings" panose="05000000000000000000" pitchFamily="2" charset="2"/>
              <a:buNone/>
            </a:pPr>
            <a:r>
              <a:rPr lang="zh-CN" altLang="en-US" sz="1800" dirty="0"/>
              <a:t>      然后</a:t>
            </a:r>
            <a:r>
              <a:rPr lang="zh-CN" altLang="en-US" sz="1800" u="sng" dirty="0"/>
              <a:t>根据所取得的样本资料，</a:t>
            </a:r>
            <a:r>
              <a:rPr lang="zh-CN" altLang="en-US" sz="1800" b="1" u="sng" dirty="0">
                <a:solidFill>
                  <a:srgbClr val="FF0000"/>
                </a:solidFill>
              </a:rPr>
              <a:t>利用一定的统计方法计算出有关检验的统计量</a:t>
            </a:r>
            <a:r>
              <a:rPr lang="zh-CN" altLang="en-US" sz="1800" b="1" dirty="0">
                <a:solidFill>
                  <a:srgbClr val="FF0000"/>
                </a:solidFill>
              </a:rPr>
              <a:t>，</a:t>
            </a:r>
            <a:r>
              <a:rPr lang="zh-CN" altLang="en-US" sz="1800" b="1" u="sng" dirty="0">
                <a:solidFill>
                  <a:srgbClr val="FF0000"/>
                </a:solidFill>
              </a:rPr>
              <a:t>依据一定的概率原则</a:t>
            </a:r>
            <a:r>
              <a:rPr lang="zh-CN" altLang="en-US" sz="1800" dirty="0">
                <a:solidFill>
                  <a:srgbClr val="FF0000"/>
                </a:solidFill>
              </a:rPr>
              <a:t>，</a:t>
            </a:r>
            <a:r>
              <a:rPr lang="zh-CN" altLang="en-US" sz="1800" b="1" u="sng" dirty="0">
                <a:solidFill>
                  <a:srgbClr val="FF0000"/>
                </a:solidFill>
              </a:rPr>
              <a:t>以较小的风险来判断估计数值与总体数值（或估计分布与实际分布）是否存在显著差异</a:t>
            </a:r>
            <a:r>
              <a:rPr lang="zh-CN" altLang="en-US" sz="1800" dirty="0"/>
              <a:t>，是否应当接受原假设的一种检验方法 。</a:t>
            </a:r>
          </a:p>
          <a:p>
            <a:pPr algn="just">
              <a:lnSpc>
                <a:spcPct val="120000"/>
              </a:lnSpc>
              <a:buClr>
                <a:srgbClr val="FF6600"/>
              </a:buClr>
              <a:buFont typeface="Wingdings" panose="05000000000000000000" pitchFamily="2" charset="2"/>
              <a:buNone/>
            </a:pPr>
            <a:r>
              <a:rPr lang="zh-CN" altLang="en-US" sz="1800" b="1" dirty="0"/>
              <a:t>       </a:t>
            </a:r>
            <a:r>
              <a:rPr lang="zh-CN" altLang="en-US" sz="1800" b="1" u="sng" dirty="0"/>
              <a:t>假设检验是进行科学决策的有力工具</a:t>
            </a:r>
            <a:r>
              <a:rPr lang="zh-CN" altLang="en-US" sz="1800" dirty="0"/>
              <a:t>。</a:t>
            </a:r>
          </a:p>
          <a:p>
            <a:pPr algn="just">
              <a:lnSpc>
                <a:spcPct val="120000"/>
              </a:lnSpc>
              <a:buClr>
                <a:srgbClr val="FF6600"/>
              </a:buClr>
              <a:buFont typeface="Wingdings" panose="05000000000000000000" pitchFamily="2" charset="2"/>
              <a:buChar char="Ø"/>
            </a:pPr>
            <a:r>
              <a:rPr lang="zh-CN" altLang="en-US" sz="2000" dirty="0"/>
              <a:t>参数假设检验</a:t>
            </a:r>
          </a:p>
          <a:p>
            <a:pPr algn="just">
              <a:lnSpc>
                <a:spcPct val="120000"/>
              </a:lnSpc>
              <a:buClr>
                <a:srgbClr val="FF6600"/>
              </a:buClr>
              <a:buFont typeface="Wingdings" panose="05000000000000000000" pitchFamily="2" charset="2"/>
              <a:buNone/>
            </a:pPr>
            <a:r>
              <a:rPr lang="zh-CN" altLang="en-US" sz="1800" dirty="0"/>
              <a:t>        是指在总体的分布形式已知的条件下，对</a:t>
            </a:r>
            <a:r>
              <a:rPr lang="zh-CN" altLang="en-US" sz="2000" b="1" u="sng" dirty="0">
                <a:solidFill>
                  <a:srgbClr val="FF0000"/>
                </a:solidFill>
              </a:rPr>
              <a:t>总体参数的某一假设</a:t>
            </a:r>
            <a:r>
              <a:rPr lang="zh-CN" altLang="en-US" sz="1800" b="1" dirty="0"/>
              <a:t>进行的检验 </a:t>
            </a:r>
            <a:r>
              <a:rPr lang="zh-CN" altLang="en-US" sz="1800" dirty="0"/>
              <a:t>。</a:t>
            </a:r>
          </a:p>
          <a:p>
            <a:pPr algn="just">
              <a:lnSpc>
                <a:spcPct val="120000"/>
              </a:lnSpc>
              <a:buClr>
                <a:srgbClr val="FF6600"/>
              </a:buClr>
              <a:buFont typeface="Wingdings" panose="05000000000000000000" pitchFamily="2" charset="2"/>
              <a:buChar char="Ø"/>
            </a:pPr>
            <a:r>
              <a:rPr lang="zh-CN" altLang="en-US" sz="2000" dirty="0"/>
              <a:t>非参数假设检验</a:t>
            </a:r>
          </a:p>
          <a:p>
            <a:pPr algn="just">
              <a:lnSpc>
                <a:spcPct val="120000"/>
              </a:lnSpc>
              <a:buClr>
                <a:srgbClr val="FF6600"/>
              </a:buClr>
              <a:buFont typeface="Wingdings" panose="05000000000000000000" pitchFamily="2" charset="2"/>
              <a:buNone/>
            </a:pPr>
            <a:r>
              <a:rPr lang="zh-CN" altLang="en-US" sz="1800" dirty="0"/>
              <a:t>        是指在总体分布未知时，</a:t>
            </a:r>
            <a:r>
              <a:rPr lang="zh-CN" altLang="en-US" sz="1800" b="1" u="sng" dirty="0"/>
              <a:t>对其</a:t>
            </a:r>
            <a:r>
              <a:rPr lang="zh-CN" altLang="en-US" sz="2000" b="1" u="sng" dirty="0">
                <a:solidFill>
                  <a:srgbClr val="FF0000"/>
                </a:solidFill>
              </a:rPr>
              <a:t>分布</a:t>
            </a:r>
            <a:r>
              <a:rPr lang="zh-CN" altLang="en-US" sz="1800" b="1" u="sng" dirty="0"/>
              <a:t>的具体形式、特征值等信息进行的假设检验</a:t>
            </a:r>
            <a:r>
              <a:rPr lang="zh-CN" altLang="en-US" sz="1800" dirty="0"/>
              <a:t>。 </a:t>
            </a:r>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Tree>
    <p:extLst>
      <p:ext uri="{BB962C8B-B14F-4D97-AF65-F5344CB8AC3E}">
        <p14:creationId xmlns:p14="http://schemas.microsoft.com/office/powerpoint/2010/main" val="2464715228"/>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b="1" dirty="0"/>
              <a:t>假设检验</a:t>
            </a:r>
            <a:r>
              <a:rPr lang="zh-CN" altLang="en-US" dirty="0"/>
              <a:t>（</a:t>
            </a:r>
            <a:r>
              <a:rPr lang="en-US" altLang="zh-CN" dirty="0"/>
              <a:t>hypothesis test</a:t>
            </a:r>
            <a:r>
              <a:rPr lang="zh-CN" altLang="en-US" dirty="0"/>
              <a:t>）</a:t>
            </a:r>
          </a:p>
        </p:txBody>
      </p:sp>
      <p:sp>
        <p:nvSpPr>
          <p:cNvPr id="3" name="内容占位符 2"/>
          <p:cNvSpPr>
            <a:spLocks noGrp="1"/>
          </p:cNvSpPr>
          <p:nvPr>
            <p:ph idx="1"/>
          </p:nvPr>
        </p:nvSpPr>
        <p:spPr>
          <a:xfrm>
            <a:off x="558666" y="1052736"/>
            <a:ext cx="8585334" cy="5472608"/>
          </a:xfrm>
        </p:spPr>
        <p:txBody>
          <a:bodyPr>
            <a:noAutofit/>
          </a:bodyPr>
          <a:lstStyle/>
          <a:p>
            <a:pPr algn="just">
              <a:buFont typeface="Wingdings" panose="05000000000000000000" pitchFamily="2" charset="2"/>
              <a:buNone/>
            </a:pPr>
            <a:r>
              <a:rPr lang="zh-CN" altLang="en-US" b="1" dirty="0"/>
              <a:t>二、假设检验的基本思想</a:t>
            </a:r>
          </a:p>
          <a:p>
            <a:pPr algn="just">
              <a:buClr>
                <a:srgbClr val="FF6600"/>
              </a:buClr>
              <a:buFont typeface="Wingdings" panose="05000000000000000000" pitchFamily="2" charset="2"/>
              <a:buChar char="Ø"/>
            </a:pPr>
            <a:r>
              <a:rPr lang="zh-CN" altLang="en-US" sz="1600" dirty="0"/>
              <a:t>  </a:t>
            </a:r>
            <a:r>
              <a:rPr lang="zh-CN" altLang="en-US" sz="1800" b="1" dirty="0"/>
              <a:t>基本思想</a:t>
            </a:r>
          </a:p>
          <a:p>
            <a:pPr algn="just">
              <a:buClr>
                <a:srgbClr val="FF6600"/>
              </a:buClr>
              <a:buFont typeface="Wingdings" panose="05000000000000000000" pitchFamily="2" charset="2"/>
              <a:buNone/>
            </a:pPr>
            <a:r>
              <a:rPr lang="zh-CN" altLang="en-US" sz="1600" dirty="0"/>
              <a:t>        首先对所研究的命题</a:t>
            </a:r>
            <a:r>
              <a:rPr lang="zh-CN" altLang="en-US" sz="1600" b="1" u="sng" dirty="0"/>
              <a:t>提出一种无显著差异的假设</a:t>
            </a:r>
            <a:r>
              <a:rPr lang="zh-CN" altLang="en-US" sz="1600" u="sng" dirty="0"/>
              <a:t>，</a:t>
            </a:r>
            <a:r>
              <a:rPr lang="zh-CN" altLang="en-US" sz="1600" b="1" u="sng" dirty="0"/>
              <a:t>并假定这一假设成立</a:t>
            </a:r>
            <a:r>
              <a:rPr lang="zh-CN" altLang="en-US" sz="1600" dirty="0"/>
              <a:t>，然后由此导出其必然的结果。</a:t>
            </a:r>
            <a:endParaRPr lang="en-US" altLang="zh-CN" sz="1600" dirty="0"/>
          </a:p>
          <a:p>
            <a:pPr algn="just">
              <a:lnSpc>
                <a:spcPct val="120000"/>
              </a:lnSpc>
              <a:buClr>
                <a:srgbClr val="FF6600"/>
              </a:buClr>
              <a:buFont typeface="Wingdings" panose="05000000000000000000" pitchFamily="2" charset="2"/>
              <a:buNone/>
            </a:pPr>
            <a:r>
              <a:rPr lang="en-US" altLang="zh-CN" sz="1600" dirty="0"/>
              <a:t>       </a:t>
            </a:r>
            <a:r>
              <a:rPr lang="zh-CN" altLang="en-US" sz="1600" dirty="0"/>
              <a:t>如果</a:t>
            </a:r>
            <a:r>
              <a:rPr lang="zh-CN" altLang="en-US" sz="1600" b="1" u="sng" dirty="0"/>
              <a:t>能证明这种结果出现的可能性很小，那么我们就有理由认为原假设是错误的，从而拒绝接受这个假设</a:t>
            </a:r>
            <a:r>
              <a:rPr lang="zh-CN" altLang="en-US" sz="1600" dirty="0"/>
              <a:t>。否则，我们就没有理由拒绝原假设，而认为原假设是可接受的。</a:t>
            </a:r>
          </a:p>
          <a:p>
            <a:pPr algn="just">
              <a:lnSpc>
                <a:spcPct val="120000"/>
              </a:lnSpc>
              <a:buClr>
                <a:srgbClr val="FF6600"/>
              </a:buClr>
              <a:buFont typeface="Wingdings" panose="05000000000000000000" pitchFamily="2" charset="2"/>
              <a:buChar char="Ø"/>
            </a:pPr>
            <a:r>
              <a:rPr lang="zh-CN" altLang="en-US" sz="1600" dirty="0"/>
              <a:t>  </a:t>
            </a:r>
            <a:r>
              <a:rPr lang="zh-CN" altLang="en-US" sz="1800" dirty="0"/>
              <a:t> </a:t>
            </a:r>
            <a:r>
              <a:rPr lang="zh-CN" altLang="en-US" sz="1800" b="1" dirty="0"/>
              <a:t>假设检验</a:t>
            </a:r>
            <a:r>
              <a:rPr lang="zh-CN" altLang="en-US" sz="1600" dirty="0"/>
              <a:t>是</a:t>
            </a:r>
            <a:r>
              <a:rPr lang="zh-CN" altLang="en-US" sz="1800" b="1" u="sng" dirty="0"/>
              <a:t>根据</a:t>
            </a:r>
            <a:r>
              <a:rPr lang="zh-CN" altLang="en-US" sz="1800" b="1" u="sng" dirty="0">
                <a:solidFill>
                  <a:srgbClr val="FF0000"/>
                </a:solidFill>
              </a:rPr>
              <a:t>小概率事件</a:t>
            </a:r>
            <a:r>
              <a:rPr lang="zh-CN" altLang="en-US" sz="1800" b="1" u="sng" dirty="0"/>
              <a:t>的实际不可能性原理来推断的</a:t>
            </a:r>
            <a:r>
              <a:rPr lang="zh-CN" altLang="en-US" sz="1600" dirty="0"/>
              <a:t>。 </a:t>
            </a:r>
          </a:p>
          <a:p>
            <a:pPr marL="0" indent="0" algn="just">
              <a:lnSpc>
                <a:spcPct val="120000"/>
              </a:lnSpc>
              <a:buClr>
                <a:srgbClr val="FF6600"/>
              </a:buClr>
              <a:buNone/>
            </a:pPr>
            <a:r>
              <a:rPr lang="zh-CN" altLang="en-US" sz="1600" dirty="0"/>
              <a:t>           </a:t>
            </a:r>
            <a:r>
              <a:rPr lang="zh-CN" altLang="en-US" sz="1600" b="1" u="sng" dirty="0"/>
              <a:t>假设检验中的小概率标准</a:t>
            </a:r>
            <a:r>
              <a:rPr lang="zh-CN" altLang="en-US" sz="1600" dirty="0"/>
              <a:t>称为</a:t>
            </a:r>
            <a:r>
              <a:rPr lang="zh-CN" altLang="en-US" sz="1600" b="1" u="sng" dirty="0"/>
              <a:t>显著性水平</a:t>
            </a:r>
            <a:r>
              <a:rPr lang="zh-CN" altLang="en-US" sz="1600" dirty="0"/>
              <a:t>，用    表示。因此，</a:t>
            </a:r>
            <a:r>
              <a:rPr lang="zh-CN" altLang="en-US" sz="1600" b="1" dirty="0"/>
              <a:t>假设检验也称为显著性检验</a:t>
            </a:r>
            <a:r>
              <a:rPr lang="zh-CN" altLang="en-US" sz="1600" dirty="0"/>
              <a:t>。</a:t>
            </a:r>
          </a:p>
          <a:p>
            <a:pPr algn="just">
              <a:lnSpc>
                <a:spcPct val="120000"/>
              </a:lnSpc>
              <a:buClr>
                <a:srgbClr val="FF6600"/>
              </a:buClr>
              <a:buFont typeface="Wingdings" panose="05000000000000000000" pitchFamily="2" charset="2"/>
              <a:buNone/>
            </a:pPr>
            <a:r>
              <a:rPr lang="zh-CN" altLang="en-US" sz="1800" b="1" dirty="0"/>
              <a:t>三、</a:t>
            </a:r>
            <a:r>
              <a:rPr lang="zh-CN" altLang="en-US" b="1" dirty="0"/>
              <a:t>假设的形式</a:t>
            </a:r>
          </a:p>
          <a:p>
            <a:pPr algn="just">
              <a:buClr>
                <a:srgbClr val="FF6600"/>
              </a:buClr>
              <a:buFont typeface="Wingdings" panose="05000000000000000000" pitchFamily="2" charset="2"/>
              <a:buChar char="Ø"/>
            </a:pPr>
            <a:r>
              <a:rPr lang="zh-CN" altLang="en-US" sz="1600" dirty="0"/>
              <a:t>   依据显著性水平的大</a:t>
            </a:r>
            <a:r>
              <a:rPr lang="zh-CN" altLang="en-US" sz="1600" b="1" u="sng" dirty="0"/>
              <a:t>小将检验统计量的所有可能值组成的样本空间</a:t>
            </a:r>
            <a:r>
              <a:rPr lang="zh-CN" altLang="en-US" sz="1600" dirty="0"/>
              <a:t>分为</a:t>
            </a:r>
            <a:r>
              <a:rPr lang="zh-CN" altLang="en-US" sz="1600" b="1" u="sng" dirty="0"/>
              <a:t>两个区域 </a:t>
            </a:r>
            <a:r>
              <a:rPr lang="zh-CN" altLang="en-US" sz="1600" dirty="0"/>
              <a:t>：</a:t>
            </a:r>
          </a:p>
          <a:p>
            <a:pPr algn="just">
              <a:buClr>
                <a:srgbClr val="FF6600"/>
              </a:buClr>
              <a:buFontTx/>
              <a:buNone/>
            </a:pPr>
            <a:r>
              <a:rPr lang="zh-CN" altLang="en-US" sz="2000" dirty="0"/>
              <a:t>     </a:t>
            </a:r>
            <a:r>
              <a:rPr lang="en-US" altLang="zh-CN" sz="2000" dirty="0"/>
              <a:t>1.</a:t>
            </a:r>
            <a:r>
              <a:rPr lang="zh-CN" altLang="en-US" sz="1600" b="1" dirty="0"/>
              <a:t>否定域</a:t>
            </a:r>
            <a:r>
              <a:rPr lang="zh-CN" altLang="en-US" sz="1600" dirty="0"/>
              <a:t>或拒绝域：在原假设成立的情况下，</a:t>
            </a:r>
            <a:r>
              <a:rPr lang="zh-CN" altLang="en-US" sz="1600" b="1" dirty="0"/>
              <a:t>如果检验统计量的值落在这个区域里，则否定原假设</a:t>
            </a:r>
            <a:r>
              <a:rPr lang="zh-CN" altLang="en-US" sz="1600" dirty="0"/>
              <a:t>。</a:t>
            </a:r>
          </a:p>
          <a:p>
            <a:pPr algn="just">
              <a:buClr>
                <a:srgbClr val="FF6600"/>
              </a:buClr>
              <a:buFontTx/>
              <a:buNone/>
            </a:pPr>
            <a:r>
              <a:rPr lang="zh-CN" altLang="en-US" sz="1600" dirty="0"/>
              <a:t>      </a:t>
            </a:r>
            <a:r>
              <a:rPr lang="en-US" altLang="zh-CN" sz="1600" dirty="0"/>
              <a:t>2.</a:t>
            </a:r>
            <a:r>
              <a:rPr lang="zh-CN" altLang="en-US" sz="1600" b="1" dirty="0"/>
              <a:t>接受域</a:t>
            </a:r>
            <a:r>
              <a:rPr lang="zh-CN" altLang="en-US" sz="1600" dirty="0"/>
              <a:t>：在原假设成立的情况下，如果</a:t>
            </a:r>
            <a:r>
              <a:rPr lang="zh-CN" altLang="en-US" sz="1600" b="1" dirty="0"/>
              <a:t>检验统计量的值</a:t>
            </a:r>
            <a:r>
              <a:rPr lang="zh-CN" altLang="en-US" sz="1600" b="1" dirty="0">
                <a:solidFill>
                  <a:schemeClr val="tx1"/>
                </a:solidFill>
              </a:rPr>
              <a:t>落在</a:t>
            </a:r>
            <a:r>
              <a:rPr lang="zh-CN" altLang="en-US" sz="1600" b="1" dirty="0"/>
              <a:t>这个区域里</a:t>
            </a:r>
            <a:r>
              <a:rPr lang="zh-CN" altLang="en-US" sz="1600" dirty="0"/>
              <a:t>，则接受原假设。 </a:t>
            </a:r>
          </a:p>
          <a:p>
            <a:endParaRPr lang="zh-CN" altLang="en-US" sz="1600" dirty="0"/>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934172940"/>
              </p:ext>
            </p:extLst>
          </p:nvPr>
        </p:nvGraphicFramePr>
        <p:xfrm>
          <a:off x="5292080" y="3789040"/>
          <a:ext cx="287338" cy="287337"/>
        </p:xfrm>
        <a:graphic>
          <a:graphicData uri="http://schemas.openxmlformats.org/presentationml/2006/ole">
            <mc:AlternateContent xmlns:mc="http://schemas.openxmlformats.org/markup-compatibility/2006">
              <mc:Choice xmlns:v="urn:schemas-microsoft-com:vml" Requires="v">
                <p:oleObj spid="_x0000_s26627" name="公式" r:id="rId3" imgW="139700" imgH="139700" progId="Equation.3">
                  <p:embed/>
                </p:oleObj>
              </mc:Choice>
              <mc:Fallback>
                <p:oleObj name="公式" r:id="rId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789040"/>
                        <a:ext cx="287338"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2353752"/>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7" name="标题 1"/>
          <p:cNvSpPr>
            <a:spLocks noGrp="1"/>
          </p:cNvSpPr>
          <p:nvPr>
            <p:ph type="title"/>
          </p:nvPr>
        </p:nvSpPr>
        <p:spPr>
          <a:xfrm>
            <a:off x="214313" y="357188"/>
            <a:ext cx="8540750" cy="822325"/>
          </a:xfrm>
        </p:spPr>
        <p:txBody>
          <a:bodyPr>
            <a:normAutofit fontScale="90000"/>
          </a:bodyPr>
          <a:lstStyle/>
          <a:p>
            <a:r>
              <a:rPr lang="en-US" altLang="zh-CN" dirty="0"/>
              <a:t>4.3	</a:t>
            </a:r>
            <a:r>
              <a:rPr lang="zh-CN" altLang="en-US" dirty="0"/>
              <a:t>假设检验的基本步骤</a:t>
            </a:r>
            <a:r>
              <a:rPr lang="en-US" altLang="zh-CN" dirty="0"/>
              <a:t/>
            </a:r>
            <a:br>
              <a:rPr lang="en-US" altLang="zh-CN" dirty="0"/>
            </a:br>
            <a:r>
              <a:rPr lang="zh-CN" altLang="en-US" dirty="0"/>
              <a:t>主要以</a:t>
            </a:r>
            <a:r>
              <a:rPr lang="zh-CN" altLang="en-US" u="sng" dirty="0">
                <a:solidFill>
                  <a:srgbClr val="FF0000"/>
                </a:solidFill>
              </a:rPr>
              <a:t>小概率原理</a:t>
            </a:r>
            <a:r>
              <a:rPr lang="zh-CN" altLang="en-US" dirty="0"/>
              <a:t>为基础。</a:t>
            </a:r>
          </a:p>
        </p:txBody>
      </p:sp>
      <p:sp>
        <p:nvSpPr>
          <p:cNvPr id="3175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175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 name="TextBox 9"/>
          <p:cNvSpPr txBox="1"/>
          <p:nvPr/>
        </p:nvSpPr>
        <p:spPr>
          <a:xfrm>
            <a:off x="3286125" y="6357938"/>
            <a:ext cx="3000375"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4-9 </a:t>
            </a:r>
            <a:r>
              <a:rPr lang="zh-CN" altLang="en-US" dirty="0"/>
              <a:t>假设检验的</a:t>
            </a:r>
            <a:r>
              <a:rPr lang="zh-CN" altLang="en-US" dirty="0">
                <a:solidFill>
                  <a:srgbClr val="FF0000"/>
                </a:solidFill>
              </a:rPr>
              <a:t>基本步骤</a:t>
            </a:r>
          </a:p>
        </p:txBody>
      </p:sp>
      <p:pic>
        <p:nvPicPr>
          <p:cNvPr id="2" name="Picture 3"/>
          <p:cNvPicPr>
            <a:picLocks noChangeAspect="1" noChangeArrowheads="1"/>
          </p:cNvPicPr>
          <p:nvPr/>
        </p:nvPicPr>
        <p:blipFill>
          <a:blip r:embed="rId3"/>
          <a:srcRect/>
          <a:stretch>
            <a:fillRect/>
          </a:stretch>
        </p:blipFill>
        <p:spPr bwMode="auto">
          <a:xfrm>
            <a:off x="2533650" y="1290658"/>
            <a:ext cx="4076700" cy="5067300"/>
          </a:xfrm>
          <a:prstGeom prst="rect">
            <a:avLst/>
          </a:prstGeom>
          <a:noFill/>
          <a:ln w="9525">
            <a:noFill/>
            <a:miter lim="800000"/>
            <a:headEnd/>
            <a:tailEnd/>
          </a:ln>
          <a:effectLst/>
        </p:spPr>
      </p:pic>
      <p:sp>
        <p:nvSpPr>
          <p:cNvPr id="3" name="矩形 2"/>
          <p:cNvSpPr/>
          <p:nvPr/>
        </p:nvSpPr>
        <p:spPr>
          <a:xfrm>
            <a:off x="250059" y="1628800"/>
            <a:ext cx="2377726" cy="2308324"/>
          </a:xfrm>
          <a:prstGeom prst="rect">
            <a:avLst/>
          </a:prstGeom>
        </p:spPr>
        <p:txBody>
          <a:bodyPr wrap="square">
            <a:spAutoFit/>
          </a:bodyPr>
          <a:lstStyle/>
          <a:p>
            <a:r>
              <a:rPr lang="zh-CN" altLang="en-US" b="1" dirty="0"/>
              <a:t>小概率</a:t>
            </a:r>
            <a:r>
              <a:rPr lang="zh-CN" altLang="en-US" dirty="0"/>
              <a:t>：一次试验中，一个几乎不可能发生的事件的概率。</a:t>
            </a:r>
            <a:endParaRPr lang="en-US" altLang="zh-CN" dirty="0"/>
          </a:p>
          <a:p>
            <a:r>
              <a:rPr lang="zh-CN" altLang="en-US" b="1" dirty="0"/>
              <a:t>标准</a:t>
            </a:r>
            <a:r>
              <a:rPr lang="zh-CN" altLang="en-US" dirty="0"/>
              <a:t>是概率</a:t>
            </a:r>
            <a:r>
              <a:rPr lang="en-US" altLang="zh-CN" dirty="0"/>
              <a:t>&lt;=0.05</a:t>
            </a:r>
          </a:p>
          <a:p>
            <a:r>
              <a:rPr lang="zh-CN" altLang="en-US" b="1" u="sng" dirty="0"/>
              <a:t>小概率原理</a:t>
            </a:r>
            <a:r>
              <a:rPr lang="zh-CN" altLang="en-US" dirty="0"/>
              <a:t>：如果一次试验中出现小概率事件，则有理由拒绝假设。</a:t>
            </a:r>
            <a:endParaRPr lang="en-US" dirty="0"/>
          </a:p>
        </p:txBody>
      </p:sp>
      <p:sp>
        <p:nvSpPr>
          <p:cNvPr id="4" name="文本框 3"/>
          <p:cNvSpPr txBox="1"/>
          <p:nvPr/>
        </p:nvSpPr>
        <p:spPr>
          <a:xfrm>
            <a:off x="6512977" y="1311362"/>
            <a:ext cx="2411760" cy="646331"/>
          </a:xfrm>
          <a:prstGeom prst="rect">
            <a:avLst/>
          </a:prstGeom>
          <a:noFill/>
          <a:ln>
            <a:solidFill>
              <a:srgbClr val="FF0000"/>
            </a:solidFill>
          </a:ln>
        </p:spPr>
        <p:txBody>
          <a:bodyPr wrap="square" rtlCol="0">
            <a:spAutoFit/>
          </a:bodyPr>
          <a:lstStyle/>
          <a:p>
            <a:r>
              <a:rPr lang="zh-CN" altLang="en-US" dirty="0"/>
              <a:t>一般来说，备用假设与原假设是想对立的。</a:t>
            </a:r>
            <a:endParaRPr lang="en-US" dirty="0"/>
          </a:p>
        </p:txBody>
      </p:sp>
      <p:sp>
        <p:nvSpPr>
          <p:cNvPr id="9" name="文本框 8"/>
          <p:cNvSpPr txBox="1"/>
          <p:nvPr/>
        </p:nvSpPr>
        <p:spPr>
          <a:xfrm>
            <a:off x="5404470" y="2122072"/>
            <a:ext cx="2952130" cy="646331"/>
          </a:xfrm>
          <a:prstGeom prst="rect">
            <a:avLst/>
          </a:prstGeom>
          <a:noFill/>
          <a:ln>
            <a:solidFill>
              <a:srgbClr val="FF0000"/>
            </a:solidFill>
          </a:ln>
        </p:spPr>
        <p:txBody>
          <a:bodyPr wrap="square" rtlCol="0">
            <a:spAutoFit/>
          </a:bodyPr>
          <a:lstStyle/>
          <a:p>
            <a:r>
              <a:rPr lang="zh-CN" altLang="en-US" dirty="0"/>
              <a:t>与参数估计一样，借助</a:t>
            </a:r>
            <a:r>
              <a:rPr lang="zh-CN" altLang="en-US" dirty="0">
                <a:solidFill>
                  <a:srgbClr val="FF0000"/>
                </a:solidFill>
              </a:rPr>
              <a:t>样本统计量</a:t>
            </a:r>
            <a:r>
              <a:rPr lang="zh-CN" altLang="en-US" dirty="0"/>
              <a:t>进行统计推断。</a:t>
            </a:r>
            <a:endParaRPr lang="en-US" dirty="0"/>
          </a:p>
        </p:txBody>
      </p:sp>
      <p:sp>
        <p:nvSpPr>
          <p:cNvPr id="11" name="文本框 10"/>
          <p:cNvSpPr txBox="1"/>
          <p:nvPr/>
        </p:nvSpPr>
        <p:spPr>
          <a:xfrm>
            <a:off x="5508103" y="3111221"/>
            <a:ext cx="3416633" cy="923330"/>
          </a:xfrm>
          <a:prstGeom prst="rect">
            <a:avLst/>
          </a:prstGeom>
          <a:noFill/>
          <a:ln>
            <a:solidFill>
              <a:srgbClr val="FF0000"/>
            </a:solidFill>
          </a:ln>
        </p:spPr>
        <p:txBody>
          <a:bodyPr wrap="square" rtlCol="0">
            <a:spAutoFit/>
          </a:bodyPr>
          <a:lstStyle/>
          <a:p>
            <a:pPr lvl="0"/>
            <a:r>
              <a:rPr lang="zh-CN" altLang="en-US" dirty="0"/>
              <a:t>显著性水平</a:t>
            </a:r>
            <a:r>
              <a:rPr lang="en-US" b="1" dirty="0"/>
              <a:t>α</a:t>
            </a:r>
            <a:r>
              <a:rPr lang="zh-CN" altLang="en-US" dirty="0"/>
              <a:t>是指当原假设为真时，拒绝原假设的概率。</a:t>
            </a:r>
            <a:r>
              <a:rPr lang="zh-CN" altLang="en-US" b="1" dirty="0"/>
              <a:t>常用的</a:t>
            </a:r>
            <a:r>
              <a:rPr lang="en-US" b="1" dirty="0"/>
              <a:t>α</a:t>
            </a:r>
            <a:r>
              <a:rPr lang="zh-CN" altLang="en-US" b="1" dirty="0"/>
              <a:t>值有</a:t>
            </a:r>
            <a:r>
              <a:rPr lang="en-US" b="1" dirty="0"/>
              <a:t>0.01, </a:t>
            </a:r>
            <a:r>
              <a:rPr lang="en-US" b="1" dirty="0">
                <a:solidFill>
                  <a:srgbClr val="FF0000"/>
                </a:solidFill>
              </a:rPr>
              <a:t>0.05</a:t>
            </a:r>
            <a:r>
              <a:rPr lang="en-US" b="1" dirty="0"/>
              <a:t>, 0.10</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048045811"/>
              </p:ext>
            </p:extLst>
          </p:nvPr>
        </p:nvGraphicFramePr>
        <p:xfrm>
          <a:off x="7255120" y="4394216"/>
          <a:ext cx="1024847" cy="614908"/>
        </p:xfrm>
        <a:graphic>
          <a:graphicData uri="http://schemas.openxmlformats.org/presentationml/2006/ole">
            <mc:AlternateContent xmlns:mc="http://schemas.openxmlformats.org/markup-compatibility/2006">
              <mc:Choice xmlns:v="urn:schemas-microsoft-com:vml" Requires="v">
                <p:oleObj spid="_x0000_s27651" name="Equation" r:id="rId4" imgW="698400" imgH="419040" progId="Equation.DSMT4">
                  <p:embed/>
                </p:oleObj>
              </mc:Choice>
              <mc:Fallback>
                <p:oleObj name="Equation" r:id="rId4" imgW="698400" imgH="419040" progId="Equation.DSMT4">
                  <p:embed/>
                  <p:pic>
                    <p:nvPicPr>
                      <p:cNvPr id="0" name=""/>
                      <p:cNvPicPr/>
                      <p:nvPr/>
                    </p:nvPicPr>
                    <p:blipFill>
                      <a:blip r:embed="rId5"/>
                      <a:stretch>
                        <a:fillRect/>
                      </a:stretch>
                    </p:blipFill>
                    <p:spPr>
                      <a:xfrm>
                        <a:off x="7255120" y="4394216"/>
                        <a:ext cx="1024847" cy="614908"/>
                      </a:xfrm>
                      <a:prstGeom prst="rect">
                        <a:avLst/>
                      </a:prstGeom>
                      <a:ln>
                        <a:solidFill>
                          <a:srgbClr val="FF0000"/>
                        </a:solidFill>
                      </a:ln>
                    </p:spPr>
                  </p:pic>
                </p:oleObj>
              </mc:Fallback>
            </mc:AlternateContent>
          </a:graphicData>
        </a:graphic>
      </p:graphicFrame>
      <p:cxnSp>
        <p:nvCxnSpPr>
          <p:cNvPr id="13" name="曲线连接符 12"/>
          <p:cNvCxnSpPr>
            <a:endCxn id="7" idx="1"/>
          </p:cNvCxnSpPr>
          <p:nvPr/>
        </p:nvCxnSpPr>
        <p:spPr>
          <a:xfrm>
            <a:off x="4786312" y="4701670"/>
            <a:ext cx="2468808"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67734" y="5184576"/>
            <a:ext cx="2952130" cy="646331"/>
          </a:xfrm>
          <a:prstGeom prst="rect">
            <a:avLst/>
          </a:prstGeom>
          <a:noFill/>
          <a:ln>
            <a:solidFill>
              <a:srgbClr val="FF0000"/>
            </a:solidFill>
          </a:ln>
        </p:spPr>
        <p:txBody>
          <a:bodyPr wrap="square" rtlCol="0">
            <a:spAutoFit/>
          </a:bodyPr>
          <a:lstStyle/>
          <a:p>
            <a:r>
              <a:rPr lang="zh-CN" altLang="en-US" dirty="0"/>
              <a:t>统计量</a:t>
            </a:r>
            <a:r>
              <a:rPr lang="en-US" altLang="zh-CN" dirty="0"/>
              <a:t>z</a:t>
            </a:r>
            <a:r>
              <a:rPr lang="zh-CN" altLang="en-US" dirty="0"/>
              <a:t>与显著性水平</a:t>
            </a:r>
            <a:r>
              <a:rPr lang="en-US" b="1" dirty="0"/>
              <a:t>α</a:t>
            </a:r>
            <a:r>
              <a:rPr lang="zh-CN" altLang="en-US" b="1" dirty="0"/>
              <a:t>的临界值比较，得出结论</a:t>
            </a:r>
            <a:endParaRPr lang="en-US" dirty="0"/>
          </a:p>
        </p:txBody>
      </p:sp>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14313" y="357188"/>
            <a:ext cx="8540750" cy="822325"/>
          </a:xfrm>
        </p:spPr>
        <p:txBody>
          <a:bodyPr>
            <a:normAutofit/>
          </a:bodyPr>
          <a:lstStyle/>
          <a:p>
            <a:pPr lvl="0"/>
            <a:r>
              <a:rPr lang="en-US" altLang="zh-CN" dirty="0"/>
              <a:t>4.3	</a:t>
            </a:r>
            <a:r>
              <a:rPr lang="zh-CN" altLang="en-US" b="1" dirty="0"/>
              <a:t>假设检验中的两类错误</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301413676"/>
              </p:ext>
            </p:extLst>
          </p:nvPr>
        </p:nvGraphicFramePr>
        <p:xfrm>
          <a:off x="571472" y="1524020"/>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704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8704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1" name="标题 1"/>
          <p:cNvSpPr>
            <a:spLocks noGrp="1"/>
          </p:cNvSpPr>
          <p:nvPr>
            <p:ph type="title"/>
          </p:nvPr>
        </p:nvSpPr>
        <p:spPr>
          <a:xfrm>
            <a:off x="214313" y="357188"/>
            <a:ext cx="8540750" cy="822325"/>
          </a:xfrm>
        </p:spPr>
        <p:txBody>
          <a:bodyPr>
            <a:normAutofit/>
          </a:bodyPr>
          <a:lstStyle/>
          <a:p>
            <a:pPr lvl="0"/>
            <a:r>
              <a:rPr lang="en-US" altLang="zh-CN" dirty="0"/>
              <a:t>4.3	</a:t>
            </a:r>
            <a:r>
              <a:rPr lang="zh-CN" altLang="en-US" b="1" dirty="0"/>
              <a:t>假设检验中的两类错误</a:t>
            </a:r>
            <a:endParaRPr lang="zh-CN" altLang="en-US" dirty="0"/>
          </a:p>
        </p:txBody>
      </p:sp>
      <p:sp>
        <p:nvSpPr>
          <p:cNvPr id="32772" name="内容占位符 2"/>
          <p:cNvSpPr>
            <a:spLocks noGrp="1"/>
          </p:cNvSpPr>
          <p:nvPr>
            <p:ph idx="1"/>
          </p:nvPr>
        </p:nvSpPr>
        <p:spPr>
          <a:xfrm>
            <a:off x="857250" y="1143000"/>
            <a:ext cx="8153400" cy="4302224"/>
          </a:xfrm>
        </p:spPr>
        <p:txBody>
          <a:bodyPr>
            <a:normAutofit/>
          </a:bodyPr>
          <a:lstStyle/>
          <a:p>
            <a:endParaRPr lang="en-US" altLang="zh-CN" b="1" dirty="0"/>
          </a:p>
          <a:p>
            <a:endParaRPr lang="en-US" altLang="zh-CN" b="1" dirty="0"/>
          </a:p>
          <a:p>
            <a:endParaRPr lang="en-US" altLang="zh-CN" b="1" dirty="0"/>
          </a:p>
          <a:p>
            <a:pPr marL="0" indent="0">
              <a:buNone/>
            </a:pPr>
            <a:endParaRPr lang="en-US" altLang="zh-CN" b="1" dirty="0"/>
          </a:p>
          <a:p>
            <a:pPr marL="0" indent="0">
              <a:buNone/>
            </a:pPr>
            <a:endParaRPr lang="en-US" altLang="zh-CN" b="1" dirty="0"/>
          </a:p>
          <a:p>
            <a:r>
              <a:rPr lang="zh-CN" altLang="en-US" b="1" dirty="0"/>
              <a:t>注意：假设检验中这两种错误</a:t>
            </a:r>
            <a:r>
              <a:rPr lang="zh-CN" altLang="en-US" b="1" u="sng" dirty="0">
                <a:solidFill>
                  <a:srgbClr val="FF0000"/>
                </a:solidFill>
              </a:rPr>
              <a:t>存在矛盾关系</a:t>
            </a:r>
            <a:r>
              <a:rPr lang="zh-CN" altLang="en-US" b="1" dirty="0"/>
              <a:t>，</a:t>
            </a:r>
            <a:r>
              <a:rPr lang="zh-CN" altLang="en-US" b="1" u="sng" dirty="0">
                <a:solidFill>
                  <a:srgbClr val="FF0000"/>
                </a:solidFill>
              </a:rPr>
              <a:t>很难同时减少两类错误</a:t>
            </a:r>
            <a:r>
              <a:rPr lang="zh-CN" altLang="en-US" b="1" dirty="0"/>
              <a:t>。</a:t>
            </a:r>
          </a:p>
          <a:p>
            <a:pPr lvl="1"/>
            <a:r>
              <a:rPr lang="zh-CN" altLang="en-US" b="1" dirty="0"/>
              <a:t>如果减少</a:t>
            </a:r>
            <a:r>
              <a:rPr lang="en-US" altLang="zh-CN" b="1" dirty="0"/>
              <a:t>α</a:t>
            </a:r>
            <a:r>
              <a:rPr lang="zh-CN" altLang="en-US" b="1" dirty="0"/>
              <a:t>错误，就会增加犯</a:t>
            </a:r>
            <a:r>
              <a:rPr lang="en-US" altLang="zh-CN" b="1" dirty="0"/>
              <a:t>β</a:t>
            </a:r>
            <a:r>
              <a:rPr lang="zh-CN" altLang="en-US" b="1" dirty="0"/>
              <a:t>错误的可能</a:t>
            </a:r>
          </a:p>
          <a:p>
            <a:pPr lvl="1"/>
            <a:r>
              <a:rPr lang="zh-CN" altLang="en-US" b="1" dirty="0"/>
              <a:t>如果减少</a:t>
            </a:r>
            <a:r>
              <a:rPr lang="en-US" altLang="zh-CN" b="1" dirty="0"/>
              <a:t>β</a:t>
            </a:r>
            <a:r>
              <a:rPr lang="zh-CN" altLang="en-US" b="1" dirty="0"/>
              <a:t>错误，就会增加犯</a:t>
            </a:r>
            <a:r>
              <a:rPr lang="en-US" altLang="zh-CN" b="1" dirty="0"/>
              <a:t>α</a:t>
            </a:r>
            <a:r>
              <a:rPr lang="zh-CN" altLang="en-US" b="1" dirty="0"/>
              <a:t>错误的可能</a:t>
            </a:r>
          </a:p>
        </p:txBody>
      </p:sp>
      <p:sp>
        <p:nvSpPr>
          <p:cNvPr id="3277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277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2770" name="Object 2"/>
          <p:cNvGraphicFramePr>
            <a:graphicFrameLocks noChangeAspect="1"/>
          </p:cNvGraphicFramePr>
          <p:nvPr>
            <p:extLst>
              <p:ext uri="{D42A27DB-BD31-4B8C-83A1-F6EECF244321}">
                <p14:modId xmlns:p14="http://schemas.microsoft.com/office/powerpoint/2010/main" val="3814629365"/>
              </p:ext>
            </p:extLst>
          </p:nvPr>
        </p:nvGraphicFramePr>
        <p:xfrm>
          <a:off x="-149225" y="1676078"/>
          <a:ext cx="9548813" cy="2112962"/>
        </p:xfrm>
        <a:graphic>
          <a:graphicData uri="http://schemas.openxmlformats.org/presentationml/2006/ole">
            <mc:AlternateContent xmlns:mc="http://schemas.openxmlformats.org/markup-compatibility/2006">
              <mc:Choice xmlns:v="urn:schemas-microsoft-com:vml" Requires="v">
                <p:oleObj spid="_x0000_s28675" name="文档" r:id="rId4" imgW="5408359" imgH="1204280" progId="Word.Document.12">
                  <p:embed/>
                </p:oleObj>
              </mc:Choice>
              <mc:Fallback>
                <p:oleObj name="文档" r:id="rId4" imgW="5408359" imgH="1204280" progId="Word.Document.12">
                  <p:embed/>
                  <p:pic>
                    <p:nvPicPr>
                      <p:cNvPr id="0" name="Object 2"/>
                      <p:cNvPicPr>
                        <a:picLocks noChangeAspect="1" noChangeArrowheads="1"/>
                      </p:cNvPicPr>
                      <p:nvPr/>
                    </p:nvPicPr>
                    <p:blipFill>
                      <a:blip r:embed="rId5"/>
                      <a:srcRect/>
                      <a:stretch>
                        <a:fillRect/>
                      </a:stretch>
                    </p:blipFill>
                    <p:spPr bwMode="auto">
                      <a:xfrm>
                        <a:off x="-149225" y="1676078"/>
                        <a:ext cx="9548813" cy="211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786062" y="1132790"/>
            <a:ext cx="357187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a:t>
            </a:r>
            <a:r>
              <a:rPr lang="en-US" dirty="0"/>
              <a:t>-5 </a:t>
            </a:r>
            <a:r>
              <a:rPr lang="zh-CN" altLang="en-US" dirty="0"/>
              <a:t>假设检验中各种可能的概率</a:t>
            </a:r>
          </a:p>
        </p:txBody>
      </p:sp>
      <p:sp>
        <p:nvSpPr>
          <p:cNvPr id="2" name="文本框 1"/>
          <p:cNvSpPr txBox="1"/>
          <p:nvPr/>
        </p:nvSpPr>
        <p:spPr>
          <a:xfrm>
            <a:off x="1259632" y="5445224"/>
            <a:ext cx="6840760" cy="707886"/>
          </a:xfrm>
          <a:prstGeom prst="rect">
            <a:avLst/>
          </a:prstGeom>
          <a:noFill/>
          <a:ln>
            <a:solidFill>
              <a:srgbClr val="FF0000"/>
            </a:solidFill>
          </a:ln>
        </p:spPr>
        <p:txBody>
          <a:bodyPr wrap="square" rtlCol="0">
            <a:spAutoFit/>
          </a:bodyPr>
          <a:lstStyle/>
          <a:p>
            <a:r>
              <a:rPr lang="zh-CN" altLang="en-US" sz="2000" dirty="0"/>
              <a:t>在样本量不变的情况下，</a:t>
            </a:r>
            <a:r>
              <a:rPr lang="zh-CN" altLang="en-US" sz="2000" b="1" u="sng" dirty="0"/>
              <a:t>假设检验中无法同时减少这两类错误发生的概率，所以实际中要有所侧重</a:t>
            </a:r>
            <a:r>
              <a:rPr lang="zh-CN" altLang="en-US" sz="2000" dirty="0"/>
              <a:t>。</a:t>
            </a:r>
            <a:endParaRPr lang="en-US" sz="2000" dirty="0"/>
          </a:p>
        </p:txBody>
      </p:sp>
      <p:sp>
        <p:nvSpPr>
          <p:cNvPr id="10" name="文本框 9"/>
          <p:cNvSpPr txBox="1"/>
          <p:nvPr/>
        </p:nvSpPr>
        <p:spPr>
          <a:xfrm>
            <a:off x="130963" y="6231036"/>
            <a:ext cx="8988435" cy="400110"/>
          </a:xfrm>
          <a:prstGeom prst="rect">
            <a:avLst/>
          </a:prstGeom>
          <a:noFill/>
          <a:ln>
            <a:solidFill>
              <a:srgbClr val="009900"/>
            </a:solidFill>
          </a:ln>
        </p:spPr>
        <p:txBody>
          <a:bodyPr wrap="square" rtlCol="0">
            <a:spAutoFit/>
          </a:bodyPr>
          <a:lstStyle/>
          <a:p>
            <a:r>
              <a:rPr lang="zh-CN" altLang="en-US" sz="2000" dirty="0"/>
              <a:t>一般来说，统计领域经常遵循</a:t>
            </a:r>
            <a:r>
              <a:rPr lang="zh-CN" altLang="en-US" sz="2000" dirty="0">
                <a:solidFill>
                  <a:srgbClr val="FF0000"/>
                </a:solidFill>
              </a:rPr>
              <a:t>“</a:t>
            </a:r>
            <a:r>
              <a:rPr lang="zh-CN" altLang="en-US" sz="2000" b="1" dirty="0">
                <a:solidFill>
                  <a:srgbClr val="FF0000"/>
                </a:solidFill>
              </a:rPr>
              <a:t>先控制</a:t>
            </a:r>
            <a:r>
              <a:rPr lang="en-US" altLang="zh-CN" sz="2000" b="1" dirty="0">
                <a:solidFill>
                  <a:srgbClr val="FF0000"/>
                </a:solidFill>
              </a:rPr>
              <a:t>α</a:t>
            </a:r>
            <a:r>
              <a:rPr lang="zh-CN" altLang="en-US" sz="2000" b="1" dirty="0">
                <a:solidFill>
                  <a:srgbClr val="FF0000"/>
                </a:solidFill>
              </a:rPr>
              <a:t>错误</a:t>
            </a:r>
            <a:r>
              <a:rPr lang="zh-CN" altLang="en-US" sz="2000" dirty="0">
                <a:solidFill>
                  <a:srgbClr val="FF0000"/>
                </a:solidFill>
              </a:rPr>
              <a:t>”的原则（就是不能把真的丢了）</a:t>
            </a:r>
            <a:endParaRPr lang="en-US" sz="2000" dirty="0"/>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标题 1"/>
          <p:cNvSpPr>
            <a:spLocks noGrp="1"/>
          </p:cNvSpPr>
          <p:nvPr>
            <p:ph type="title"/>
          </p:nvPr>
        </p:nvSpPr>
        <p:spPr>
          <a:xfrm>
            <a:off x="214313" y="357188"/>
            <a:ext cx="8540750" cy="822325"/>
          </a:xfrm>
        </p:spPr>
        <p:txBody>
          <a:bodyPr/>
          <a:lstStyle/>
          <a:p>
            <a:r>
              <a:rPr lang="en-US" altLang="zh-CN" dirty="0"/>
              <a:t>4.3	</a:t>
            </a:r>
            <a:r>
              <a:rPr lang="zh-CN" altLang="en-US" dirty="0"/>
              <a:t>假设检验：两种类型</a:t>
            </a:r>
          </a:p>
        </p:txBody>
      </p:sp>
      <p:sp>
        <p:nvSpPr>
          <p:cNvPr id="3379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380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3643313" y="6357938"/>
            <a:ext cx="2357437"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4-10 </a:t>
            </a:r>
            <a:r>
              <a:rPr lang="zh-CN" altLang="en-US" dirty="0"/>
              <a:t>假设检验方法</a:t>
            </a:r>
          </a:p>
        </p:txBody>
      </p:sp>
      <p:pic>
        <p:nvPicPr>
          <p:cNvPr id="33797" name="Picture 5"/>
          <p:cNvPicPr>
            <a:picLocks noChangeAspect="1" noChangeArrowheads="1"/>
          </p:cNvPicPr>
          <p:nvPr/>
        </p:nvPicPr>
        <p:blipFill>
          <a:blip r:embed="rId2"/>
          <a:srcRect/>
          <a:stretch>
            <a:fillRect/>
          </a:stretch>
        </p:blipFill>
        <p:spPr bwMode="auto">
          <a:xfrm>
            <a:off x="1504950" y="1428769"/>
            <a:ext cx="6134100" cy="4714875"/>
          </a:xfrm>
          <a:prstGeom prst="rect">
            <a:avLst/>
          </a:prstGeom>
          <a:noFill/>
          <a:ln w="9525">
            <a:noFill/>
            <a:miter lim="800000"/>
            <a:headEnd/>
            <a:tailEnd/>
          </a:ln>
          <a:effectLst/>
        </p:spPr>
      </p:pic>
      <p:sp>
        <p:nvSpPr>
          <p:cNvPr id="2" name="椭圆 1"/>
          <p:cNvSpPr/>
          <p:nvPr/>
        </p:nvSpPr>
        <p:spPr>
          <a:xfrm>
            <a:off x="3887267" y="2636912"/>
            <a:ext cx="1194842" cy="623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p:cNvSpPr/>
          <p:nvPr/>
        </p:nvSpPr>
        <p:spPr>
          <a:xfrm>
            <a:off x="3887267" y="5315481"/>
            <a:ext cx="1194842" cy="623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1763688" y="2371355"/>
            <a:ext cx="2448272" cy="646331"/>
          </a:xfrm>
          <a:prstGeom prst="rect">
            <a:avLst/>
          </a:prstGeom>
          <a:noFill/>
          <a:ln>
            <a:solidFill>
              <a:srgbClr val="FF0000"/>
            </a:solidFill>
          </a:ln>
        </p:spPr>
        <p:txBody>
          <a:bodyPr wrap="square" rtlCol="0">
            <a:spAutoFit/>
          </a:bodyPr>
          <a:lstStyle/>
          <a:p>
            <a:r>
              <a:rPr lang="zh-CN" altLang="en-US" dirty="0"/>
              <a:t>总体的分布规律已知（</a:t>
            </a:r>
            <a:r>
              <a:rPr lang="zh-CN" altLang="en-US" b="1" dirty="0"/>
              <a:t>一般为正态分布</a:t>
            </a:r>
            <a:r>
              <a:rPr lang="zh-CN" altLang="en-US" dirty="0"/>
              <a:t>）</a:t>
            </a:r>
            <a:endParaRPr lang="en-US" dirty="0"/>
          </a:p>
        </p:txBody>
      </p:sp>
      <p:sp>
        <p:nvSpPr>
          <p:cNvPr id="4" name="圆角矩形 3"/>
          <p:cNvSpPr/>
          <p:nvPr/>
        </p:nvSpPr>
        <p:spPr>
          <a:xfrm>
            <a:off x="6732240" y="1916832"/>
            <a:ext cx="792088" cy="288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圆角矩形 11"/>
          <p:cNvSpPr/>
          <p:nvPr/>
        </p:nvSpPr>
        <p:spPr>
          <a:xfrm>
            <a:off x="6588224" y="3813502"/>
            <a:ext cx="792088" cy="288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圆角矩形 12"/>
          <p:cNvSpPr/>
          <p:nvPr/>
        </p:nvSpPr>
        <p:spPr>
          <a:xfrm>
            <a:off x="5826415" y="5559011"/>
            <a:ext cx="792088" cy="288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椭圆 4"/>
          <p:cNvSpPr/>
          <p:nvPr/>
        </p:nvSpPr>
        <p:spPr>
          <a:xfrm>
            <a:off x="5462443" y="1386190"/>
            <a:ext cx="1274335" cy="888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457905" y="3871653"/>
            <a:ext cx="1274335" cy="888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p:cNvSpPr/>
          <p:nvPr/>
        </p:nvSpPr>
        <p:spPr>
          <a:xfrm>
            <a:off x="2577234" y="3657359"/>
            <a:ext cx="1066080" cy="13558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p:cNvSpPr txBox="1"/>
          <p:nvPr/>
        </p:nvSpPr>
        <p:spPr>
          <a:xfrm>
            <a:off x="7898316" y="1646553"/>
            <a:ext cx="1010531" cy="584775"/>
          </a:xfrm>
          <a:prstGeom prst="rect">
            <a:avLst/>
          </a:prstGeom>
          <a:noFill/>
          <a:ln>
            <a:solidFill>
              <a:schemeClr val="accent1"/>
            </a:solidFill>
          </a:ln>
        </p:spPr>
        <p:txBody>
          <a:bodyPr wrap="square" rtlCol="0">
            <a:spAutoFit/>
          </a:bodyPr>
          <a:lstStyle/>
          <a:p>
            <a:r>
              <a:rPr lang="zh-CN" altLang="en-US" sz="1600" dirty="0"/>
              <a:t>国内也成为</a:t>
            </a:r>
            <a:r>
              <a:rPr lang="en-US" altLang="zh-CN" sz="1600" dirty="0"/>
              <a:t>U</a:t>
            </a:r>
            <a:r>
              <a:rPr lang="zh-CN" altLang="en-US" sz="1600" dirty="0"/>
              <a:t>校验</a:t>
            </a:r>
          </a:p>
        </p:txBody>
      </p:sp>
      <p:cxnSp>
        <p:nvCxnSpPr>
          <p:cNvPr id="10" name="曲线连接符 9"/>
          <p:cNvCxnSpPr>
            <a:stCxn id="4" idx="3"/>
            <a:endCxn id="6" idx="1"/>
          </p:cNvCxnSpPr>
          <p:nvPr/>
        </p:nvCxnSpPr>
        <p:spPr>
          <a:xfrm flipV="1">
            <a:off x="7524328" y="1938941"/>
            <a:ext cx="373988" cy="1220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6"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dirty="0"/>
              <a:t>引言</a:t>
            </a:r>
          </a:p>
        </p:txBody>
      </p:sp>
      <p:sp>
        <p:nvSpPr>
          <p:cNvPr id="8" name="TextBox 7"/>
          <p:cNvSpPr txBox="1"/>
          <p:nvPr/>
        </p:nvSpPr>
        <p:spPr>
          <a:xfrm>
            <a:off x="2395640" y="6358508"/>
            <a:ext cx="4231927" cy="382860"/>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数据统计分析的类型（目的与思路视角）</a:t>
            </a:r>
          </a:p>
        </p:txBody>
      </p:sp>
      <p:sp>
        <p:nvSpPr>
          <p:cNvPr id="307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075" name="Picture 3"/>
          <p:cNvPicPr>
            <a:picLocks noChangeAspect="1" noChangeArrowheads="1"/>
          </p:cNvPicPr>
          <p:nvPr/>
        </p:nvPicPr>
        <p:blipFill>
          <a:blip r:embed="rId2"/>
          <a:srcRect/>
          <a:stretch>
            <a:fillRect/>
          </a:stretch>
        </p:blipFill>
        <p:spPr bwMode="auto">
          <a:xfrm>
            <a:off x="1466952" y="662558"/>
            <a:ext cx="6000750" cy="5676900"/>
          </a:xfrm>
          <a:prstGeom prst="rect">
            <a:avLst/>
          </a:prstGeom>
          <a:noFill/>
          <a:ln w="9525">
            <a:noFill/>
            <a:miter lim="800000"/>
            <a:headEnd/>
            <a:tailEnd/>
          </a:ln>
          <a:effectLst/>
        </p:spPr>
      </p:pic>
      <p:sp>
        <p:nvSpPr>
          <p:cNvPr id="3" name="文本框 2"/>
          <p:cNvSpPr txBox="1"/>
          <p:nvPr/>
        </p:nvSpPr>
        <p:spPr>
          <a:xfrm>
            <a:off x="3315199" y="922907"/>
            <a:ext cx="2088232" cy="646331"/>
          </a:xfrm>
          <a:prstGeom prst="rect">
            <a:avLst/>
          </a:prstGeom>
          <a:noFill/>
          <a:ln>
            <a:solidFill>
              <a:srgbClr val="FF0000"/>
            </a:solidFill>
          </a:ln>
        </p:spPr>
        <p:txBody>
          <a:bodyPr wrap="square" rtlCol="0">
            <a:spAutoFit/>
          </a:bodyPr>
          <a:lstStyle/>
          <a:p>
            <a:r>
              <a:rPr lang="zh-CN" altLang="en-US" dirty="0"/>
              <a:t>采用图表或数学方法描述数据的特征</a:t>
            </a:r>
            <a:endParaRPr lang="en-US" dirty="0"/>
          </a:p>
        </p:txBody>
      </p:sp>
      <p:sp>
        <p:nvSpPr>
          <p:cNvPr id="9" name="文本框 8"/>
          <p:cNvSpPr txBox="1"/>
          <p:nvPr/>
        </p:nvSpPr>
        <p:spPr>
          <a:xfrm>
            <a:off x="3423211" y="4437112"/>
            <a:ext cx="1692188" cy="646331"/>
          </a:xfrm>
          <a:prstGeom prst="rect">
            <a:avLst/>
          </a:prstGeom>
          <a:noFill/>
          <a:ln>
            <a:solidFill>
              <a:srgbClr val="FF0000"/>
            </a:solidFill>
          </a:ln>
        </p:spPr>
        <p:txBody>
          <a:bodyPr wrap="square" rtlCol="0">
            <a:spAutoFit/>
          </a:bodyPr>
          <a:lstStyle/>
          <a:p>
            <a:r>
              <a:rPr lang="zh-CN" altLang="en-US" dirty="0"/>
              <a:t>通过分析样本推断总体</a:t>
            </a:r>
            <a:endParaRPr lang="en-US" dirty="0"/>
          </a:p>
        </p:txBody>
      </p:sp>
      <p:sp>
        <p:nvSpPr>
          <p:cNvPr id="10" name="标题 1"/>
          <p:cNvSpPr>
            <a:spLocks noGrp="1"/>
          </p:cNvSpPr>
          <p:nvPr>
            <p:ph type="title"/>
          </p:nvPr>
        </p:nvSpPr>
        <p:spPr>
          <a:xfrm>
            <a:off x="193613" y="-24885"/>
            <a:ext cx="8540750" cy="821913"/>
          </a:xfrm>
        </p:spPr>
        <p:txBody>
          <a:bodyPr/>
          <a:lstStyle/>
          <a:p>
            <a:r>
              <a:rPr lang="zh-CN" altLang="en-US" dirty="0"/>
              <a:t>数据统计分析的类型</a:t>
            </a:r>
          </a:p>
        </p:txBody>
      </p:sp>
      <p:sp>
        <p:nvSpPr>
          <p:cNvPr id="2" name="椭圆 1"/>
          <p:cNvSpPr/>
          <p:nvPr/>
        </p:nvSpPr>
        <p:spPr>
          <a:xfrm>
            <a:off x="3044205" y="740813"/>
            <a:ext cx="2575249" cy="13200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p:cNvSpPr/>
          <p:nvPr/>
        </p:nvSpPr>
        <p:spPr>
          <a:xfrm>
            <a:off x="2981680" y="4221088"/>
            <a:ext cx="2575249"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圆角矩形 12"/>
          <p:cNvSpPr/>
          <p:nvPr/>
        </p:nvSpPr>
        <p:spPr>
          <a:xfrm>
            <a:off x="3814746" y="1534773"/>
            <a:ext cx="1034165" cy="382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3861515" y="5289841"/>
            <a:ext cx="1034165" cy="3294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485274" y="4149080"/>
            <a:ext cx="1455331"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本质上是以少推断多数</a:t>
            </a:r>
          </a:p>
        </p:txBody>
      </p:sp>
      <p:sp>
        <p:nvSpPr>
          <p:cNvPr id="15" name="圆角矩形 14"/>
          <p:cNvSpPr/>
          <p:nvPr/>
        </p:nvSpPr>
        <p:spPr>
          <a:xfrm>
            <a:off x="7477901" y="4949242"/>
            <a:ext cx="1486587" cy="129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注：今天的计算资源可以对付大数据</a:t>
            </a:r>
            <a:endParaRPr lang="en-US" altLang="zh-CN" dirty="0">
              <a:solidFill>
                <a:schemeClr val="tx1"/>
              </a:solidFill>
            </a:endParaRPr>
          </a:p>
        </p:txBody>
      </p:sp>
      <p:sp>
        <p:nvSpPr>
          <p:cNvPr id="5" name="右大括号 4"/>
          <p:cNvSpPr/>
          <p:nvPr/>
        </p:nvSpPr>
        <p:spPr>
          <a:xfrm>
            <a:off x="7071657" y="4221088"/>
            <a:ext cx="233746" cy="1872208"/>
          </a:xfrm>
          <a:prstGeom prst="rightBrace">
            <a:avLst>
              <a:gd name="adj1" fmla="val 8333"/>
              <a:gd name="adj2" fmla="val 1555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20" name="标题 1"/>
          <p:cNvSpPr>
            <a:spLocks noGrp="1"/>
          </p:cNvSpPr>
          <p:nvPr>
            <p:ph type="title"/>
          </p:nvPr>
        </p:nvSpPr>
        <p:spPr>
          <a:xfrm>
            <a:off x="301625" y="64846"/>
            <a:ext cx="8540750" cy="822325"/>
          </a:xfrm>
        </p:spPr>
        <p:txBody>
          <a:bodyPr/>
          <a:lstStyle/>
          <a:p>
            <a:r>
              <a:rPr lang="en-US" altLang="zh-CN" dirty="0"/>
              <a:t>4.3.1</a:t>
            </a:r>
            <a:r>
              <a:rPr lang="zh-CN" altLang="en-US" dirty="0"/>
              <a:t> </a:t>
            </a:r>
            <a:r>
              <a:rPr lang="zh-CN" altLang="en-US" b="1" dirty="0"/>
              <a:t>参数</a:t>
            </a:r>
            <a:r>
              <a:rPr lang="zh-CN" altLang="en-US" dirty="0"/>
              <a:t>假设检验</a:t>
            </a:r>
          </a:p>
        </p:txBody>
      </p:sp>
      <p:sp>
        <p:nvSpPr>
          <p:cNvPr id="34821" name="内容占位符 2"/>
          <p:cNvSpPr>
            <a:spLocks noGrp="1"/>
          </p:cNvSpPr>
          <p:nvPr>
            <p:ph idx="1"/>
          </p:nvPr>
        </p:nvSpPr>
        <p:spPr>
          <a:xfrm>
            <a:off x="611560" y="620688"/>
            <a:ext cx="8532440" cy="6120680"/>
          </a:xfrm>
        </p:spPr>
        <p:txBody>
          <a:bodyPr>
            <a:normAutofit fontScale="85000" lnSpcReduction="20000"/>
          </a:bodyPr>
          <a:lstStyle/>
          <a:p>
            <a:r>
              <a:rPr lang="zh-CN" altLang="en-US" b="1" dirty="0"/>
              <a:t>应用前提</a:t>
            </a:r>
            <a:endParaRPr lang="en-US" altLang="zh-CN" b="1" dirty="0"/>
          </a:p>
          <a:p>
            <a:pPr lvl="1"/>
            <a:r>
              <a:rPr lang="zh-CN" altLang="en-US" b="1" dirty="0"/>
              <a:t>总体的分布规律为已知（</a:t>
            </a:r>
            <a:r>
              <a:rPr lang="zh-CN" altLang="en-US" b="1" dirty="0">
                <a:solidFill>
                  <a:srgbClr val="FF0000"/>
                </a:solidFill>
              </a:rPr>
              <a:t>一般为正态分布</a:t>
            </a:r>
            <a:r>
              <a:rPr lang="zh-CN" altLang="en-US" b="1" dirty="0"/>
              <a:t>） 。</a:t>
            </a:r>
            <a:endParaRPr lang="en-US" altLang="zh-CN" b="1" dirty="0"/>
          </a:p>
          <a:p>
            <a:pPr lvl="1"/>
            <a:r>
              <a:rPr lang="zh-CN" altLang="en-US" b="1" dirty="0"/>
              <a:t>一般用于</a:t>
            </a:r>
            <a:r>
              <a:rPr lang="zh-CN" altLang="en-US" dirty="0"/>
              <a:t> </a:t>
            </a:r>
            <a:r>
              <a:rPr lang="en-US" altLang="zh-CN" dirty="0"/>
              <a:t>1</a:t>
            </a:r>
            <a:r>
              <a:rPr lang="zh-CN" altLang="en-US" dirty="0"/>
              <a:t>）检验一个样本平均数与一个已知的总体平均数的差异 </a:t>
            </a:r>
            <a:r>
              <a:rPr lang="en-US" altLang="zh-CN" sz="2100" dirty="0"/>
              <a:t>or</a:t>
            </a:r>
          </a:p>
          <a:p>
            <a:pPr marL="457200" lvl="1" indent="0">
              <a:lnSpc>
                <a:spcPct val="120000"/>
              </a:lnSpc>
              <a:buNone/>
            </a:pPr>
            <a:r>
              <a:rPr lang="zh-CN" altLang="en-US" dirty="0"/>
              <a:t>   </a:t>
            </a:r>
            <a:r>
              <a:rPr lang="en-US" altLang="zh-CN" dirty="0"/>
              <a:t>2)</a:t>
            </a:r>
            <a:r>
              <a:rPr lang="zh-CN" altLang="en-US" dirty="0"/>
              <a:t> 检验来自两个的两组样本平均数的差异性，从而判断它们各自代表的总体的差异是否显著</a:t>
            </a:r>
            <a:endParaRPr lang="en-US" altLang="zh-CN" b="1" dirty="0"/>
          </a:p>
          <a:p>
            <a:pPr lvl="1"/>
            <a:r>
              <a:rPr lang="zh-CN" altLang="en-US" b="1" dirty="0"/>
              <a:t>在参数检验中，一般选择 </a:t>
            </a:r>
            <a:r>
              <a:rPr lang="zh-CN" altLang="en-US" b="1" dirty="0">
                <a:solidFill>
                  <a:srgbClr val="FF0000"/>
                </a:solidFill>
              </a:rPr>
              <a:t>正态分布检验 </a:t>
            </a:r>
            <a:r>
              <a:rPr lang="zh-CN" altLang="en-US" b="1" dirty="0"/>
              <a:t>和 </a:t>
            </a:r>
            <a:r>
              <a:rPr lang="en-US" altLang="zh-CN" b="1" dirty="0">
                <a:solidFill>
                  <a:srgbClr val="FF0000"/>
                </a:solidFill>
              </a:rPr>
              <a:t>t</a:t>
            </a:r>
            <a:r>
              <a:rPr lang="zh-CN" altLang="en-US" b="1" dirty="0">
                <a:solidFill>
                  <a:srgbClr val="FF0000"/>
                </a:solidFill>
              </a:rPr>
              <a:t>检验 </a:t>
            </a:r>
            <a:r>
              <a:rPr lang="zh-CN" altLang="en-US" b="1" dirty="0"/>
              <a:t>等方法</a:t>
            </a:r>
            <a:endParaRPr lang="en-US" altLang="zh-CN" b="1" dirty="0"/>
          </a:p>
          <a:p>
            <a:r>
              <a:rPr lang="zh-CN" altLang="en-US" b="1" dirty="0"/>
              <a:t>样本统计量  （</a:t>
            </a:r>
            <a:r>
              <a:rPr lang="zh-CN" altLang="en-US" b="1" dirty="0">
                <a:solidFill>
                  <a:srgbClr val="FF0000"/>
                </a:solidFill>
              </a:rPr>
              <a:t>样本量大的情况</a:t>
            </a:r>
            <a:r>
              <a:rPr lang="zh-CN" altLang="en-US" b="1" dirty="0"/>
              <a:t>）</a:t>
            </a:r>
            <a:endParaRPr lang="en-US" altLang="zh-CN" b="1" dirty="0"/>
          </a:p>
          <a:p>
            <a:endParaRPr lang="en-US" altLang="zh-CN" b="1" dirty="0"/>
          </a:p>
          <a:p>
            <a:pPr marL="0" indent="0">
              <a:buNone/>
            </a:pPr>
            <a:r>
              <a:rPr lang="en-US" altLang="zh-CN" b="1" dirty="0"/>
              <a:t>    </a:t>
            </a:r>
            <a:r>
              <a:rPr lang="zh-CN" altLang="en-US" b="1" dirty="0"/>
              <a:t>制定假设</a:t>
            </a:r>
            <a:r>
              <a:rPr lang="en-US" altLang="zh-CN" b="1" dirty="0"/>
              <a:t>H</a:t>
            </a:r>
            <a:r>
              <a:rPr lang="en-US" altLang="zh-CN" b="1" baseline="-25000" dirty="0"/>
              <a:t>0</a:t>
            </a:r>
            <a:r>
              <a:rPr lang="en-US" altLang="zh-CN" b="1" dirty="0"/>
              <a:t>:</a:t>
            </a:r>
            <a:r>
              <a:rPr lang="zh-CN" altLang="en-US" b="1" dirty="0"/>
              <a:t>假设两者差异（如两个均值）没有差异</a:t>
            </a:r>
            <a:r>
              <a:rPr lang="en-US" altLang="zh-CN" b="1" dirty="0"/>
              <a:t>, H</a:t>
            </a:r>
            <a:r>
              <a:rPr lang="en-US" altLang="zh-CN" b="1" baseline="-25000" dirty="0"/>
              <a:t>0</a:t>
            </a:r>
            <a:r>
              <a:rPr lang="zh-CN" altLang="en-US" b="1" dirty="0"/>
              <a:t>与概率</a:t>
            </a:r>
            <a:r>
              <a:rPr lang="en-US" altLang="zh-CN" b="1" dirty="0"/>
              <a:t>P</a:t>
            </a:r>
            <a:r>
              <a:rPr lang="zh-CN" altLang="en-US" b="1" dirty="0"/>
              <a:t>的关系</a:t>
            </a:r>
            <a:endParaRPr lang="en-US" altLang="zh-CN" b="1" dirty="0"/>
          </a:p>
          <a:p>
            <a:pPr lvl="1">
              <a:lnSpc>
                <a:spcPct val="120000"/>
              </a:lnSpc>
            </a:pPr>
            <a:r>
              <a:rPr lang="en-US" altLang="zh-CN" b="1" dirty="0"/>
              <a:t>1</a:t>
            </a:r>
            <a:r>
              <a:rPr lang="zh-CN" altLang="en-US" b="1" dirty="0"/>
              <a:t>）如果</a:t>
            </a:r>
            <a:r>
              <a:rPr lang="zh-CN" altLang="en-US" b="1" u="sng" dirty="0">
                <a:solidFill>
                  <a:srgbClr val="FF0000"/>
                </a:solidFill>
              </a:rPr>
              <a:t>样本量大</a:t>
            </a:r>
            <a:r>
              <a:rPr lang="zh-CN" altLang="en-US" b="1" dirty="0"/>
              <a:t>（</a:t>
            </a:r>
            <a:r>
              <a:rPr lang="zh-CN" altLang="en-US" b="1" dirty="0">
                <a:solidFill>
                  <a:srgbClr val="FF0000"/>
                </a:solidFill>
              </a:rPr>
              <a:t>大与</a:t>
            </a:r>
            <a:r>
              <a:rPr lang="en-US" altLang="zh-CN" b="1" dirty="0">
                <a:solidFill>
                  <a:srgbClr val="FF0000"/>
                </a:solidFill>
              </a:rPr>
              <a:t>30</a:t>
            </a:r>
            <a:r>
              <a:rPr lang="zh-CN" altLang="en-US" b="1" dirty="0"/>
              <a:t>，称为大样本） ，且</a:t>
            </a:r>
            <a:r>
              <a:rPr lang="zh-CN" altLang="en-US" b="1" u="sng" dirty="0">
                <a:solidFill>
                  <a:srgbClr val="FF0000"/>
                </a:solidFill>
              </a:rPr>
              <a:t>总体标准差</a:t>
            </a:r>
            <a:r>
              <a:rPr lang="en-US" altLang="zh-CN" b="1" u="sng" dirty="0">
                <a:solidFill>
                  <a:srgbClr val="FF0000"/>
                </a:solidFill>
              </a:rPr>
              <a:t>σ</a:t>
            </a:r>
            <a:r>
              <a:rPr lang="zh-CN" altLang="en-US" b="1" dirty="0">
                <a:solidFill>
                  <a:srgbClr val="FF0000"/>
                </a:solidFill>
              </a:rPr>
              <a:t>已知  </a:t>
            </a:r>
            <a:r>
              <a:rPr lang="zh-CN" altLang="en-US" b="1" dirty="0"/>
              <a:t>，那么，采用</a:t>
            </a:r>
            <a:r>
              <a:rPr lang="en-US" altLang="zh-CN" b="1" dirty="0">
                <a:solidFill>
                  <a:srgbClr val="FF0000"/>
                </a:solidFill>
              </a:rPr>
              <a:t>z</a:t>
            </a:r>
            <a:r>
              <a:rPr lang="zh-CN" altLang="en-US" b="1" dirty="0">
                <a:solidFill>
                  <a:srgbClr val="FF0000"/>
                </a:solidFill>
              </a:rPr>
              <a:t>统计量（</a:t>
            </a:r>
            <a:r>
              <a:rPr lang="en-US" altLang="zh-CN" b="1" dirty="0">
                <a:solidFill>
                  <a:srgbClr val="FF0000"/>
                </a:solidFill>
              </a:rPr>
              <a:t>Z</a:t>
            </a:r>
            <a:r>
              <a:rPr lang="zh-CN" altLang="en-US" b="1" dirty="0">
                <a:solidFill>
                  <a:srgbClr val="FF0000"/>
                </a:solidFill>
              </a:rPr>
              <a:t>校验）</a:t>
            </a:r>
            <a:endParaRPr lang="en-US" altLang="zh-CN" b="1" dirty="0">
              <a:solidFill>
                <a:srgbClr val="FF0000"/>
              </a:solidFill>
            </a:endParaRPr>
          </a:p>
          <a:p>
            <a:pPr lvl="1"/>
            <a:endParaRPr lang="en-US" altLang="zh-CN" b="1" dirty="0"/>
          </a:p>
          <a:p>
            <a:pPr lvl="1">
              <a:buFont typeface="Wingdings" pitchFamily="2" charset="2"/>
              <a:buNone/>
            </a:pPr>
            <a:endParaRPr lang="en-US" altLang="zh-CN" b="1" dirty="0"/>
          </a:p>
          <a:p>
            <a:pPr lvl="1">
              <a:buFont typeface="Wingdings" pitchFamily="2" charset="2"/>
              <a:buNone/>
            </a:pPr>
            <a:endParaRPr lang="en-US" altLang="zh-CN" b="1" dirty="0"/>
          </a:p>
          <a:p>
            <a:pPr lvl="1">
              <a:lnSpc>
                <a:spcPct val="120000"/>
              </a:lnSpc>
              <a:buNone/>
            </a:pPr>
            <a:r>
              <a:rPr lang="zh-CN" altLang="en-US" b="1" dirty="0"/>
              <a:t>    </a:t>
            </a:r>
            <a:r>
              <a:rPr lang="en-US" altLang="zh-CN" b="1" dirty="0"/>
              <a:t>2</a:t>
            </a:r>
            <a:r>
              <a:rPr lang="zh-CN" altLang="en-US" b="1" dirty="0"/>
              <a:t>）然后，比较计算所得</a:t>
            </a:r>
            <a:r>
              <a:rPr lang="en-US" altLang="zh-CN" b="1" dirty="0"/>
              <a:t>Z</a:t>
            </a:r>
            <a:r>
              <a:rPr lang="zh-CN" altLang="en-US" b="1" dirty="0"/>
              <a:t>值与理论</a:t>
            </a:r>
            <a:r>
              <a:rPr lang="en-US" altLang="zh-CN" b="1" dirty="0"/>
              <a:t>Z</a:t>
            </a:r>
            <a:r>
              <a:rPr lang="zh-CN" altLang="en-US" b="1" dirty="0"/>
              <a:t>值，推断发生的概率，依据</a:t>
            </a:r>
            <a:r>
              <a:rPr lang="en-US" altLang="zh-CN" b="1" dirty="0"/>
              <a:t>Z</a:t>
            </a:r>
            <a:r>
              <a:rPr lang="zh-CN" altLang="en-US" b="1" dirty="0"/>
              <a:t>值与差异显著性关系表作出判断 。  </a:t>
            </a:r>
            <a:endParaRPr lang="en-US" altLang="zh-CN" b="1" dirty="0"/>
          </a:p>
          <a:p>
            <a:pPr lvl="1">
              <a:lnSpc>
                <a:spcPct val="120000"/>
              </a:lnSpc>
              <a:buNone/>
            </a:pPr>
            <a:r>
              <a:rPr lang="zh-CN" altLang="en-US" b="1" dirty="0"/>
              <a:t>       注意：如果</a:t>
            </a:r>
            <a:r>
              <a:rPr lang="zh-CN" altLang="en-US" b="1" u="sng" dirty="0">
                <a:solidFill>
                  <a:srgbClr val="FF0000"/>
                </a:solidFill>
              </a:rPr>
              <a:t>样本量大</a:t>
            </a:r>
            <a:r>
              <a:rPr lang="zh-CN" altLang="en-US" b="1" dirty="0"/>
              <a:t>，且</a:t>
            </a:r>
            <a:r>
              <a:rPr lang="zh-CN" altLang="en-US" b="1" u="sng" dirty="0">
                <a:solidFill>
                  <a:srgbClr val="FF0000"/>
                </a:solidFill>
              </a:rPr>
              <a:t>总体标准差</a:t>
            </a:r>
            <a:r>
              <a:rPr lang="en-US" altLang="zh-CN" b="1" u="sng" dirty="0">
                <a:solidFill>
                  <a:srgbClr val="FF0000"/>
                </a:solidFill>
              </a:rPr>
              <a:t>σ</a:t>
            </a:r>
            <a:r>
              <a:rPr lang="zh-CN" altLang="en-US" b="1" dirty="0">
                <a:solidFill>
                  <a:srgbClr val="FF0000"/>
                </a:solidFill>
              </a:rPr>
              <a:t>未知  </a:t>
            </a:r>
            <a:r>
              <a:rPr lang="zh-CN" altLang="en-US" b="1" dirty="0"/>
              <a:t>，可用</a:t>
            </a:r>
            <a:r>
              <a:rPr lang="zh-CN" altLang="en-US" b="1" u="sng" dirty="0">
                <a:solidFill>
                  <a:srgbClr val="FF0000"/>
                </a:solidFill>
              </a:rPr>
              <a:t>样本标准差来代替</a:t>
            </a:r>
            <a:endParaRPr lang="en-US" altLang="zh-CN" b="1" u="sng" dirty="0">
              <a:solidFill>
                <a:srgbClr val="FF0000"/>
              </a:solidFill>
            </a:endParaRPr>
          </a:p>
          <a:p>
            <a:pPr lvl="1"/>
            <a:endParaRPr lang="zh-CN" altLang="en-US" b="1" dirty="0"/>
          </a:p>
          <a:p>
            <a:endParaRPr lang="en-US" altLang="zh-CN" b="1" dirty="0"/>
          </a:p>
          <a:p>
            <a:endParaRPr lang="zh-CN" altLang="en-US" b="1" dirty="0"/>
          </a:p>
        </p:txBody>
      </p:sp>
      <p:sp>
        <p:nvSpPr>
          <p:cNvPr id="3482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dirty="0"/>
              <a:t>3.3</a:t>
            </a:r>
            <a:r>
              <a:rPr lang="zh-CN" altLang="en-US" dirty="0"/>
              <a:t>假设检验</a:t>
            </a:r>
          </a:p>
        </p:txBody>
      </p:sp>
      <p:sp>
        <p:nvSpPr>
          <p:cNvPr id="3482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4818" name="Object 3"/>
          <p:cNvGraphicFramePr>
            <a:graphicFrameLocks noChangeAspect="1"/>
          </p:cNvGraphicFramePr>
          <p:nvPr>
            <p:extLst>
              <p:ext uri="{D42A27DB-BD31-4B8C-83A1-F6EECF244321}">
                <p14:modId xmlns:p14="http://schemas.microsoft.com/office/powerpoint/2010/main" val="2254626456"/>
              </p:ext>
            </p:extLst>
          </p:nvPr>
        </p:nvGraphicFramePr>
        <p:xfrm>
          <a:off x="4571594" y="4256818"/>
          <a:ext cx="1403350" cy="928687"/>
        </p:xfrm>
        <a:graphic>
          <a:graphicData uri="http://schemas.openxmlformats.org/presentationml/2006/ole">
            <mc:AlternateContent xmlns:mc="http://schemas.openxmlformats.org/markup-compatibility/2006">
              <mc:Choice xmlns:v="urn:schemas-microsoft-com:vml" Requires="v">
                <p:oleObj spid="_x0000_s29699" name="Equation" r:id="rId3" imgW="676150" imgH="447824" progId="">
                  <p:embed/>
                </p:oleObj>
              </mc:Choice>
              <mc:Fallback>
                <p:oleObj name="Equation" r:id="rId3" imgW="676150" imgH="447824"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594" y="4256818"/>
                        <a:ext cx="1403350"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5364088" y="2710661"/>
            <a:ext cx="3563888" cy="646331"/>
          </a:xfrm>
          <a:prstGeom prst="rect">
            <a:avLst/>
          </a:prstGeom>
          <a:noFill/>
          <a:ln>
            <a:solidFill>
              <a:srgbClr val="FF0000"/>
            </a:solidFill>
          </a:ln>
        </p:spPr>
        <p:txBody>
          <a:bodyPr wrap="square" rtlCol="0">
            <a:spAutoFit/>
          </a:bodyPr>
          <a:lstStyle/>
          <a:p>
            <a:r>
              <a:rPr lang="zh-CN" altLang="en-US" dirty="0"/>
              <a:t>样本标准差已知途径，多种途径，如从他人研究成果的值</a:t>
            </a:r>
            <a:endParaRPr lang="en-US" dirty="0"/>
          </a:p>
        </p:txBody>
      </p:sp>
      <p:cxnSp>
        <p:nvCxnSpPr>
          <p:cNvPr id="5" name="曲线连接符 4"/>
          <p:cNvCxnSpPr/>
          <p:nvPr/>
        </p:nvCxnSpPr>
        <p:spPr>
          <a:xfrm rot="16200000" flipV="1">
            <a:off x="6073289" y="3490129"/>
            <a:ext cx="648072" cy="937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5"/>
          <a:stretch>
            <a:fillRect/>
          </a:stretch>
        </p:blipFill>
        <p:spPr>
          <a:xfrm>
            <a:off x="6444208" y="4190364"/>
            <a:ext cx="2304256" cy="1182852"/>
          </a:xfrm>
          <a:prstGeom prst="rect">
            <a:avLst/>
          </a:prstGeom>
        </p:spPr>
      </p:pic>
      <p:cxnSp>
        <p:nvCxnSpPr>
          <p:cNvPr id="8" name="曲线连接符 7"/>
          <p:cNvCxnSpPr>
            <a:endCxn id="6" idx="0"/>
          </p:cNvCxnSpPr>
          <p:nvPr/>
        </p:nvCxnSpPr>
        <p:spPr>
          <a:xfrm rot="5400000">
            <a:off x="7323667" y="3917695"/>
            <a:ext cx="545338" cy="12700"/>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179512" y="620688"/>
            <a:ext cx="8964488" cy="195543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标题 1"/>
          <p:cNvSpPr>
            <a:spLocks noGrp="1"/>
          </p:cNvSpPr>
          <p:nvPr>
            <p:ph type="title"/>
          </p:nvPr>
        </p:nvSpPr>
        <p:spPr>
          <a:xfrm>
            <a:off x="301625" y="64846"/>
            <a:ext cx="8540750" cy="822325"/>
          </a:xfrm>
        </p:spPr>
        <p:txBody>
          <a:bodyPr/>
          <a:lstStyle/>
          <a:p>
            <a:r>
              <a:rPr lang="en-US" altLang="zh-CN" dirty="0"/>
              <a:t>4.3.1</a:t>
            </a:r>
            <a:r>
              <a:rPr lang="zh-CN" altLang="en-US" dirty="0"/>
              <a:t> 参数假设检验</a:t>
            </a:r>
          </a:p>
        </p:txBody>
      </p:sp>
      <p:sp>
        <p:nvSpPr>
          <p:cNvPr id="34821" name="内容占位符 2"/>
          <p:cNvSpPr>
            <a:spLocks noGrp="1"/>
          </p:cNvSpPr>
          <p:nvPr>
            <p:ph idx="1"/>
          </p:nvPr>
        </p:nvSpPr>
        <p:spPr>
          <a:xfrm>
            <a:off x="611560" y="620688"/>
            <a:ext cx="8399090" cy="5328592"/>
          </a:xfrm>
        </p:spPr>
        <p:txBody>
          <a:bodyPr>
            <a:normAutofit fontScale="92500" lnSpcReduction="10000"/>
          </a:bodyPr>
          <a:lstStyle/>
          <a:p>
            <a:pPr marL="457200" lvl="1" indent="0">
              <a:buNone/>
            </a:pPr>
            <a:endParaRPr lang="en-US" altLang="zh-CN" b="1" dirty="0"/>
          </a:p>
          <a:p>
            <a:pPr marL="457200" lvl="1" indent="0">
              <a:buNone/>
            </a:pPr>
            <a:r>
              <a:rPr lang="en-US" altLang="zh-CN" b="1" dirty="0"/>
              <a:t>3</a:t>
            </a:r>
            <a:r>
              <a:rPr lang="zh-CN" altLang="en-US" b="1" dirty="0"/>
              <a:t>）根据计算出来的</a:t>
            </a:r>
            <a:r>
              <a:rPr lang="en-US" altLang="zh-CN" b="1" dirty="0"/>
              <a:t>Z</a:t>
            </a:r>
            <a:r>
              <a:rPr lang="zh-CN" altLang="en-US" b="1" dirty="0"/>
              <a:t>值与</a:t>
            </a:r>
            <a:r>
              <a:rPr lang="en-US" altLang="zh-CN" b="1" dirty="0"/>
              <a:t>P</a:t>
            </a:r>
            <a:r>
              <a:rPr lang="zh-CN" altLang="en-US" b="1" dirty="0"/>
              <a:t>值</a:t>
            </a:r>
            <a:r>
              <a:rPr lang="en-US" altLang="zh-CN" b="1" dirty="0"/>
              <a:t>,</a:t>
            </a:r>
            <a:r>
              <a:rPr lang="zh-CN" altLang="en-US" b="1" dirty="0"/>
              <a:t>确定差异程度</a:t>
            </a:r>
            <a:endParaRPr lang="en-US" altLang="zh-CN" b="1" dirty="0"/>
          </a:p>
          <a:p>
            <a:pPr lvl="1"/>
            <a:endParaRPr lang="en-US" altLang="zh-CN" b="1" dirty="0"/>
          </a:p>
          <a:p>
            <a:pPr lvl="1"/>
            <a:endParaRPr lang="en-US" altLang="zh-CN" b="1" dirty="0"/>
          </a:p>
          <a:p>
            <a:pPr lvl="1"/>
            <a:endParaRPr lang="en-US" altLang="zh-CN" b="1" dirty="0"/>
          </a:p>
          <a:p>
            <a:r>
              <a:rPr lang="zh-CN" altLang="en-US" b="1" dirty="0"/>
              <a:t>样本统计量 （</a:t>
            </a:r>
            <a:r>
              <a:rPr lang="zh-CN" altLang="en-US" b="1" dirty="0">
                <a:solidFill>
                  <a:srgbClr val="FF0000"/>
                </a:solidFill>
              </a:rPr>
              <a:t>样本量小情况</a:t>
            </a:r>
            <a:r>
              <a:rPr lang="zh-CN" altLang="en-US" b="1" dirty="0"/>
              <a:t>）</a:t>
            </a:r>
            <a:endParaRPr lang="en-US" altLang="zh-CN" b="1" dirty="0"/>
          </a:p>
          <a:p>
            <a:pPr lvl="1">
              <a:buFont typeface="Wingdings" pitchFamily="2" charset="2"/>
              <a:buNone/>
            </a:pPr>
            <a:endParaRPr lang="en-US" altLang="zh-CN" b="1" dirty="0"/>
          </a:p>
          <a:p>
            <a:pPr lvl="1"/>
            <a:r>
              <a:rPr lang="zh-CN" altLang="en-US" b="1" dirty="0"/>
              <a:t>如果</a:t>
            </a:r>
            <a:r>
              <a:rPr lang="zh-CN" altLang="en-US" b="1" dirty="0">
                <a:solidFill>
                  <a:srgbClr val="FF0000"/>
                </a:solidFill>
              </a:rPr>
              <a:t>样本量小</a:t>
            </a:r>
            <a:r>
              <a:rPr lang="zh-CN" altLang="en-US" b="1" dirty="0"/>
              <a:t>，或</a:t>
            </a:r>
            <a:r>
              <a:rPr lang="zh-CN" altLang="en-US" b="1" dirty="0">
                <a:solidFill>
                  <a:srgbClr val="FF0000"/>
                </a:solidFill>
              </a:rPr>
              <a:t>总体标准差</a:t>
            </a:r>
            <a:r>
              <a:rPr lang="en-US" altLang="zh-CN" b="1" dirty="0">
                <a:solidFill>
                  <a:srgbClr val="FF0000"/>
                </a:solidFill>
              </a:rPr>
              <a:t>σ</a:t>
            </a:r>
            <a:r>
              <a:rPr lang="zh-CN" altLang="en-US" b="1" dirty="0">
                <a:solidFill>
                  <a:srgbClr val="FF0000"/>
                </a:solidFill>
              </a:rPr>
              <a:t>未知</a:t>
            </a:r>
            <a:r>
              <a:rPr lang="zh-CN" altLang="en-US" b="1" dirty="0"/>
              <a:t>，那么，一般</a:t>
            </a:r>
            <a:r>
              <a:rPr lang="zh-CN" altLang="en-US" b="1" u="sng" dirty="0">
                <a:solidFill>
                  <a:srgbClr val="FF0000"/>
                </a:solidFill>
              </a:rPr>
              <a:t>只能采用样本标准差</a:t>
            </a:r>
            <a:r>
              <a:rPr lang="en-US" altLang="zh-CN" b="1" u="sng" dirty="0">
                <a:solidFill>
                  <a:srgbClr val="FF0000"/>
                </a:solidFill>
              </a:rPr>
              <a:t>s</a:t>
            </a:r>
            <a:r>
              <a:rPr lang="zh-CN" altLang="en-US" b="1" u="sng" dirty="0">
                <a:solidFill>
                  <a:srgbClr val="FF0000"/>
                </a:solidFill>
              </a:rPr>
              <a:t>进行计算</a:t>
            </a:r>
            <a:r>
              <a:rPr lang="zh-CN" altLang="en-US" b="1" dirty="0"/>
              <a:t>，即采用 </a:t>
            </a:r>
            <a:r>
              <a:rPr lang="en-US" altLang="zh-CN" b="1" dirty="0"/>
              <a:t>t</a:t>
            </a:r>
            <a:r>
              <a:rPr lang="zh-CN" altLang="en-US" b="1" dirty="0"/>
              <a:t>统计量</a:t>
            </a:r>
            <a:endParaRPr lang="en-US" altLang="zh-CN" b="1" dirty="0"/>
          </a:p>
          <a:p>
            <a:pPr lvl="1"/>
            <a:endParaRPr lang="en-US" altLang="zh-CN" b="1" dirty="0"/>
          </a:p>
          <a:p>
            <a:pPr lvl="1"/>
            <a:endParaRPr lang="en-US" altLang="zh-CN" b="1" dirty="0"/>
          </a:p>
          <a:p>
            <a:pPr lvl="1"/>
            <a:endParaRPr lang="en-US" altLang="zh-CN" b="1" dirty="0"/>
          </a:p>
          <a:p>
            <a:pPr marL="457200" lvl="1" indent="0">
              <a:buNone/>
            </a:pPr>
            <a:r>
              <a:rPr lang="zh-CN" altLang="en-US" b="1" dirty="0"/>
              <a:t>然后，比较计算所得</a:t>
            </a:r>
            <a:r>
              <a:rPr lang="en-US" altLang="zh-CN" b="1" dirty="0"/>
              <a:t>Z</a:t>
            </a:r>
            <a:r>
              <a:rPr lang="zh-CN" altLang="en-US" b="1" dirty="0"/>
              <a:t>值与理论</a:t>
            </a:r>
            <a:r>
              <a:rPr lang="en-US" altLang="zh-CN" b="1" dirty="0"/>
              <a:t>Z</a:t>
            </a:r>
            <a:r>
              <a:rPr lang="zh-CN" altLang="en-US" b="1" dirty="0"/>
              <a:t>值，推断发生的概率，依据</a:t>
            </a:r>
            <a:r>
              <a:rPr lang="en-US" altLang="zh-CN" b="1" dirty="0"/>
              <a:t>Z</a:t>
            </a:r>
            <a:r>
              <a:rPr lang="zh-CN" altLang="en-US" b="1" dirty="0"/>
              <a:t>值与差异显著性关系表作出判断</a:t>
            </a:r>
            <a:endParaRPr lang="en-US" altLang="zh-CN" b="1" dirty="0"/>
          </a:p>
          <a:p>
            <a:pPr lvl="1"/>
            <a:endParaRPr lang="zh-CN" altLang="en-US" b="1" dirty="0"/>
          </a:p>
          <a:p>
            <a:endParaRPr lang="en-US" altLang="zh-CN" b="1" dirty="0"/>
          </a:p>
          <a:p>
            <a:endParaRPr lang="zh-CN" altLang="en-US" b="1" dirty="0"/>
          </a:p>
        </p:txBody>
      </p:sp>
      <p:sp>
        <p:nvSpPr>
          <p:cNvPr id="3482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dirty="0"/>
              <a:t>3.3</a:t>
            </a:r>
            <a:r>
              <a:rPr lang="zh-CN" altLang="en-US" dirty="0"/>
              <a:t>假设检验</a:t>
            </a:r>
          </a:p>
        </p:txBody>
      </p:sp>
      <p:sp>
        <p:nvSpPr>
          <p:cNvPr id="3482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4819" name="Object 5"/>
          <p:cNvGraphicFramePr>
            <a:graphicFrameLocks noChangeAspect="1"/>
          </p:cNvGraphicFramePr>
          <p:nvPr>
            <p:extLst>
              <p:ext uri="{D42A27DB-BD31-4B8C-83A1-F6EECF244321}">
                <p14:modId xmlns:p14="http://schemas.microsoft.com/office/powerpoint/2010/main" val="851081654"/>
              </p:ext>
            </p:extLst>
          </p:nvPr>
        </p:nvGraphicFramePr>
        <p:xfrm>
          <a:off x="3779912" y="4149080"/>
          <a:ext cx="1285875" cy="889000"/>
        </p:xfrm>
        <a:graphic>
          <a:graphicData uri="http://schemas.openxmlformats.org/presentationml/2006/ole">
            <mc:AlternateContent xmlns:mc="http://schemas.openxmlformats.org/markup-compatibility/2006">
              <mc:Choice xmlns:v="urn:schemas-microsoft-com:vml" Requires="v">
                <p:oleObj spid="_x0000_s30723" name="Equation" r:id="rId3" imgW="647362" imgH="447824" progId="">
                  <p:embed/>
                </p:oleObj>
              </mc:Choice>
              <mc:Fallback>
                <p:oleObj name="Equation" r:id="rId3" imgW="647362" imgH="4478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149080"/>
                        <a:ext cx="1285875"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图片 2"/>
          <p:cNvPicPr>
            <a:picLocks noChangeAspect="1"/>
          </p:cNvPicPr>
          <p:nvPr/>
        </p:nvPicPr>
        <p:blipFill>
          <a:blip r:embed="rId5"/>
          <a:stretch>
            <a:fillRect/>
          </a:stretch>
        </p:blipFill>
        <p:spPr>
          <a:xfrm>
            <a:off x="6214269" y="980616"/>
            <a:ext cx="2728596" cy="1774011"/>
          </a:xfrm>
          <a:prstGeom prst="rect">
            <a:avLst/>
          </a:prstGeom>
        </p:spPr>
      </p:pic>
      <p:sp>
        <p:nvSpPr>
          <p:cNvPr id="6" name="右箭头 5"/>
          <p:cNvSpPr/>
          <p:nvPr/>
        </p:nvSpPr>
        <p:spPr>
          <a:xfrm>
            <a:off x="5830138" y="1066420"/>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266541" y="4677543"/>
            <a:ext cx="214202" cy="263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6833507"/>
      </p:ext>
    </p:extLst>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4.3.1</a:t>
            </a:r>
            <a:r>
              <a:rPr lang="zh-CN" altLang="en-US" dirty="0"/>
              <a:t> </a:t>
            </a:r>
            <a:r>
              <a:rPr lang="zh-CN" altLang="en-US" b="1" dirty="0"/>
              <a:t>参数</a:t>
            </a:r>
            <a:r>
              <a:rPr lang="zh-CN" altLang="en-US" dirty="0"/>
              <a:t>假设检验</a:t>
            </a:r>
            <a:r>
              <a:rPr lang="en-US" altLang="zh-CN" dirty="0"/>
              <a:t>-</a:t>
            </a:r>
            <a:r>
              <a:rPr lang="zh-CN" altLang="en-US" dirty="0"/>
              <a:t>例子 </a:t>
            </a:r>
            <a:r>
              <a:rPr lang="en-US" altLang="zh-CN" dirty="0"/>
              <a:t>(from </a:t>
            </a:r>
            <a:r>
              <a:rPr lang="zh-CN" altLang="en-US" dirty="0"/>
              <a:t>百度百科</a:t>
            </a:r>
            <a:r>
              <a:rPr lang="en-US" altLang="zh-CN" dirty="0"/>
              <a:t>)</a:t>
            </a:r>
            <a:endParaRPr lang="zh-CN" altLang="en-US" dirty="0"/>
          </a:p>
        </p:txBody>
      </p:sp>
      <p:sp>
        <p:nvSpPr>
          <p:cNvPr id="3" name="内容占位符 2"/>
          <p:cNvSpPr>
            <a:spLocks noGrp="1"/>
          </p:cNvSpPr>
          <p:nvPr>
            <p:ph idx="1"/>
          </p:nvPr>
        </p:nvSpPr>
        <p:spPr>
          <a:xfrm>
            <a:off x="492125" y="1214422"/>
            <a:ext cx="8153400" cy="4762910"/>
          </a:xfrm>
        </p:spPr>
        <p:txBody>
          <a:bodyPr/>
          <a:lstStyle/>
          <a:p>
            <a:r>
              <a:rPr lang="zh-CN" altLang="en-US" sz="2000" dirty="0"/>
              <a:t>某项教育技术实验，对实验组和控制组的前测和后测的数据分别如下表所示，比较</a:t>
            </a:r>
            <a:r>
              <a:rPr lang="zh-CN" altLang="en-US" sz="2000" b="1" dirty="0"/>
              <a:t>两组前测和后测是否存在差异</a:t>
            </a:r>
            <a:r>
              <a:rPr lang="zh-CN" altLang="en-US" sz="2000" dirty="0"/>
              <a:t>。</a:t>
            </a:r>
            <a:endParaRPr lang="en-US" altLang="zh-CN" sz="20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2000" dirty="0"/>
              <a:t>    </a:t>
            </a:r>
            <a:r>
              <a:rPr lang="en-US" altLang="zh-CN" sz="2000" dirty="0"/>
              <a:t>1</a:t>
            </a:r>
            <a:r>
              <a:rPr lang="zh-CN" altLang="en-US" sz="2000" dirty="0"/>
              <a:t>）由于</a:t>
            </a:r>
            <a:r>
              <a:rPr lang="en-US" altLang="zh-CN" sz="2000" dirty="0"/>
              <a:t>n</a:t>
            </a:r>
            <a:r>
              <a:rPr lang="zh-CN" altLang="en-US" sz="2000" dirty="0"/>
              <a:t>＞</a:t>
            </a:r>
            <a:r>
              <a:rPr lang="en-US" altLang="zh-CN" sz="2000" dirty="0"/>
              <a:t>30</a:t>
            </a:r>
            <a:r>
              <a:rPr lang="zh-CN" altLang="en-US" sz="2000" dirty="0"/>
              <a:t>，属于大样本，所以采用</a:t>
            </a:r>
            <a:r>
              <a:rPr lang="en-US" altLang="zh-CN" sz="2000" dirty="0"/>
              <a:t>Z</a:t>
            </a:r>
            <a:r>
              <a:rPr lang="zh-CN" altLang="en-US" sz="2000" dirty="0"/>
              <a:t>检验。由于这是检验来自两个不同总体的两个样本平均数，看它们各自代表的总体的差异是否显著，所以采用双总体的</a:t>
            </a:r>
            <a:r>
              <a:rPr lang="en-US" altLang="zh-CN" sz="2000" dirty="0"/>
              <a:t>Z</a:t>
            </a:r>
            <a:r>
              <a:rPr lang="zh-CN" altLang="en-US" sz="2000" dirty="0"/>
              <a:t>检验方法。</a:t>
            </a:r>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pic>
        <p:nvPicPr>
          <p:cNvPr id="6" name="图片 5"/>
          <p:cNvPicPr>
            <a:picLocks noChangeAspect="1"/>
          </p:cNvPicPr>
          <p:nvPr/>
        </p:nvPicPr>
        <p:blipFill>
          <a:blip r:embed="rId2"/>
          <a:stretch>
            <a:fillRect/>
          </a:stretch>
        </p:blipFill>
        <p:spPr>
          <a:xfrm>
            <a:off x="2671541" y="2204864"/>
            <a:ext cx="4358213" cy="2160240"/>
          </a:xfrm>
          <a:prstGeom prst="rect">
            <a:avLst/>
          </a:prstGeom>
        </p:spPr>
      </p:pic>
    </p:spTree>
    <p:extLst>
      <p:ext uri="{BB962C8B-B14F-4D97-AF65-F5344CB8AC3E}">
        <p14:creationId xmlns:p14="http://schemas.microsoft.com/office/powerpoint/2010/main" val="545622896"/>
      </p:ext>
    </p:extLst>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4.3.1</a:t>
            </a:r>
            <a:r>
              <a:rPr lang="zh-CN" altLang="en-US" dirty="0"/>
              <a:t> </a:t>
            </a:r>
            <a:r>
              <a:rPr lang="zh-CN" altLang="en-US" b="1" dirty="0"/>
              <a:t>参数</a:t>
            </a:r>
            <a:r>
              <a:rPr lang="zh-CN" altLang="en-US" dirty="0"/>
              <a:t>假设检验</a:t>
            </a:r>
            <a:r>
              <a:rPr lang="en-US" altLang="zh-CN" dirty="0"/>
              <a:t>-</a:t>
            </a:r>
            <a:r>
              <a:rPr lang="zh-CN" altLang="en-US" dirty="0"/>
              <a:t>例子</a:t>
            </a:r>
          </a:p>
        </p:txBody>
      </p:sp>
      <p:sp>
        <p:nvSpPr>
          <p:cNvPr id="3" name="内容占位符 2"/>
          <p:cNvSpPr>
            <a:spLocks noGrp="1"/>
          </p:cNvSpPr>
          <p:nvPr>
            <p:ph idx="1"/>
          </p:nvPr>
        </p:nvSpPr>
        <p:spPr/>
        <p:txBody>
          <a:bodyPr/>
          <a:lstStyle/>
          <a:p>
            <a:pPr marL="0" indent="0">
              <a:buNone/>
            </a:pPr>
            <a:r>
              <a:rPr lang="en-US" altLang="zh-CN" dirty="0"/>
              <a:t>2</a:t>
            </a:r>
            <a:r>
              <a:rPr lang="zh-CN" altLang="en-US" dirty="0"/>
              <a:t>）计算前测</a:t>
            </a:r>
            <a:r>
              <a:rPr lang="en-US" altLang="zh-CN" dirty="0"/>
              <a:t>Z</a:t>
            </a:r>
            <a:r>
              <a:rPr lang="zh-CN" altLang="en-US" dirty="0"/>
              <a:t>的值</a:t>
            </a:r>
            <a:r>
              <a:rPr lang="en-US" altLang="zh-CN" dirty="0"/>
              <a:t>(</a:t>
            </a:r>
            <a:r>
              <a:rPr lang="zh-CN" altLang="en-US" b="1" dirty="0"/>
              <a:t>公式</a:t>
            </a:r>
            <a:r>
              <a:rPr lang="en-US" altLang="zh-CN" dirty="0"/>
              <a:t>)</a:t>
            </a:r>
            <a:r>
              <a:rPr lang="zh-CN" altLang="en-US" dirty="0"/>
              <a:t>：</a:t>
            </a:r>
            <a:endParaRPr lang="en-US" altLang="zh-CN" dirty="0"/>
          </a:p>
          <a:p>
            <a:endParaRPr lang="en-US" altLang="zh-CN" dirty="0"/>
          </a:p>
          <a:p>
            <a:endParaRPr lang="en-US" altLang="zh-CN" dirty="0"/>
          </a:p>
          <a:p>
            <a:endParaRPr lang="en-US" altLang="zh-CN" dirty="0"/>
          </a:p>
          <a:p>
            <a:pPr marL="0" indent="0">
              <a:buNone/>
            </a:pPr>
            <a:r>
              <a:rPr lang="en-US" altLang="zh-CN" dirty="0"/>
              <a:t>3</a:t>
            </a:r>
            <a:r>
              <a:rPr lang="zh-CN" altLang="en-US" dirty="0"/>
              <a:t>）</a:t>
            </a:r>
            <a:r>
              <a:rPr lang="en-US" altLang="zh-CN" dirty="0"/>
              <a:t>|Z|=0.658</a:t>
            </a:r>
            <a:r>
              <a:rPr lang="zh-CN" altLang="en-US" dirty="0"/>
              <a:t>＜</a:t>
            </a:r>
            <a:r>
              <a:rPr lang="en-US" altLang="zh-CN" dirty="0"/>
              <a:t>1.96 =&gt; </a:t>
            </a:r>
            <a:r>
              <a:rPr lang="zh-CN" altLang="en-US" dirty="0"/>
              <a:t>前测两组</a:t>
            </a:r>
            <a:r>
              <a:rPr lang="zh-CN" altLang="en-US" u="sng" dirty="0"/>
              <a:t>差异不显著</a:t>
            </a:r>
            <a:endParaRPr lang="en-US" altLang="zh-CN" u="sng" dirty="0"/>
          </a:p>
          <a:p>
            <a:pPr marL="0" indent="0">
              <a:buNone/>
            </a:pPr>
            <a:r>
              <a:rPr lang="en-US" altLang="zh-CN" dirty="0"/>
              <a:t>4</a:t>
            </a:r>
            <a:r>
              <a:rPr lang="zh-CN" altLang="en-US" dirty="0"/>
              <a:t>）计算后测</a:t>
            </a:r>
            <a:r>
              <a:rPr lang="en-US" altLang="zh-CN" dirty="0"/>
              <a:t>Z</a:t>
            </a:r>
            <a:r>
              <a:rPr lang="zh-CN" altLang="en-US" dirty="0"/>
              <a:t>的值</a:t>
            </a:r>
            <a:r>
              <a:rPr lang="en-US" altLang="zh-CN" dirty="0"/>
              <a:t>:</a:t>
            </a:r>
          </a:p>
          <a:p>
            <a:endParaRPr lang="en-US" altLang="zh-CN" dirty="0"/>
          </a:p>
          <a:p>
            <a:endParaRPr lang="en-US" altLang="zh-CN" dirty="0"/>
          </a:p>
          <a:p>
            <a:pPr marL="0" indent="0">
              <a:buNone/>
            </a:pPr>
            <a:r>
              <a:rPr lang="en-US" altLang="zh-CN" dirty="0"/>
              <a:t>5</a:t>
            </a:r>
            <a:r>
              <a:rPr lang="zh-CN" altLang="en-US" dirty="0"/>
              <a:t>）</a:t>
            </a:r>
            <a:r>
              <a:rPr lang="en-US" altLang="zh-CN" dirty="0"/>
              <a:t>|Z|= 2.16</a:t>
            </a:r>
            <a:r>
              <a:rPr lang="zh-CN" altLang="en-US" dirty="0"/>
              <a:t>＞</a:t>
            </a:r>
            <a:r>
              <a:rPr lang="en-US" altLang="zh-CN" dirty="0"/>
              <a:t>1.96 =&gt; </a:t>
            </a:r>
            <a:r>
              <a:rPr lang="zh-CN" altLang="en-US" dirty="0"/>
              <a:t>后测两组</a:t>
            </a:r>
            <a:r>
              <a:rPr lang="zh-CN" altLang="en-US" u="sng" dirty="0"/>
              <a:t>差异显著</a:t>
            </a:r>
            <a:endParaRPr lang="en-US" altLang="zh-CN" u="sng" dirty="0"/>
          </a:p>
          <a:p>
            <a:endParaRPr lang="en-US" altLang="zh-CN" dirty="0"/>
          </a:p>
          <a:p>
            <a:endParaRPr lang="zh-CN" altLang="en-US" dirty="0"/>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141386"/>
            <a:ext cx="3361152" cy="85556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961095"/>
            <a:ext cx="2103457" cy="912529"/>
          </a:xfrm>
          <a:prstGeom prst="rect">
            <a:avLst/>
          </a:prstGeom>
        </p:spPr>
      </p:pic>
      <p:cxnSp>
        <p:nvCxnSpPr>
          <p:cNvPr id="9" name="曲线连接符 8"/>
          <p:cNvCxnSpPr/>
          <p:nvPr/>
        </p:nvCxnSpPr>
        <p:spPr>
          <a:xfrm flipV="1">
            <a:off x="3707904" y="1392641"/>
            <a:ext cx="2376264" cy="3430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4581128"/>
            <a:ext cx="2417411" cy="720080"/>
          </a:xfrm>
          <a:prstGeom prst="rect">
            <a:avLst/>
          </a:prstGeom>
        </p:spPr>
      </p:pic>
      <p:pic>
        <p:nvPicPr>
          <p:cNvPr id="12" name="图片 11"/>
          <p:cNvPicPr>
            <a:picLocks noChangeAspect="1"/>
          </p:cNvPicPr>
          <p:nvPr/>
        </p:nvPicPr>
        <p:blipFill>
          <a:blip r:embed="rId5"/>
          <a:stretch>
            <a:fillRect/>
          </a:stretch>
        </p:blipFill>
        <p:spPr>
          <a:xfrm>
            <a:off x="6517006" y="4103323"/>
            <a:ext cx="2367736" cy="1539396"/>
          </a:xfrm>
          <a:prstGeom prst="rect">
            <a:avLst/>
          </a:prstGeom>
        </p:spPr>
      </p:pic>
      <p:cxnSp>
        <p:nvCxnSpPr>
          <p:cNvPr id="14" name="曲线连接符 13"/>
          <p:cNvCxnSpPr/>
          <p:nvPr/>
        </p:nvCxnSpPr>
        <p:spPr>
          <a:xfrm rot="10800000" flipV="1">
            <a:off x="3779913" y="5085183"/>
            <a:ext cx="3024337" cy="55753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0800000">
            <a:off x="3563888" y="3789040"/>
            <a:ext cx="3240362" cy="151216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12205"/>
      </p:ext>
    </p:extLst>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标题 1"/>
          <p:cNvSpPr>
            <a:spLocks noGrp="1"/>
          </p:cNvSpPr>
          <p:nvPr>
            <p:ph type="title"/>
          </p:nvPr>
        </p:nvSpPr>
        <p:spPr>
          <a:xfrm>
            <a:off x="230187" y="317182"/>
            <a:ext cx="8540750" cy="822325"/>
          </a:xfrm>
        </p:spPr>
        <p:txBody>
          <a:bodyPr/>
          <a:lstStyle/>
          <a:p>
            <a:r>
              <a:rPr lang="en-US" altLang="zh-CN" dirty="0"/>
              <a:t>4.3.1</a:t>
            </a:r>
            <a:r>
              <a:rPr lang="zh-CN" altLang="en-US" dirty="0"/>
              <a:t>参数假设检验</a:t>
            </a:r>
          </a:p>
        </p:txBody>
      </p:sp>
      <p:sp>
        <p:nvSpPr>
          <p:cNvPr id="3584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584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5842" name="Object 4"/>
          <p:cNvGraphicFramePr>
            <a:graphicFrameLocks noChangeAspect="1"/>
          </p:cNvGraphicFramePr>
          <p:nvPr>
            <p:extLst>
              <p:ext uri="{D42A27DB-BD31-4B8C-83A1-F6EECF244321}">
                <p14:modId xmlns:p14="http://schemas.microsoft.com/office/powerpoint/2010/main" val="2004010002"/>
              </p:ext>
            </p:extLst>
          </p:nvPr>
        </p:nvGraphicFramePr>
        <p:xfrm>
          <a:off x="0" y="2230508"/>
          <a:ext cx="9010650" cy="3081016"/>
        </p:xfrm>
        <a:graphic>
          <a:graphicData uri="http://schemas.openxmlformats.org/presentationml/2006/ole">
            <mc:AlternateContent xmlns:mc="http://schemas.openxmlformats.org/markup-compatibility/2006">
              <mc:Choice xmlns:v="urn:schemas-microsoft-com:vml" Requires="v">
                <p:oleObj spid="_x0000_s31747" name="文档" r:id="rId4" imgW="5453808" imgH="1854782" progId="Word.Document.12">
                  <p:embed/>
                </p:oleObj>
              </mc:Choice>
              <mc:Fallback>
                <p:oleObj name="文档" r:id="rId4" imgW="5453808" imgH="1854782" progId="Word.Document.12">
                  <p:embed/>
                  <p:pic>
                    <p:nvPicPr>
                      <p:cNvPr id="0" name="Object 4"/>
                      <p:cNvPicPr>
                        <a:picLocks noChangeAspect="1" noChangeArrowheads="1"/>
                      </p:cNvPicPr>
                      <p:nvPr/>
                    </p:nvPicPr>
                    <p:blipFill>
                      <a:blip r:embed="rId5"/>
                      <a:srcRect/>
                      <a:stretch>
                        <a:fillRect/>
                      </a:stretch>
                    </p:blipFill>
                    <p:spPr bwMode="auto">
                      <a:xfrm>
                        <a:off x="0" y="2230508"/>
                        <a:ext cx="9010650" cy="3081016"/>
                      </a:xfrm>
                      <a:prstGeom prst="rect">
                        <a:avLst/>
                      </a:prstGeom>
                      <a:noFill/>
                      <a:ln>
                        <a:noFill/>
                      </a:ln>
                      <a:effectLst/>
                    </p:spPr>
                  </p:pic>
                </p:oleObj>
              </mc:Fallback>
            </mc:AlternateContent>
          </a:graphicData>
        </a:graphic>
      </p:graphicFrame>
      <p:sp>
        <p:nvSpPr>
          <p:cNvPr id="11" name="TextBox 10"/>
          <p:cNvSpPr txBox="1"/>
          <p:nvPr/>
        </p:nvSpPr>
        <p:spPr>
          <a:xfrm>
            <a:off x="2464626" y="4963341"/>
            <a:ext cx="4572000"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a:t>
            </a:r>
            <a:r>
              <a:rPr lang="en-US" dirty="0"/>
              <a:t>-6 </a:t>
            </a:r>
            <a:r>
              <a:rPr lang="zh-CN" altLang="en-US" dirty="0"/>
              <a:t>左单侧检验、右单侧检验和双侧检验</a:t>
            </a:r>
          </a:p>
        </p:txBody>
      </p:sp>
      <p:sp>
        <p:nvSpPr>
          <p:cNvPr id="2" name="圆角矩形 1"/>
          <p:cNvSpPr/>
          <p:nvPr/>
        </p:nvSpPr>
        <p:spPr>
          <a:xfrm>
            <a:off x="3203848" y="3538496"/>
            <a:ext cx="1008112" cy="13001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圆角矩形 8"/>
          <p:cNvSpPr/>
          <p:nvPr/>
        </p:nvSpPr>
        <p:spPr>
          <a:xfrm>
            <a:off x="4854897" y="3559252"/>
            <a:ext cx="1008112" cy="13001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圆角矩形 9"/>
          <p:cNvSpPr/>
          <p:nvPr/>
        </p:nvSpPr>
        <p:spPr>
          <a:xfrm>
            <a:off x="6428717" y="3559252"/>
            <a:ext cx="1008112" cy="13001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4.3.1</a:t>
            </a:r>
            <a:r>
              <a:rPr lang="zh-CN" altLang="en-US" dirty="0"/>
              <a:t>参数假设检验</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graphicFrame>
        <p:nvGraphicFramePr>
          <p:cNvPr id="7" name="Object 4"/>
          <p:cNvGraphicFramePr>
            <a:graphicFrameLocks noChangeAspect="1"/>
          </p:cNvGraphicFramePr>
          <p:nvPr>
            <p:extLst>
              <p:ext uri="{D42A27DB-BD31-4B8C-83A1-F6EECF244321}">
                <p14:modId xmlns:p14="http://schemas.microsoft.com/office/powerpoint/2010/main" val="342208971"/>
              </p:ext>
            </p:extLst>
          </p:nvPr>
        </p:nvGraphicFramePr>
        <p:xfrm>
          <a:off x="981868" y="1926568"/>
          <a:ext cx="455613" cy="546100"/>
        </p:xfrm>
        <a:graphic>
          <a:graphicData uri="http://schemas.openxmlformats.org/presentationml/2006/ole">
            <mc:AlternateContent xmlns:mc="http://schemas.openxmlformats.org/markup-compatibility/2006">
              <mc:Choice xmlns:v="urn:schemas-microsoft-com:vml" Requires="v">
                <p:oleObj spid="_x0000_s32774" r:id="rId3" imgW="191731" imgH="230014" progId="">
                  <p:embed/>
                </p:oleObj>
              </mc:Choice>
              <mc:Fallback>
                <p:oleObj r:id="rId3" imgW="191731" imgH="23001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 y="1926568"/>
                        <a:ext cx="455613"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4267200" y="3055032"/>
            <a:ext cx="4572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dirty="0">
                <a:solidFill>
                  <a:srgbClr val="FF3300"/>
                </a:solidFill>
                <a:ea typeface="楷体_GB2312" pitchFamily="1" charset="-122"/>
              </a:rPr>
              <a:t>左单侧检验</a:t>
            </a:r>
            <a:r>
              <a:rPr lang="zh-CN" altLang="en-US" sz="2600" b="1" dirty="0">
                <a:solidFill>
                  <a:srgbClr val="FF3300"/>
                </a:solidFill>
                <a:ea typeface="楷体_GB2312" pitchFamily="1" charset="-122"/>
                <a:sym typeface="Symbol" panose="05050102010706020507" pitchFamily="18" charset="2"/>
              </a:rPr>
              <a:t>“</a:t>
            </a:r>
            <a:r>
              <a:rPr lang="zh-CN" altLang="en-US" sz="2600" b="1" dirty="0">
                <a:solidFill>
                  <a:srgbClr val="FF3300"/>
                </a:solidFill>
                <a:ea typeface="楷体_GB2312" pitchFamily="1" charset="-122"/>
              </a:rPr>
              <a:t>怕小不怕大”</a:t>
            </a:r>
          </a:p>
        </p:txBody>
      </p:sp>
      <p:sp>
        <p:nvSpPr>
          <p:cNvPr id="9" name="Text Box 6"/>
          <p:cNvSpPr txBox="1">
            <a:spLocks noChangeArrowheads="1"/>
          </p:cNvSpPr>
          <p:nvPr/>
        </p:nvSpPr>
        <p:spPr bwMode="auto">
          <a:xfrm>
            <a:off x="4275373" y="4228361"/>
            <a:ext cx="4572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dirty="0">
                <a:solidFill>
                  <a:srgbClr val="FF3300"/>
                </a:solidFill>
                <a:ea typeface="楷体_GB2312" pitchFamily="1" charset="-122"/>
              </a:rPr>
              <a:t>右单侧检验</a:t>
            </a:r>
            <a:r>
              <a:rPr lang="zh-CN" altLang="en-US" sz="2600" b="1" dirty="0">
                <a:solidFill>
                  <a:srgbClr val="FF3300"/>
                </a:solidFill>
                <a:ea typeface="楷体_GB2312" pitchFamily="1" charset="-122"/>
                <a:sym typeface="Symbol" panose="05050102010706020507" pitchFamily="18" charset="2"/>
              </a:rPr>
              <a:t>“</a:t>
            </a:r>
            <a:r>
              <a:rPr lang="zh-CN" altLang="en-US" sz="2600" b="1" dirty="0">
                <a:solidFill>
                  <a:srgbClr val="FF3300"/>
                </a:solidFill>
                <a:ea typeface="楷体_GB2312" pitchFamily="1" charset="-122"/>
              </a:rPr>
              <a:t>怕大不怕小”</a:t>
            </a:r>
          </a:p>
        </p:txBody>
      </p:sp>
      <p:sp>
        <p:nvSpPr>
          <p:cNvPr id="10" name="Text Box 7"/>
          <p:cNvSpPr txBox="1">
            <a:spLocks noChangeArrowheads="1"/>
          </p:cNvSpPr>
          <p:nvPr/>
        </p:nvSpPr>
        <p:spPr bwMode="auto">
          <a:xfrm>
            <a:off x="4284663" y="5445125"/>
            <a:ext cx="4191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a:solidFill>
                  <a:srgbClr val="FF3300"/>
                </a:solidFill>
                <a:ea typeface="楷体_GB2312" pitchFamily="1" charset="-122"/>
              </a:rPr>
              <a:t>双侧检验：过大过小均拒绝</a:t>
            </a:r>
          </a:p>
        </p:txBody>
      </p:sp>
      <p:graphicFrame>
        <p:nvGraphicFramePr>
          <p:cNvPr id="11" name="Object 8"/>
          <p:cNvGraphicFramePr>
            <a:graphicFrameLocks noChangeAspect="1"/>
          </p:cNvGraphicFramePr>
          <p:nvPr>
            <p:extLst>
              <p:ext uri="{D42A27DB-BD31-4B8C-83A1-F6EECF244321}">
                <p14:modId xmlns:p14="http://schemas.microsoft.com/office/powerpoint/2010/main" val="32563027"/>
              </p:ext>
            </p:extLst>
          </p:nvPr>
        </p:nvGraphicFramePr>
        <p:xfrm>
          <a:off x="395288" y="2997200"/>
          <a:ext cx="1482725" cy="936625"/>
        </p:xfrm>
        <a:graphic>
          <a:graphicData uri="http://schemas.openxmlformats.org/presentationml/2006/ole">
            <mc:AlternateContent xmlns:mc="http://schemas.openxmlformats.org/markup-compatibility/2006">
              <mc:Choice xmlns:v="urn:schemas-microsoft-com:vml" Requires="v">
                <p:oleObj spid="_x0000_s32775" name="Equation" r:id="rId5" imgW="723903" imgH="457319" progId="Equation.DSMT4">
                  <p:embed/>
                </p:oleObj>
              </mc:Choice>
              <mc:Fallback>
                <p:oleObj name="Equation" r:id="rId5" imgW="723903" imgH="45731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997200"/>
                        <a:ext cx="14827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9"/>
          <p:cNvSpPr>
            <a:spLocks/>
          </p:cNvSpPr>
          <p:nvPr/>
        </p:nvSpPr>
        <p:spPr bwMode="auto">
          <a:xfrm>
            <a:off x="1979613" y="2997200"/>
            <a:ext cx="152400" cy="914400"/>
          </a:xfrm>
          <a:prstGeom prst="rightBrace">
            <a:avLst>
              <a:gd name="adj1" fmla="val 50000"/>
              <a:gd name="adj2" fmla="val 5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0"/>
          <p:cNvSpPr>
            <a:spLocks noChangeShapeType="1"/>
          </p:cNvSpPr>
          <p:nvPr/>
        </p:nvSpPr>
        <p:spPr bwMode="auto">
          <a:xfrm>
            <a:off x="2195513" y="3429000"/>
            <a:ext cx="433387"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11"/>
          <p:cNvSpPr txBox="1">
            <a:spLocks noChangeArrowheads="1"/>
          </p:cNvSpPr>
          <p:nvPr/>
        </p:nvSpPr>
        <p:spPr bwMode="auto">
          <a:xfrm>
            <a:off x="2555875" y="32131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左侧检验</a:t>
            </a:r>
          </a:p>
        </p:txBody>
      </p:sp>
      <p:graphicFrame>
        <p:nvGraphicFramePr>
          <p:cNvPr id="15" name="Object 12"/>
          <p:cNvGraphicFramePr>
            <a:graphicFrameLocks noChangeAspect="1"/>
          </p:cNvGraphicFramePr>
          <p:nvPr>
            <p:extLst>
              <p:ext uri="{D42A27DB-BD31-4B8C-83A1-F6EECF244321}">
                <p14:modId xmlns:p14="http://schemas.microsoft.com/office/powerpoint/2010/main" val="1920669856"/>
              </p:ext>
            </p:extLst>
          </p:nvPr>
        </p:nvGraphicFramePr>
        <p:xfrm>
          <a:off x="395287" y="4053079"/>
          <a:ext cx="1482725" cy="936625"/>
        </p:xfrm>
        <a:graphic>
          <a:graphicData uri="http://schemas.openxmlformats.org/presentationml/2006/ole">
            <mc:AlternateContent xmlns:mc="http://schemas.openxmlformats.org/markup-compatibility/2006">
              <mc:Choice xmlns:v="urn:schemas-microsoft-com:vml" Requires="v">
                <p:oleObj spid="_x0000_s32776" r:id="rId7" imgW="723903" imgH="457319" progId="Equation.3">
                  <p:embed/>
                </p:oleObj>
              </mc:Choice>
              <mc:Fallback>
                <p:oleObj r:id="rId7" imgW="723903" imgH="4573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7" y="4053079"/>
                        <a:ext cx="14827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AutoShape 13"/>
          <p:cNvSpPr>
            <a:spLocks/>
          </p:cNvSpPr>
          <p:nvPr/>
        </p:nvSpPr>
        <p:spPr bwMode="auto">
          <a:xfrm>
            <a:off x="1966913" y="4075113"/>
            <a:ext cx="152400" cy="914400"/>
          </a:xfrm>
          <a:prstGeom prst="rightBrace">
            <a:avLst>
              <a:gd name="adj1" fmla="val 50000"/>
              <a:gd name="adj2" fmla="val 5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4"/>
          <p:cNvSpPr>
            <a:spLocks noChangeShapeType="1"/>
          </p:cNvSpPr>
          <p:nvPr/>
        </p:nvSpPr>
        <p:spPr bwMode="auto">
          <a:xfrm>
            <a:off x="2109788" y="4506913"/>
            <a:ext cx="433387"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Text Box 15"/>
          <p:cNvSpPr txBox="1">
            <a:spLocks noChangeArrowheads="1"/>
          </p:cNvSpPr>
          <p:nvPr/>
        </p:nvSpPr>
        <p:spPr bwMode="auto">
          <a:xfrm>
            <a:off x="2543175" y="42910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右侧检验</a:t>
            </a:r>
          </a:p>
        </p:txBody>
      </p:sp>
      <p:graphicFrame>
        <p:nvGraphicFramePr>
          <p:cNvPr id="19" name="Object 16"/>
          <p:cNvGraphicFramePr>
            <a:graphicFrameLocks noChangeAspect="1"/>
          </p:cNvGraphicFramePr>
          <p:nvPr/>
        </p:nvGraphicFramePr>
        <p:xfrm>
          <a:off x="468313" y="5229225"/>
          <a:ext cx="1482725" cy="936625"/>
        </p:xfrm>
        <a:graphic>
          <a:graphicData uri="http://schemas.openxmlformats.org/presentationml/2006/ole">
            <mc:AlternateContent xmlns:mc="http://schemas.openxmlformats.org/markup-compatibility/2006">
              <mc:Choice xmlns:v="urn:schemas-microsoft-com:vml" Requires="v">
                <p:oleObj spid="_x0000_s32777" r:id="rId9" imgW="723903" imgH="457319" progId="Equation.3">
                  <p:embed/>
                </p:oleObj>
              </mc:Choice>
              <mc:Fallback>
                <p:oleObj r:id="rId9" imgW="723903" imgH="4573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5229225"/>
                        <a:ext cx="14827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7"/>
          <p:cNvSpPr>
            <a:spLocks/>
          </p:cNvSpPr>
          <p:nvPr/>
        </p:nvSpPr>
        <p:spPr bwMode="auto">
          <a:xfrm>
            <a:off x="1966913" y="5299075"/>
            <a:ext cx="152400" cy="914400"/>
          </a:xfrm>
          <a:prstGeom prst="rightBrace">
            <a:avLst>
              <a:gd name="adj1" fmla="val 50000"/>
              <a:gd name="adj2" fmla="val 5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8"/>
          <p:cNvSpPr>
            <a:spLocks noChangeShapeType="1"/>
          </p:cNvSpPr>
          <p:nvPr/>
        </p:nvSpPr>
        <p:spPr bwMode="auto">
          <a:xfrm>
            <a:off x="2109788" y="5732463"/>
            <a:ext cx="433387"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19"/>
          <p:cNvSpPr txBox="1">
            <a:spLocks noChangeArrowheads="1"/>
          </p:cNvSpPr>
          <p:nvPr/>
        </p:nvSpPr>
        <p:spPr bwMode="auto">
          <a:xfrm>
            <a:off x="2555875" y="55165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双侧检验</a:t>
            </a:r>
          </a:p>
        </p:txBody>
      </p:sp>
      <p:sp>
        <p:nvSpPr>
          <p:cNvPr id="23" name="Rectangle 3"/>
          <p:cNvSpPr txBox="1">
            <a:spLocks noChangeArrowheads="1"/>
          </p:cNvSpPr>
          <p:nvPr/>
        </p:nvSpPr>
        <p:spPr>
          <a:xfrm>
            <a:off x="-58737" y="1244737"/>
            <a:ext cx="8915400" cy="5410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ts val="4100"/>
              </a:lnSpc>
            </a:pPr>
            <a:r>
              <a:rPr lang="en-US" sz="2800" dirty="0"/>
              <a:t>  </a:t>
            </a:r>
            <a:r>
              <a:rPr lang="en-US" sz="2800" dirty="0" err="1">
                <a:solidFill>
                  <a:srgbClr val="A50021"/>
                </a:solidFill>
                <a:ea typeface="隶书" panose="02010509060101010101" pitchFamily="49" charset="-122"/>
              </a:rPr>
              <a:t>建立零假设和备择假设总结</a:t>
            </a:r>
            <a:r>
              <a:rPr lang="en-US" sz="2800" dirty="0">
                <a:solidFill>
                  <a:srgbClr val="A50021"/>
                </a:solidFill>
                <a:ea typeface="隶书" panose="02010509060101010101" pitchFamily="49" charset="-122"/>
              </a:rPr>
              <a:t>：</a:t>
            </a:r>
          </a:p>
          <a:p>
            <a:pPr marL="0" indent="0" fontAlgn="auto">
              <a:lnSpc>
                <a:spcPts val="4100"/>
              </a:lnSpc>
              <a:buNone/>
            </a:pPr>
            <a:r>
              <a:rPr lang="en-US" b="1" dirty="0">
                <a:latin typeface="楷体_GB2312" pitchFamily="1" charset="-122"/>
                <a:ea typeface="楷体_GB2312" pitchFamily="1" charset="-122"/>
              </a:rPr>
              <a:t>    设   </a:t>
            </a:r>
            <a:r>
              <a:rPr lang="en-US" b="1" dirty="0" err="1">
                <a:latin typeface="楷体_GB2312" pitchFamily="1" charset="-122"/>
                <a:ea typeface="楷体_GB2312" pitchFamily="1" charset="-122"/>
              </a:rPr>
              <a:t>表示在零假设和备择假设中考虑的</a:t>
            </a:r>
            <a:r>
              <a:rPr lang="en-US" b="1" dirty="0" err="1">
                <a:solidFill>
                  <a:srgbClr val="FF0000"/>
                </a:solidFill>
                <a:latin typeface="楷体_GB2312" pitchFamily="1" charset="-122"/>
                <a:ea typeface="楷体_GB2312" pitchFamily="1" charset="-122"/>
              </a:rPr>
              <a:t>某一特定数值</a:t>
            </a:r>
            <a:r>
              <a:rPr lang="en-US" b="1" dirty="0" err="1">
                <a:latin typeface="楷体_GB2312" pitchFamily="1" charset="-122"/>
                <a:ea typeface="楷体_GB2312" pitchFamily="1" charset="-122"/>
              </a:rPr>
              <a:t>。一般来说，对总体均值的假设检验采取下面的三种形式之一</a:t>
            </a:r>
            <a:r>
              <a:rPr lang="en-US" b="1" dirty="0">
                <a:latin typeface="楷体_GB2312" pitchFamily="1" charset="-122"/>
                <a:ea typeface="楷体_GB2312" pitchFamily="1" charset="-122"/>
              </a:rPr>
              <a:t>：</a:t>
            </a:r>
          </a:p>
        </p:txBody>
      </p:sp>
      <p:sp>
        <p:nvSpPr>
          <p:cNvPr id="3" name="文本框 2"/>
          <p:cNvSpPr txBox="1"/>
          <p:nvPr/>
        </p:nvSpPr>
        <p:spPr>
          <a:xfrm>
            <a:off x="3909524" y="3542268"/>
            <a:ext cx="4997939" cy="369332"/>
          </a:xfrm>
          <a:prstGeom prst="rect">
            <a:avLst/>
          </a:prstGeom>
          <a:noFill/>
          <a:ln>
            <a:solidFill>
              <a:srgbClr val="FF0000"/>
            </a:solidFill>
          </a:ln>
        </p:spPr>
        <p:txBody>
          <a:bodyPr wrap="square" rtlCol="0">
            <a:spAutoFit/>
          </a:bodyPr>
          <a:lstStyle/>
          <a:p>
            <a:r>
              <a:rPr lang="zh-CN" altLang="en-US" dirty="0"/>
              <a:t>如，质量检查抽样要求罐头重要不低于</a:t>
            </a:r>
            <a:r>
              <a:rPr lang="en-US" altLang="zh-CN" dirty="0"/>
              <a:t>50g</a:t>
            </a:r>
            <a:endParaRPr lang="en-US" dirty="0"/>
          </a:p>
        </p:txBody>
      </p:sp>
      <mc:AlternateContent xmlns:mc="http://schemas.openxmlformats.org/markup-compatibility/2006" xmlns:a14="http://schemas.microsoft.com/office/drawing/2010/main">
        <mc:Choice Requires="a14">
          <p:sp>
            <p:nvSpPr>
              <p:cNvPr id="24" name="矩形 23"/>
              <p:cNvSpPr/>
              <p:nvPr/>
            </p:nvSpPr>
            <p:spPr>
              <a:xfrm>
                <a:off x="7720963" y="3859029"/>
                <a:ext cx="809773"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0</m:t>
                        </m:r>
                      </m:sub>
                    </m:sSub>
                  </m:oMath>
                </a14:m>
                <a:r>
                  <a:rPr lang="en-US" altLang="zh-CN" dirty="0"/>
                  <a:t>=50</a:t>
                </a:r>
                <a:endParaRPr lang="en-US" dirty="0"/>
              </a:p>
            </p:txBody>
          </p:sp>
        </mc:Choice>
        <mc:Fallback xmlns="">
          <p:sp>
            <p:nvSpPr>
              <p:cNvPr id="24" name="矩形 23"/>
              <p:cNvSpPr>
                <a:spLocks noRot="1" noChangeAspect="1" noMove="1" noResize="1" noEditPoints="1" noAdjustHandles="1" noChangeArrowheads="1" noChangeShapeType="1" noTextEdit="1"/>
              </p:cNvSpPr>
              <p:nvPr/>
            </p:nvSpPr>
            <p:spPr>
              <a:xfrm>
                <a:off x="7720963" y="3859029"/>
                <a:ext cx="809773" cy="369332"/>
              </a:xfrm>
              <a:prstGeom prst="rect">
                <a:avLst/>
              </a:prstGeom>
              <a:blipFill rotWithShape="0">
                <a:blip r:embed="rId12"/>
                <a:stretch>
                  <a:fillRect t="-8197" r="-6061" b="-24590"/>
                </a:stretch>
              </a:blipFill>
            </p:spPr>
            <p:txBody>
              <a:bodyPr/>
              <a:lstStyle/>
              <a:p>
                <a:r>
                  <a:rPr lang="en-US">
                    <a:noFill/>
                  </a:rPr>
                  <a:t> </a:t>
                </a:r>
              </a:p>
            </p:txBody>
          </p:sp>
        </mc:Fallback>
      </mc:AlternateContent>
    </p:spTree>
    <p:extLst>
      <p:ext uri="{BB962C8B-B14F-4D97-AF65-F5344CB8AC3E}">
        <p14:creationId xmlns:p14="http://schemas.microsoft.com/office/powerpoint/2010/main" val="1830090013"/>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标题 1"/>
          <p:cNvSpPr>
            <a:spLocks noGrp="1"/>
          </p:cNvSpPr>
          <p:nvPr>
            <p:ph type="title"/>
          </p:nvPr>
        </p:nvSpPr>
        <p:spPr>
          <a:xfrm>
            <a:off x="214313" y="357188"/>
            <a:ext cx="8540750" cy="822325"/>
          </a:xfrm>
        </p:spPr>
        <p:txBody>
          <a:bodyPr/>
          <a:lstStyle/>
          <a:p>
            <a:r>
              <a:rPr lang="en-US" altLang="zh-CN" dirty="0"/>
              <a:t>4.3.1</a:t>
            </a:r>
            <a:r>
              <a:rPr lang="zh-CN" altLang="en-US" dirty="0"/>
              <a:t> 参数检验</a:t>
            </a:r>
          </a:p>
        </p:txBody>
      </p:sp>
      <p:sp>
        <p:nvSpPr>
          <p:cNvPr id="36868" name="内容占位符 2"/>
          <p:cNvSpPr>
            <a:spLocks noGrp="1"/>
          </p:cNvSpPr>
          <p:nvPr>
            <p:ph idx="1"/>
          </p:nvPr>
        </p:nvSpPr>
        <p:spPr>
          <a:xfrm>
            <a:off x="857250" y="1143000"/>
            <a:ext cx="8153400" cy="4762500"/>
          </a:xfrm>
        </p:spPr>
        <p:txBody>
          <a:bodyPr/>
          <a:lstStyle/>
          <a:p>
            <a:endParaRPr lang="en-US" altLang="zh-CN" b="1"/>
          </a:p>
          <a:p>
            <a:endParaRPr lang="zh-CN" altLang="en-US" b="1"/>
          </a:p>
        </p:txBody>
      </p:sp>
      <p:sp>
        <p:nvSpPr>
          <p:cNvPr id="3687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687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6866" name="Object 3"/>
          <p:cNvGraphicFramePr>
            <a:graphicFrameLocks noChangeAspect="1"/>
          </p:cNvGraphicFramePr>
          <p:nvPr/>
        </p:nvGraphicFramePr>
        <p:xfrm>
          <a:off x="1143000" y="1785938"/>
          <a:ext cx="7143750" cy="3854450"/>
        </p:xfrm>
        <a:graphic>
          <a:graphicData uri="http://schemas.openxmlformats.org/presentationml/2006/ole">
            <mc:AlternateContent xmlns:mc="http://schemas.openxmlformats.org/markup-compatibility/2006">
              <mc:Choice xmlns:v="urn:schemas-microsoft-com:vml" Requires="v">
                <p:oleObj spid="_x0000_s33795" name="Visio" r:id="rId3" imgW="3513171" imgH="1895333" progId="Visio.Drawing.11">
                  <p:embed/>
                </p:oleObj>
              </mc:Choice>
              <mc:Fallback>
                <p:oleObj name="Visio" r:id="rId3" imgW="3513171" imgH="189533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785938"/>
                        <a:ext cx="714375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3714750" y="5857875"/>
            <a:ext cx="185737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4-11 </a:t>
            </a:r>
            <a:r>
              <a:rPr lang="zh-CN" altLang="en-US" dirty="0"/>
              <a:t>双侧检验</a:t>
            </a:r>
          </a:p>
        </p:txBody>
      </p:sp>
    </p:spTree>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检验结论</a:t>
            </a:r>
          </a:p>
        </p:txBody>
      </p:sp>
      <p:sp>
        <p:nvSpPr>
          <p:cNvPr id="3" name="内容占位符 2"/>
          <p:cNvSpPr>
            <a:spLocks noGrp="1"/>
          </p:cNvSpPr>
          <p:nvPr>
            <p:ph idx="1"/>
          </p:nvPr>
        </p:nvSpPr>
        <p:spPr/>
        <p:txBody>
          <a:bodyPr>
            <a:normAutofit/>
          </a:bodyPr>
          <a:lstStyle/>
          <a:p>
            <a:pPr>
              <a:buFont typeface="Wingdings" panose="05000000000000000000" pitchFamily="2" charset="2"/>
              <a:buNone/>
            </a:pPr>
            <a:r>
              <a:rPr lang="zh-CN" altLang="en-US" dirty="0"/>
              <a:t>检验统计量的检验结论按下列方法作出：</a:t>
            </a:r>
          </a:p>
          <a:p>
            <a:pPr>
              <a:buFont typeface="Wingdings" panose="05000000000000000000" pitchFamily="2" charset="2"/>
              <a:buNone/>
            </a:pPr>
            <a:r>
              <a:rPr lang="zh-CN" altLang="en-US" dirty="0"/>
              <a:t>    </a:t>
            </a:r>
            <a:r>
              <a:rPr lang="en-US" altLang="zh-CN" dirty="0"/>
              <a:t>1</a:t>
            </a:r>
            <a:r>
              <a:rPr lang="zh-CN" altLang="en-US" dirty="0"/>
              <a:t>．若采用</a:t>
            </a:r>
            <a:r>
              <a:rPr lang="zh-CN" altLang="en-US" dirty="0">
                <a:solidFill>
                  <a:srgbClr val="FF0000"/>
                </a:solidFill>
              </a:rPr>
              <a:t>双侧检验</a:t>
            </a:r>
            <a:r>
              <a:rPr lang="zh-CN" altLang="en-US" dirty="0"/>
              <a:t>，则检验的</a:t>
            </a:r>
            <a:r>
              <a:rPr lang="zh-CN" altLang="en-US" b="1" u="sng" dirty="0"/>
              <a:t>双侧临界值</a:t>
            </a:r>
            <a:r>
              <a:rPr lang="zh-CN" altLang="en-US" dirty="0"/>
              <a:t>为</a:t>
            </a:r>
            <a:r>
              <a:rPr lang="en-US" altLang="zh-CN" dirty="0"/>
              <a:t>-     </a:t>
            </a:r>
            <a:r>
              <a:rPr lang="zh-CN" altLang="en-US" dirty="0"/>
              <a:t>和      </a:t>
            </a:r>
            <a:r>
              <a:rPr lang="en-US" altLang="zh-CN" dirty="0"/>
              <a:t>.</a:t>
            </a:r>
            <a:r>
              <a:rPr lang="zh-CN" altLang="en-US" dirty="0"/>
              <a:t>当            时，拒绝原假设；反之，接收原假设。  </a:t>
            </a:r>
            <a:endParaRPr lang="en-US" altLang="zh-CN" dirty="0"/>
          </a:p>
          <a:p>
            <a:pPr>
              <a:buFont typeface="Wingdings" panose="05000000000000000000" pitchFamily="2" charset="2"/>
              <a:buNone/>
            </a:pPr>
            <a:r>
              <a:rPr lang="en-US" altLang="zh-CN" dirty="0"/>
              <a:t>     2</a:t>
            </a:r>
            <a:r>
              <a:rPr lang="zh-CN" altLang="en-US" dirty="0"/>
              <a:t>．若采用</a:t>
            </a:r>
            <a:r>
              <a:rPr lang="zh-CN" altLang="en-US" dirty="0">
                <a:solidFill>
                  <a:srgbClr val="FF0000"/>
                </a:solidFill>
              </a:rPr>
              <a:t>左侧检验</a:t>
            </a:r>
            <a:r>
              <a:rPr lang="zh-CN" altLang="en-US" dirty="0"/>
              <a:t>，则检验的</a:t>
            </a:r>
            <a:r>
              <a:rPr lang="zh-CN" altLang="en-US" b="1" u="sng" dirty="0"/>
              <a:t>左侧临界值为</a:t>
            </a:r>
            <a:r>
              <a:rPr lang="en-US" altLang="zh-CN" b="1" u="sng" dirty="0"/>
              <a:t>-   </a:t>
            </a:r>
            <a:r>
              <a:rPr lang="en-US" altLang="zh-CN" dirty="0"/>
              <a:t>.</a:t>
            </a:r>
            <a:r>
              <a:rPr lang="zh-CN" altLang="en-US" dirty="0"/>
              <a:t>当     时 ，拒绝原假设；反之，接收原假设。</a:t>
            </a:r>
            <a:r>
              <a:rPr lang="en-US" altLang="zh-CN" dirty="0">
                <a:solidFill>
                  <a:srgbClr val="FF0000"/>
                </a:solidFill>
              </a:rPr>
              <a:t>(</a:t>
            </a:r>
            <a:r>
              <a:rPr lang="zh-CN" altLang="en-US" dirty="0">
                <a:solidFill>
                  <a:srgbClr val="FF0000"/>
                </a:solidFill>
              </a:rPr>
              <a:t>怕小不怕大</a:t>
            </a:r>
            <a:r>
              <a:rPr lang="en-US" altLang="zh-CN" dirty="0">
                <a:solidFill>
                  <a:srgbClr val="FF0000"/>
                </a:solidFill>
              </a:rPr>
              <a:t>)</a:t>
            </a:r>
            <a:r>
              <a:rPr lang="zh-CN" altLang="en-US" dirty="0">
                <a:solidFill>
                  <a:srgbClr val="FF0000"/>
                </a:solidFill>
              </a:rPr>
              <a:t>    </a:t>
            </a:r>
            <a:endParaRPr lang="en-US" altLang="zh-CN" dirty="0">
              <a:solidFill>
                <a:srgbClr val="FF0000"/>
              </a:solidFill>
            </a:endParaRPr>
          </a:p>
          <a:p>
            <a:pPr>
              <a:buFont typeface="Wingdings" panose="05000000000000000000" pitchFamily="2" charset="2"/>
              <a:buNone/>
            </a:pPr>
            <a:r>
              <a:rPr lang="en-US" altLang="zh-CN" dirty="0"/>
              <a:t>     3. </a:t>
            </a:r>
            <a:r>
              <a:rPr lang="zh-CN" altLang="en-US" dirty="0"/>
              <a:t>若采用</a:t>
            </a:r>
            <a:r>
              <a:rPr lang="zh-CN" altLang="en-US" dirty="0">
                <a:solidFill>
                  <a:srgbClr val="FF0000"/>
                </a:solidFill>
              </a:rPr>
              <a:t>右侧检验</a:t>
            </a:r>
            <a:r>
              <a:rPr lang="zh-CN" altLang="en-US" dirty="0"/>
              <a:t>，则检验的</a:t>
            </a:r>
            <a:r>
              <a:rPr lang="zh-CN" altLang="en-US" b="1" u="sng" dirty="0"/>
              <a:t>右侧临界值为     </a:t>
            </a:r>
            <a:r>
              <a:rPr lang="en-US" altLang="zh-CN" dirty="0"/>
              <a:t>.  </a:t>
            </a:r>
            <a:r>
              <a:rPr lang="zh-CN" altLang="en-US" dirty="0"/>
              <a:t>当          时，拒绝原假设；反之，接收原假设。</a:t>
            </a:r>
            <a:r>
              <a:rPr lang="en-US" altLang="zh-CN" dirty="0">
                <a:solidFill>
                  <a:srgbClr val="FF0000"/>
                </a:solidFill>
              </a:rPr>
              <a:t> (</a:t>
            </a:r>
            <a:r>
              <a:rPr lang="zh-CN" altLang="en-US" dirty="0">
                <a:solidFill>
                  <a:srgbClr val="FF0000"/>
                </a:solidFill>
              </a:rPr>
              <a:t>怕大不怕小</a:t>
            </a:r>
            <a:r>
              <a:rPr lang="en-US" altLang="zh-CN" dirty="0">
                <a:solidFill>
                  <a:srgbClr val="FF0000"/>
                </a:solidFill>
              </a:rPr>
              <a:t>)</a:t>
            </a:r>
            <a:r>
              <a:rPr lang="zh-CN" altLang="en-US" dirty="0"/>
              <a:t>    </a:t>
            </a:r>
            <a:endParaRPr lang="en-US" altLang="zh-CN" dirty="0"/>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graphicFrame>
        <p:nvGraphicFramePr>
          <p:cNvPr id="6" name="Object 20"/>
          <p:cNvGraphicFramePr>
            <a:graphicFrameLocks noChangeAspect="1"/>
          </p:cNvGraphicFramePr>
          <p:nvPr>
            <p:extLst>
              <p:ext uri="{D42A27DB-BD31-4B8C-83A1-F6EECF244321}">
                <p14:modId xmlns:p14="http://schemas.microsoft.com/office/powerpoint/2010/main" val="2903125995"/>
              </p:ext>
            </p:extLst>
          </p:nvPr>
        </p:nvGraphicFramePr>
        <p:xfrm>
          <a:off x="7132721" y="2067509"/>
          <a:ext cx="360363" cy="320675"/>
        </p:xfrm>
        <a:graphic>
          <a:graphicData uri="http://schemas.openxmlformats.org/presentationml/2006/ole">
            <mc:AlternateContent xmlns:mc="http://schemas.openxmlformats.org/markup-compatibility/2006">
              <mc:Choice xmlns:v="urn:schemas-microsoft-com:vml" Requires="v">
                <p:oleObj spid="_x0000_s34825" name="公式" r:id="rId3" imgW="253890" imgH="228501" progId="Equation.3">
                  <p:embed/>
                </p:oleObj>
              </mc:Choice>
              <mc:Fallback>
                <p:oleObj name="公式" r:id="rId3" imgW="25389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721" y="2067509"/>
                        <a:ext cx="360363"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22"/>
          <p:cNvGraphicFramePr>
            <a:graphicFrameLocks noChangeAspect="1"/>
          </p:cNvGraphicFramePr>
          <p:nvPr>
            <p:extLst>
              <p:ext uri="{D42A27DB-BD31-4B8C-83A1-F6EECF244321}">
                <p14:modId xmlns:p14="http://schemas.microsoft.com/office/powerpoint/2010/main" val="3061957442"/>
              </p:ext>
            </p:extLst>
          </p:nvPr>
        </p:nvGraphicFramePr>
        <p:xfrm>
          <a:off x="7918602" y="2100629"/>
          <a:ext cx="358775" cy="319087"/>
        </p:xfrm>
        <a:graphic>
          <a:graphicData uri="http://schemas.openxmlformats.org/presentationml/2006/ole">
            <mc:AlternateContent xmlns:mc="http://schemas.openxmlformats.org/markup-compatibility/2006">
              <mc:Choice xmlns:v="urn:schemas-microsoft-com:vml" Requires="v">
                <p:oleObj spid="_x0000_s34826" name="Equation" r:id="rId5" imgW="253890" imgH="228501" progId="Equation.DSMT4">
                  <p:embed/>
                </p:oleObj>
              </mc:Choice>
              <mc:Fallback>
                <p:oleObj name="Equation" r:id="rId5" imgW="253890"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602" y="2100629"/>
                        <a:ext cx="358775"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4"/>
          <p:cNvGraphicFramePr>
            <a:graphicFrameLocks noChangeAspect="1"/>
          </p:cNvGraphicFramePr>
          <p:nvPr>
            <p:extLst>
              <p:ext uri="{D42A27DB-BD31-4B8C-83A1-F6EECF244321}">
                <p14:modId xmlns:p14="http://schemas.microsoft.com/office/powerpoint/2010/main" val="242556692"/>
              </p:ext>
            </p:extLst>
          </p:nvPr>
        </p:nvGraphicFramePr>
        <p:xfrm>
          <a:off x="1475656" y="2419716"/>
          <a:ext cx="720725" cy="366712"/>
        </p:xfrm>
        <a:graphic>
          <a:graphicData uri="http://schemas.openxmlformats.org/presentationml/2006/ole">
            <mc:AlternateContent xmlns:mc="http://schemas.openxmlformats.org/markup-compatibility/2006">
              <mc:Choice xmlns:v="urn:schemas-microsoft-com:vml" Requires="v">
                <p:oleObj spid="_x0000_s34827" name="公式" r:id="rId6" imgW="507780" imgH="253890" progId="Equation.3">
                  <p:embed/>
                </p:oleObj>
              </mc:Choice>
              <mc:Fallback>
                <p:oleObj name="公式" r:id="rId6" imgW="507780"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656" y="2419716"/>
                        <a:ext cx="72072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6"/>
          <p:cNvGraphicFramePr>
            <a:graphicFrameLocks noChangeAspect="1"/>
          </p:cNvGraphicFramePr>
          <p:nvPr>
            <p:extLst>
              <p:ext uri="{D42A27DB-BD31-4B8C-83A1-F6EECF244321}">
                <p14:modId xmlns:p14="http://schemas.microsoft.com/office/powerpoint/2010/main" val="176813187"/>
              </p:ext>
            </p:extLst>
          </p:nvPr>
        </p:nvGraphicFramePr>
        <p:xfrm>
          <a:off x="7207533" y="2936268"/>
          <a:ext cx="249238" cy="373062"/>
        </p:xfrm>
        <a:graphic>
          <a:graphicData uri="http://schemas.openxmlformats.org/presentationml/2006/ole">
            <mc:AlternateContent xmlns:mc="http://schemas.openxmlformats.org/markup-compatibility/2006">
              <mc:Choice xmlns:v="urn:schemas-microsoft-com:vml" Requires="v">
                <p:oleObj spid="_x0000_s34828" name="公式" r:id="rId8" imgW="152334" imgH="228501" progId="Equation.3">
                  <p:embed/>
                </p:oleObj>
              </mc:Choice>
              <mc:Fallback>
                <p:oleObj name="公式" r:id="rId8" imgW="152334"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533" y="2936268"/>
                        <a:ext cx="249238"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0"/>
          <p:cNvGraphicFramePr>
            <a:graphicFrameLocks noChangeAspect="1"/>
          </p:cNvGraphicFramePr>
          <p:nvPr>
            <p:extLst>
              <p:ext uri="{D42A27DB-BD31-4B8C-83A1-F6EECF244321}">
                <p14:modId xmlns:p14="http://schemas.microsoft.com/office/powerpoint/2010/main" val="3787960209"/>
              </p:ext>
            </p:extLst>
          </p:nvPr>
        </p:nvGraphicFramePr>
        <p:xfrm>
          <a:off x="7891991" y="2952343"/>
          <a:ext cx="647700" cy="323850"/>
        </p:xfrm>
        <a:graphic>
          <a:graphicData uri="http://schemas.openxmlformats.org/presentationml/2006/ole">
            <mc:AlternateContent xmlns:mc="http://schemas.openxmlformats.org/markup-compatibility/2006">
              <mc:Choice xmlns:v="urn:schemas-microsoft-com:vml" Requires="v">
                <p:oleObj spid="_x0000_s34829" name="公式" r:id="rId10" imgW="457200" imgH="228600" progId="Equation.3">
                  <p:embed/>
                </p:oleObj>
              </mc:Choice>
              <mc:Fallback>
                <p:oleObj name="公式" r:id="rId10" imgW="4572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1991" y="2952343"/>
                        <a:ext cx="6477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28"/>
          <p:cNvGraphicFramePr>
            <a:graphicFrameLocks noChangeAspect="1"/>
          </p:cNvGraphicFramePr>
          <p:nvPr>
            <p:extLst>
              <p:ext uri="{D42A27DB-BD31-4B8C-83A1-F6EECF244321}">
                <p14:modId xmlns:p14="http://schemas.microsoft.com/office/powerpoint/2010/main" val="155002006"/>
              </p:ext>
            </p:extLst>
          </p:nvPr>
        </p:nvGraphicFramePr>
        <p:xfrm>
          <a:off x="7008896" y="3768422"/>
          <a:ext cx="247650" cy="371475"/>
        </p:xfrm>
        <a:graphic>
          <a:graphicData uri="http://schemas.openxmlformats.org/presentationml/2006/ole">
            <mc:AlternateContent xmlns:mc="http://schemas.openxmlformats.org/markup-compatibility/2006">
              <mc:Choice xmlns:v="urn:schemas-microsoft-com:vml" Requires="v">
                <p:oleObj spid="_x0000_s34830" name="公式" r:id="rId12" imgW="152334" imgH="228501" progId="Equation.3">
                  <p:embed/>
                </p:oleObj>
              </mc:Choice>
              <mc:Fallback>
                <p:oleObj name="公式" r:id="rId12" imgW="152334"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8896" y="3768422"/>
                        <a:ext cx="247650"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2"/>
          <p:cNvGraphicFramePr>
            <a:graphicFrameLocks noChangeAspect="1"/>
          </p:cNvGraphicFramePr>
          <p:nvPr>
            <p:extLst>
              <p:ext uri="{D42A27DB-BD31-4B8C-83A1-F6EECF244321}">
                <p14:modId xmlns:p14="http://schemas.microsoft.com/office/powerpoint/2010/main" val="1292201158"/>
              </p:ext>
            </p:extLst>
          </p:nvPr>
        </p:nvGraphicFramePr>
        <p:xfrm>
          <a:off x="8001024" y="3859545"/>
          <a:ext cx="503237" cy="309563"/>
        </p:xfrm>
        <a:graphic>
          <a:graphicData uri="http://schemas.openxmlformats.org/presentationml/2006/ole">
            <mc:AlternateContent xmlns:mc="http://schemas.openxmlformats.org/markup-compatibility/2006">
              <mc:Choice xmlns:v="urn:schemas-microsoft-com:vml" Requires="v">
                <p:oleObj spid="_x0000_s34831" name="公式" r:id="rId13" imgW="368300" imgH="228600" progId="Equation.3">
                  <p:embed/>
                </p:oleObj>
              </mc:Choice>
              <mc:Fallback>
                <p:oleObj name="公式" r:id="rId13" imgW="368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1024" y="3859545"/>
                        <a:ext cx="503237"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圆角矩形 12"/>
          <p:cNvSpPr/>
          <p:nvPr/>
        </p:nvSpPr>
        <p:spPr>
          <a:xfrm>
            <a:off x="6973466" y="2072267"/>
            <a:ext cx="1530795" cy="3922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581423"/>
      </p:ext>
    </p:extLst>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假设检验例子</a:t>
            </a:r>
          </a:p>
        </p:txBody>
      </p:sp>
      <p:sp>
        <p:nvSpPr>
          <p:cNvPr id="4" name="文本占位符 3"/>
          <p:cNvSpPr>
            <a:spLocks noGrp="1"/>
          </p:cNvSpPr>
          <p:nvPr>
            <p:ph type="body" sz="quarter" idx="14"/>
          </p:nvPr>
        </p:nvSpPr>
        <p:spPr/>
        <p:txBody>
          <a:bodyPr>
            <a:normAutofit fontScale="85000" lnSpcReduction="20000"/>
          </a:bodyPr>
          <a:lstStyle/>
          <a:p>
            <a:endParaRPr lang="zh-CN" altLang="en-US"/>
          </a:p>
        </p:txBody>
      </p:sp>
      <p:sp>
        <p:nvSpPr>
          <p:cNvPr id="5" name="文本占位符 4"/>
          <p:cNvSpPr>
            <a:spLocks noGrp="1"/>
          </p:cNvSpPr>
          <p:nvPr>
            <p:ph type="body" sz="quarter" idx="15"/>
          </p:nvPr>
        </p:nvSpPr>
        <p:spPr/>
        <p:txBody>
          <a:bodyPr>
            <a:normAutofit fontScale="70000" lnSpcReduction="20000"/>
          </a:bodyPr>
          <a:lstStyle/>
          <a:p>
            <a:endParaRPr lang="zh-CN" altLang="en-US"/>
          </a:p>
        </p:txBody>
      </p:sp>
      <p:sp>
        <p:nvSpPr>
          <p:cNvPr id="33" name="Text Box 2"/>
          <p:cNvSpPr txBox="1">
            <a:spLocks noChangeArrowheads="1"/>
          </p:cNvSpPr>
          <p:nvPr/>
        </p:nvSpPr>
        <p:spPr bwMode="auto">
          <a:xfrm>
            <a:off x="395288" y="1196752"/>
            <a:ext cx="84248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t>       </a:t>
            </a:r>
            <a:r>
              <a:rPr lang="zh-CN" altLang="en-US" b="1" dirty="0"/>
              <a:t>例</a:t>
            </a:r>
            <a:r>
              <a:rPr lang="en-US" altLang="zh-CN" b="1" dirty="0"/>
              <a:t>1   </a:t>
            </a:r>
            <a:r>
              <a:rPr lang="zh-CN" altLang="en-US" dirty="0"/>
              <a:t>某厂购买了一台新的生产机器，生产零件的</a:t>
            </a:r>
            <a:r>
              <a:rPr lang="zh-CN" altLang="en-US" b="1" u="sng" dirty="0"/>
              <a:t>长度规定为</a:t>
            </a:r>
            <a:r>
              <a:rPr lang="en-US" altLang="zh-CN" b="1" u="sng" dirty="0"/>
              <a:t>10</a:t>
            </a:r>
            <a:r>
              <a:rPr lang="zh-CN" altLang="en-US" b="1" u="sng" dirty="0"/>
              <a:t>厘米</a:t>
            </a:r>
            <a:r>
              <a:rPr lang="zh-CN" altLang="en-US" dirty="0"/>
              <a:t>。为了检验机器的性能是否良好，质检员</a:t>
            </a:r>
            <a:r>
              <a:rPr lang="zh-CN" altLang="en-US" b="1" dirty="0"/>
              <a:t>随机抽取了</a:t>
            </a:r>
            <a:r>
              <a:rPr lang="en-US" altLang="zh-CN" b="1" dirty="0"/>
              <a:t>25</a:t>
            </a:r>
            <a:r>
              <a:rPr lang="zh-CN" altLang="en-US" b="1" dirty="0"/>
              <a:t>件产品</a:t>
            </a:r>
            <a:r>
              <a:rPr lang="zh-CN" altLang="en-US" dirty="0"/>
              <a:t>，测得其</a:t>
            </a:r>
            <a:r>
              <a:rPr lang="zh-CN" altLang="en-US" b="1" dirty="0"/>
              <a:t>平均长度为</a:t>
            </a:r>
            <a:r>
              <a:rPr lang="en-US" altLang="zh-CN" b="1" dirty="0"/>
              <a:t>9.8</a:t>
            </a:r>
            <a:r>
              <a:rPr lang="zh-CN" altLang="en-US" b="1" dirty="0"/>
              <a:t>厘米</a:t>
            </a:r>
            <a:r>
              <a:rPr lang="zh-CN" altLang="en-US" dirty="0"/>
              <a:t>，</a:t>
            </a:r>
            <a:r>
              <a:rPr lang="zh-CN" altLang="en-US" b="1" dirty="0"/>
              <a:t>标准差为</a:t>
            </a:r>
            <a:r>
              <a:rPr lang="en-US" altLang="zh-CN" b="1" dirty="0"/>
              <a:t>0.4</a:t>
            </a:r>
            <a:r>
              <a:rPr lang="zh-CN" altLang="en-US" b="1" dirty="0"/>
              <a:t>厘米</a:t>
            </a:r>
            <a:r>
              <a:rPr lang="zh-CN" altLang="en-US" dirty="0"/>
              <a:t>。</a:t>
            </a:r>
            <a:r>
              <a:rPr lang="zh-CN" altLang="en-US" i="1" u="sng" dirty="0"/>
              <a:t>假设生产的零件长度服从正态分布</a:t>
            </a:r>
            <a:r>
              <a:rPr lang="zh-CN" altLang="en-US" dirty="0"/>
              <a:t>，问在显著性水平    </a:t>
            </a:r>
            <a:r>
              <a:rPr lang="en-US" altLang="zh-CN" dirty="0"/>
              <a:t>=0.05</a:t>
            </a:r>
            <a:r>
              <a:rPr lang="zh-CN" altLang="en-US" dirty="0"/>
              <a:t>时，该机器的性能是否良好。</a:t>
            </a:r>
            <a:endParaRPr lang="en-US" altLang="zh-CN" dirty="0"/>
          </a:p>
          <a:p>
            <a:endParaRPr lang="zh-CN" altLang="en-US" dirty="0"/>
          </a:p>
          <a:p>
            <a:r>
              <a:rPr lang="zh-CN" altLang="en-US" dirty="0"/>
              <a:t>      解：设    表示该机器生产零件的长度，则有               ，样本容量</a:t>
            </a:r>
            <a:r>
              <a:rPr lang="en-US" altLang="zh-CN" dirty="0"/>
              <a:t>n=25</a:t>
            </a:r>
            <a:r>
              <a:rPr lang="zh-CN" altLang="en-US" dirty="0"/>
              <a:t>，样本均值     </a:t>
            </a:r>
            <a:r>
              <a:rPr lang="en-US" altLang="zh-CN" dirty="0"/>
              <a:t>=9.8</a:t>
            </a:r>
            <a:r>
              <a:rPr lang="zh-CN" altLang="en-US" dirty="0"/>
              <a:t>厘米，样本标准差           厘米。根据问题提出的假设为：</a:t>
            </a:r>
          </a:p>
          <a:p>
            <a:r>
              <a:rPr lang="zh-CN" altLang="en-US" dirty="0"/>
              <a:t>                  ：        </a:t>
            </a:r>
            <a:r>
              <a:rPr lang="en-US" altLang="zh-CN" dirty="0"/>
              <a:t>=10</a:t>
            </a:r>
            <a:r>
              <a:rPr lang="zh-CN" altLang="en-US" dirty="0"/>
              <a:t>厘米；       ：        </a:t>
            </a:r>
            <a:r>
              <a:rPr lang="en-US" altLang="zh-CN" dirty="0"/>
              <a:t>=10</a:t>
            </a:r>
            <a:r>
              <a:rPr lang="zh-CN" altLang="en-US" dirty="0"/>
              <a:t>厘米</a:t>
            </a:r>
          </a:p>
          <a:p>
            <a:r>
              <a:rPr lang="zh-CN" altLang="en-US" dirty="0"/>
              <a:t>       这是一个双侧检验问题，</a:t>
            </a:r>
            <a:r>
              <a:rPr lang="zh-CN" altLang="en-US" u="sng" dirty="0"/>
              <a:t>因为总体服从正态分布但总体方差未知，用检验的小样本数据检验</a:t>
            </a:r>
            <a:r>
              <a:rPr lang="zh-CN" altLang="en-US" dirty="0"/>
              <a:t>，故当     成立时，检验统计量为：</a:t>
            </a:r>
          </a:p>
          <a:p>
            <a:endParaRPr lang="zh-CN" altLang="en-US" dirty="0"/>
          </a:p>
          <a:p>
            <a:endParaRPr lang="zh-CN" altLang="en-US" dirty="0"/>
          </a:p>
          <a:p>
            <a:endParaRPr lang="zh-CN" altLang="en-US" dirty="0"/>
          </a:p>
          <a:p>
            <a:r>
              <a:rPr lang="zh-CN" altLang="en-US" dirty="0"/>
              <a:t>        规定</a:t>
            </a:r>
            <a:r>
              <a:rPr lang="zh-CN" altLang="en-US" dirty="0">
                <a:solidFill>
                  <a:srgbClr val="FF0000"/>
                </a:solidFill>
              </a:rPr>
              <a:t>显著性水平为    </a:t>
            </a:r>
            <a:r>
              <a:rPr lang="en-US" altLang="zh-CN" dirty="0">
                <a:solidFill>
                  <a:srgbClr val="FF0000"/>
                </a:solidFill>
              </a:rPr>
              <a:t>=0.05</a:t>
            </a:r>
            <a:r>
              <a:rPr lang="zh-CN" altLang="en-US" dirty="0"/>
              <a:t>，</a:t>
            </a:r>
            <a:r>
              <a:rPr lang="zh-CN" altLang="en-US" dirty="0">
                <a:solidFill>
                  <a:srgbClr val="FF0000"/>
                </a:solidFill>
              </a:rPr>
              <a:t>查表得到临界值                     </a:t>
            </a:r>
            <a:r>
              <a:rPr lang="zh-CN" altLang="en-US" dirty="0"/>
              <a:t>，所以原假设的否定域为：               。</a:t>
            </a:r>
          </a:p>
          <a:p>
            <a:r>
              <a:rPr lang="zh-CN" altLang="en-US" dirty="0"/>
              <a:t>        计算检验统计量的值：</a:t>
            </a:r>
          </a:p>
          <a:p>
            <a:endParaRPr lang="zh-CN" altLang="en-US" dirty="0"/>
          </a:p>
          <a:p>
            <a:r>
              <a:rPr lang="zh-CN" altLang="en-US" dirty="0"/>
              <a:t>             </a:t>
            </a:r>
          </a:p>
          <a:p>
            <a:r>
              <a:rPr lang="zh-CN" altLang="en-US" dirty="0"/>
              <a:t>        </a:t>
            </a:r>
            <a:r>
              <a:rPr lang="zh-CN" altLang="en-US" dirty="0">
                <a:solidFill>
                  <a:srgbClr val="FF0000"/>
                </a:solidFill>
              </a:rPr>
              <a:t>因为  </a:t>
            </a:r>
            <a:r>
              <a:rPr lang="en-US" altLang="zh-CN" dirty="0">
                <a:solidFill>
                  <a:srgbClr val="FF0000"/>
                </a:solidFill>
              </a:rPr>
              <a:t>|-2.5|=2.5</a:t>
            </a:r>
            <a:r>
              <a:rPr lang="zh-CN" altLang="en-US" dirty="0">
                <a:solidFill>
                  <a:srgbClr val="FF0000"/>
                </a:solidFill>
              </a:rPr>
              <a:t>＞</a:t>
            </a:r>
            <a:r>
              <a:rPr lang="en-US" altLang="zh-CN" dirty="0">
                <a:solidFill>
                  <a:srgbClr val="FF0000"/>
                </a:solidFill>
              </a:rPr>
              <a:t>2.064</a:t>
            </a:r>
            <a:r>
              <a:rPr lang="zh-CN" altLang="en-US" dirty="0">
                <a:solidFill>
                  <a:srgbClr val="FF0000"/>
                </a:solidFill>
              </a:rPr>
              <a:t>，落在否定域</a:t>
            </a:r>
            <a:r>
              <a:rPr lang="zh-CN" altLang="en-US" dirty="0"/>
              <a:t>，所以否定       ，接受        。表明在显著性水平     </a:t>
            </a:r>
            <a:r>
              <a:rPr lang="en-US" altLang="zh-CN" dirty="0"/>
              <a:t>=0.05</a:t>
            </a:r>
            <a:r>
              <a:rPr lang="zh-CN" altLang="en-US" dirty="0"/>
              <a:t>时，</a:t>
            </a:r>
            <a:r>
              <a:rPr lang="zh-CN" altLang="en-US" dirty="0">
                <a:solidFill>
                  <a:srgbClr val="FF0000"/>
                </a:solidFill>
              </a:rPr>
              <a:t>不能说该机器的性能良好</a:t>
            </a:r>
            <a:r>
              <a:rPr lang="zh-CN" altLang="en-US" dirty="0"/>
              <a:t>。     </a:t>
            </a:r>
          </a:p>
        </p:txBody>
      </p:sp>
      <p:sp>
        <p:nvSpPr>
          <p:cNvPr id="34" name="Rectangle 8"/>
          <p:cNvSpPr>
            <a:spLocks noChangeArrowheads="1"/>
          </p:cNvSpPr>
          <p:nvPr/>
        </p:nvSpPr>
        <p:spPr bwMode="auto">
          <a:xfrm>
            <a:off x="0" y="40685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zh-CN"/>
          </a:p>
        </p:txBody>
      </p:sp>
      <p:graphicFrame>
        <p:nvGraphicFramePr>
          <p:cNvPr id="35" name="Object 20"/>
          <p:cNvGraphicFramePr>
            <a:graphicFrameLocks noChangeAspect="1"/>
          </p:cNvGraphicFramePr>
          <p:nvPr>
            <p:extLst>
              <p:ext uri="{D42A27DB-BD31-4B8C-83A1-F6EECF244321}">
                <p14:modId xmlns:p14="http://schemas.microsoft.com/office/powerpoint/2010/main" val="3341347124"/>
              </p:ext>
            </p:extLst>
          </p:nvPr>
        </p:nvGraphicFramePr>
        <p:xfrm>
          <a:off x="1582453" y="2689002"/>
          <a:ext cx="180975" cy="161925"/>
        </p:xfrm>
        <a:graphic>
          <a:graphicData uri="http://schemas.openxmlformats.org/presentationml/2006/ole">
            <mc:AlternateContent xmlns:mc="http://schemas.openxmlformats.org/markup-compatibility/2006">
              <mc:Choice xmlns:v="urn:schemas-microsoft-com:vml" Requires="v">
                <p:oleObj spid="_x0000_s35860" name="公式" r:id="rId3" imgW="177492" imgH="164814" progId="Equation.3">
                  <p:embed/>
                </p:oleObj>
              </mc:Choice>
              <mc:Fallback>
                <p:oleObj name="公式" r:id="rId3" imgW="177492"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453" y="2689002"/>
                        <a:ext cx="180975"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21"/>
          <p:cNvSpPr>
            <a:spLocks noChangeArrowheads="1"/>
          </p:cNvSpPr>
          <p:nvPr/>
        </p:nvSpPr>
        <p:spPr bwMode="auto">
          <a:xfrm>
            <a:off x="0" y="41780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7" name="Object 22"/>
          <p:cNvGraphicFramePr>
            <a:graphicFrameLocks noChangeAspect="1"/>
          </p:cNvGraphicFramePr>
          <p:nvPr>
            <p:extLst>
              <p:ext uri="{D42A27DB-BD31-4B8C-83A1-F6EECF244321}">
                <p14:modId xmlns:p14="http://schemas.microsoft.com/office/powerpoint/2010/main" val="1472696089"/>
              </p:ext>
            </p:extLst>
          </p:nvPr>
        </p:nvGraphicFramePr>
        <p:xfrm>
          <a:off x="5183981" y="2620929"/>
          <a:ext cx="1008063" cy="252413"/>
        </p:xfrm>
        <a:graphic>
          <a:graphicData uri="http://schemas.openxmlformats.org/presentationml/2006/ole">
            <mc:AlternateContent xmlns:mc="http://schemas.openxmlformats.org/markup-compatibility/2006">
              <mc:Choice xmlns:v="urn:schemas-microsoft-com:vml" Requires="v">
                <p:oleObj spid="_x0000_s35861" name="公式" r:id="rId5" imgW="914400" imgH="228600" progId="Equation.3">
                  <p:embed/>
                </p:oleObj>
              </mc:Choice>
              <mc:Fallback>
                <p:oleObj name="公式" r:id="rId5" imgW="91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3981" y="2620929"/>
                        <a:ext cx="1008063"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Rectangle 23"/>
          <p:cNvSpPr>
            <a:spLocks noChangeArrowheads="1"/>
          </p:cNvSpPr>
          <p:nvPr/>
        </p:nvSpPr>
        <p:spPr bwMode="auto">
          <a:xfrm>
            <a:off x="0" y="42114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9" name="Object 24"/>
          <p:cNvGraphicFramePr>
            <a:graphicFrameLocks noChangeAspect="1"/>
          </p:cNvGraphicFramePr>
          <p:nvPr>
            <p:extLst>
              <p:ext uri="{D42A27DB-BD31-4B8C-83A1-F6EECF244321}">
                <p14:modId xmlns:p14="http://schemas.microsoft.com/office/powerpoint/2010/main" val="416674005"/>
              </p:ext>
            </p:extLst>
          </p:nvPr>
        </p:nvGraphicFramePr>
        <p:xfrm>
          <a:off x="1019142" y="2916965"/>
          <a:ext cx="206375" cy="233362"/>
        </p:xfrm>
        <a:graphic>
          <a:graphicData uri="http://schemas.openxmlformats.org/presentationml/2006/ole">
            <mc:AlternateContent xmlns:mc="http://schemas.openxmlformats.org/markup-compatibility/2006">
              <mc:Choice xmlns:v="urn:schemas-microsoft-com:vml" Requires="v">
                <p:oleObj spid="_x0000_s35862" name="公式" r:id="rId7" imgW="139579" imgH="164957" progId="Equation.3">
                  <p:embed/>
                </p:oleObj>
              </mc:Choice>
              <mc:Fallback>
                <p:oleObj name="公式" r:id="rId7" imgW="139579"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142" y="2916965"/>
                        <a:ext cx="206375" cy="23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26"/>
          <p:cNvGraphicFramePr>
            <a:graphicFrameLocks noChangeAspect="1"/>
          </p:cNvGraphicFramePr>
          <p:nvPr>
            <p:extLst>
              <p:ext uri="{D42A27DB-BD31-4B8C-83A1-F6EECF244321}">
                <p14:modId xmlns:p14="http://schemas.microsoft.com/office/powerpoint/2010/main" val="2675990911"/>
              </p:ext>
            </p:extLst>
          </p:nvPr>
        </p:nvGraphicFramePr>
        <p:xfrm>
          <a:off x="3627660" y="2862990"/>
          <a:ext cx="574675" cy="287337"/>
        </p:xfrm>
        <a:graphic>
          <a:graphicData uri="http://schemas.openxmlformats.org/presentationml/2006/ole">
            <mc:AlternateContent xmlns:mc="http://schemas.openxmlformats.org/markup-compatibility/2006">
              <mc:Choice xmlns:v="urn:schemas-microsoft-com:vml" Requires="v">
                <p:oleObj spid="_x0000_s35863" name="公式" r:id="rId9" imgW="469696" imgH="177723" progId="Equation.3">
                  <p:embed/>
                </p:oleObj>
              </mc:Choice>
              <mc:Fallback>
                <p:oleObj name="公式" r:id="rId9" imgW="469696"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7660" y="2862990"/>
                        <a:ext cx="574675"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28"/>
          <p:cNvGraphicFramePr>
            <a:graphicFrameLocks noChangeAspect="1"/>
          </p:cNvGraphicFramePr>
          <p:nvPr>
            <p:extLst>
              <p:ext uri="{D42A27DB-BD31-4B8C-83A1-F6EECF244321}">
                <p14:modId xmlns:p14="http://schemas.microsoft.com/office/powerpoint/2010/main" val="338386172"/>
              </p:ext>
            </p:extLst>
          </p:nvPr>
        </p:nvGraphicFramePr>
        <p:xfrm>
          <a:off x="1362599" y="3177953"/>
          <a:ext cx="261937" cy="300037"/>
        </p:xfrm>
        <a:graphic>
          <a:graphicData uri="http://schemas.openxmlformats.org/presentationml/2006/ole">
            <mc:AlternateContent xmlns:mc="http://schemas.openxmlformats.org/markup-compatibility/2006">
              <mc:Choice xmlns:v="urn:schemas-microsoft-com:vml" Requires="v">
                <p:oleObj spid="_x0000_s35864" name="公式" r:id="rId11" imgW="228600" imgH="228600" progId="Equation.3">
                  <p:embed/>
                </p:oleObj>
              </mc:Choice>
              <mc:Fallback>
                <p:oleObj name="公式" r:id="rId11" imgW="228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2599" y="3177953"/>
                        <a:ext cx="261937"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Rectangle 29"/>
          <p:cNvSpPr>
            <a:spLocks noChangeArrowheads="1"/>
          </p:cNvSpPr>
          <p:nvPr/>
        </p:nvSpPr>
        <p:spPr bwMode="auto">
          <a:xfrm>
            <a:off x="0" y="41780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zh-CN"/>
          </a:p>
        </p:txBody>
      </p:sp>
      <p:graphicFrame>
        <p:nvGraphicFramePr>
          <p:cNvPr id="43" name="Object 30"/>
          <p:cNvGraphicFramePr>
            <a:graphicFrameLocks noChangeAspect="1"/>
          </p:cNvGraphicFramePr>
          <p:nvPr>
            <p:extLst>
              <p:ext uri="{D42A27DB-BD31-4B8C-83A1-F6EECF244321}">
                <p14:modId xmlns:p14="http://schemas.microsoft.com/office/powerpoint/2010/main" val="423527327"/>
              </p:ext>
            </p:extLst>
          </p:nvPr>
        </p:nvGraphicFramePr>
        <p:xfrm>
          <a:off x="5928519" y="6150881"/>
          <a:ext cx="263525" cy="301625"/>
        </p:xfrm>
        <a:graphic>
          <a:graphicData uri="http://schemas.openxmlformats.org/presentationml/2006/ole">
            <mc:AlternateContent xmlns:mc="http://schemas.openxmlformats.org/markup-compatibility/2006">
              <mc:Choice xmlns:v="urn:schemas-microsoft-com:vml" Requires="v">
                <p:oleObj spid="_x0000_s35865" name="公式" r:id="rId13" imgW="228600" imgH="228600" progId="Equation.3">
                  <p:embed/>
                </p:oleObj>
              </mc:Choice>
              <mc:Fallback>
                <p:oleObj name="公式" r:id="rId13" imgW="228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8519" y="6150881"/>
                        <a:ext cx="26352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32"/>
          <p:cNvGraphicFramePr>
            <a:graphicFrameLocks noChangeAspect="1"/>
          </p:cNvGraphicFramePr>
          <p:nvPr>
            <p:extLst>
              <p:ext uri="{D42A27DB-BD31-4B8C-83A1-F6EECF244321}">
                <p14:modId xmlns:p14="http://schemas.microsoft.com/office/powerpoint/2010/main" val="4159844078"/>
              </p:ext>
            </p:extLst>
          </p:nvPr>
        </p:nvGraphicFramePr>
        <p:xfrm>
          <a:off x="3546014" y="3158928"/>
          <a:ext cx="252413" cy="290512"/>
        </p:xfrm>
        <a:graphic>
          <a:graphicData uri="http://schemas.openxmlformats.org/presentationml/2006/ole">
            <mc:AlternateContent xmlns:mc="http://schemas.openxmlformats.org/markup-compatibility/2006">
              <mc:Choice xmlns:v="urn:schemas-microsoft-com:vml" Requires="v">
                <p:oleObj spid="_x0000_s35866" name="公式" r:id="rId14" imgW="215619" imgH="215619" progId="Equation.3">
                  <p:embed/>
                </p:oleObj>
              </mc:Choice>
              <mc:Fallback>
                <p:oleObj name="公式" r:id="rId14" imgW="215619" imgH="21561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6014" y="3158928"/>
                        <a:ext cx="252413"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34"/>
          <p:cNvGraphicFramePr>
            <a:graphicFrameLocks noChangeAspect="1"/>
          </p:cNvGraphicFramePr>
          <p:nvPr>
            <p:extLst>
              <p:ext uri="{D42A27DB-BD31-4B8C-83A1-F6EECF244321}">
                <p14:modId xmlns:p14="http://schemas.microsoft.com/office/powerpoint/2010/main" val="527783102"/>
              </p:ext>
            </p:extLst>
          </p:nvPr>
        </p:nvGraphicFramePr>
        <p:xfrm>
          <a:off x="1745623" y="3170756"/>
          <a:ext cx="576263" cy="288925"/>
        </p:xfrm>
        <a:graphic>
          <a:graphicData uri="http://schemas.openxmlformats.org/presentationml/2006/ole">
            <mc:AlternateContent xmlns:mc="http://schemas.openxmlformats.org/markup-compatibility/2006">
              <mc:Choice xmlns:v="urn:schemas-microsoft-com:vml" Requires="v">
                <p:oleObj spid="_x0000_s35867" name="公式" r:id="rId16" imgW="457200" imgH="228600" progId="Equation.3">
                  <p:embed/>
                </p:oleObj>
              </mc:Choice>
              <mc:Fallback>
                <p:oleObj name="公式" r:id="rId16" imgW="457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45623" y="3170756"/>
                        <a:ext cx="576263"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36"/>
          <p:cNvGraphicFramePr>
            <a:graphicFrameLocks noChangeAspect="1"/>
          </p:cNvGraphicFramePr>
          <p:nvPr>
            <p:extLst>
              <p:ext uri="{D42A27DB-BD31-4B8C-83A1-F6EECF244321}">
                <p14:modId xmlns:p14="http://schemas.microsoft.com/office/powerpoint/2010/main" val="3902528043"/>
              </p:ext>
            </p:extLst>
          </p:nvPr>
        </p:nvGraphicFramePr>
        <p:xfrm>
          <a:off x="4043059" y="3179202"/>
          <a:ext cx="576262" cy="288925"/>
        </p:xfrm>
        <a:graphic>
          <a:graphicData uri="http://schemas.openxmlformats.org/presentationml/2006/ole">
            <mc:AlternateContent xmlns:mc="http://schemas.openxmlformats.org/markup-compatibility/2006">
              <mc:Choice xmlns:v="urn:schemas-microsoft-com:vml" Requires="v">
                <p:oleObj spid="_x0000_s35868" name="公式" r:id="rId18" imgW="457200" imgH="228600" progId="Equation.3">
                  <p:embed/>
                </p:oleObj>
              </mc:Choice>
              <mc:Fallback>
                <p:oleObj name="公式" r:id="rId18" imgW="4572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43059" y="3179202"/>
                        <a:ext cx="576262"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38"/>
          <p:cNvGraphicFramePr>
            <a:graphicFrameLocks noChangeAspect="1"/>
          </p:cNvGraphicFramePr>
          <p:nvPr>
            <p:extLst>
              <p:ext uri="{D42A27DB-BD31-4B8C-83A1-F6EECF244321}">
                <p14:modId xmlns:p14="http://schemas.microsoft.com/office/powerpoint/2010/main" val="1840152255"/>
              </p:ext>
            </p:extLst>
          </p:nvPr>
        </p:nvGraphicFramePr>
        <p:xfrm>
          <a:off x="2583859" y="3730170"/>
          <a:ext cx="287338" cy="287338"/>
        </p:xfrm>
        <a:graphic>
          <a:graphicData uri="http://schemas.openxmlformats.org/presentationml/2006/ole">
            <mc:AlternateContent xmlns:mc="http://schemas.openxmlformats.org/markup-compatibility/2006">
              <mc:Choice xmlns:v="urn:schemas-microsoft-com:vml" Requires="v">
                <p:oleObj spid="_x0000_s35869" name="公式" r:id="rId20" imgW="228600" imgH="228600" progId="Equation.3">
                  <p:embed/>
                </p:oleObj>
              </mc:Choice>
              <mc:Fallback>
                <p:oleObj name="公式" r:id="rId20" imgW="2286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83859" y="3730170"/>
                        <a:ext cx="287338"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0"/>
          <p:cNvGraphicFramePr>
            <a:graphicFrameLocks noChangeAspect="1"/>
          </p:cNvGraphicFramePr>
          <p:nvPr>
            <p:extLst>
              <p:ext uri="{D42A27DB-BD31-4B8C-83A1-F6EECF244321}">
                <p14:modId xmlns:p14="http://schemas.microsoft.com/office/powerpoint/2010/main" val="4264681915"/>
              </p:ext>
            </p:extLst>
          </p:nvPr>
        </p:nvGraphicFramePr>
        <p:xfrm>
          <a:off x="5347106" y="3650012"/>
          <a:ext cx="1046396" cy="929703"/>
        </p:xfrm>
        <a:graphic>
          <a:graphicData uri="http://schemas.openxmlformats.org/presentationml/2006/ole">
            <mc:AlternateContent xmlns:mc="http://schemas.openxmlformats.org/markup-compatibility/2006">
              <mc:Choice xmlns:v="urn:schemas-microsoft-com:vml" Requires="v">
                <p:oleObj spid="_x0000_s35870" name="公式" r:id="rId22" imgW="672808" imgH="634725" progId="Equation.3">
                  <p:embed/>
                </p:oleObj>
              </mc:Choice>
              <mc:Fallback>
                <p:oleObj name="公式" r:id="rId22" imgW="672808" imgH="63472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47106" y="3650012"/>
                        <a:ext cx="1046396" cy="929703"/>
                      </a:xfrm>
                      <a:prstGeom prst="rect">
                        <a:avLst/>
                      </a:prstGeom>
                      <a:noFill/>
                    </p:spPr>
                  </p:pic>
                </p:oleObj>
              </mc:Fallback>
            </mc:AlternateContent>
          </a:graphicData>
        </a:graphic>
      </p:graphicFrame>
      <p:sp>
        <p:nvSpPr>
          <p:cNvPr id="49" name="Rectangle 41"/>
          <p:cNvSpPr>
            <a:spLocks noChangeArrowheads="1"/>
          </p:cNvSpPr>
          <p:nvPr/>
        </p:nvSpPr>
        <p:spPr bwMode="auto">
          <a:xfrm>
            <a:off x="0" y="42209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0" name="Object 42"/>
          <p:cNvGraphicFramePr>
            <a:graphicFrameLocks noChangeAspect="1"/>
          </p:cNvGraphicFramePr>
          <p:nvPr>
            <p:extLst>
              <p:ext uri="{D42A27DB-BD31-4B8C-83A1-F6EECF244321}">
                <p14:modId xmlns:p14="http://schemas.microsoft.com/office/powerpoint/2010/main" val="1650043077"/>
              </p:ext>
            </p:extLst>
          </p:nvPr>
        </p:nvGraphicFramePr>
        <p:xfrm>
          <a:off x="2835968" y="4836154"/>
          <a:ext cx="287338" cy="269875"/>
        </p:xfrm>
        <a:graphic>
          <a:graphicData uri="http://schemas.openxmlformats.org/presentationml/2006/ole">
            <mc:AlternateContent xmlns:mc="http://schemas.openxmlformats.org/markup-compatibility/2006">
              <mc:Choice xmlns:v="urn:schemas-microsoft-com:vml" Requires="v">
                <p:oleObj spid="_x0000_s35871" name="公式" r:id="rId24" imgW="152334" imgH="139639" progId="Equation.3">
                  <p:embed/>
                </p:oleObj>
              </mc:Choice>
              <mc:Fallback>
                <p:oleObj name="公式" r:id="rId24" imgW="152334" imgH="139639"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35968" y="4836154"/>
                        <a:ext cx="287338"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Object 44"/>
          <p:cNvGraphicFramePr>
            <a:graphicFrameLocks noChangeAspect="1"/>
          </p:cNvGraphicFramePr>
          <p:nvPr>
            <p:extLst>
              <p:ext uri="{D42A27DB-BD31-4B8C-83A1-F6EECF244321}">
                <p14:modId xmlns:p14="http://schemas.microsoft.com/office/powerpoint/2010/main" val="3219152669"/>
              </p:ext>
            </p:extLst>
          </p:nvPr>
        </p:nvGraphicFramePr>
        <p:xfrm>
          <a:off x="5580063" y="4767267"/>
          <a:ext cx="1223963" cy="382588"/>
        </p:xfrm>
        <a:graphic>
          <a:graphicData uri="http://schemas.openxmlformats.org/presentationml/2006/ole">
            <mc:AlternateContent xmlns:mc="http://schemas.openxmlformats.org/markup-compatibility/2006">
              <mc:Choice xmlns:v="urn:schemas-microsoft-com:vml" Requires="v">
                <p:oleObj spid="_x0000_s35872" name="公式" r:id="rId26" imgW="952087" imgH="241195" progId="Equation.3">
                  <p:embed/>
                </p:oleObj>
              </mc:Choice>
              <mc:Fallback>
                <p:oleObj name="公式" r:id="rId26" imgW="952087" imgH="241195"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80063" y="4767267"/>
                        <a:ext cx="1223963"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46"/>
          <p:cNvGraphicFramePr>
            <a:graphicFrameLocks noChangeAspect="1"/>
          </p:cNvGraphicFramePr>
          <p:nvPr>
            <p:extLst>
              <p:ext uri="{D42A27DB-BD31-4B8C-83A1-F6EECF244321}">
                <p14:modId xmlns:p14="http://schemas.microsoft.com/office/powerpoint/2010/main" val="2150791295"/>
              </p:ext>
            </p:extLst>
          </p:nvPr>
        </p:nvGraphicFramePr>
        <p:xfrm>
          <a:off x="1349598" y="5068865"/>
          <a:ext cx="865187" cy="342900"/>
        </p:xfrm>
        <a:graphic>
          <a:graphicData uri="http://schemas.openxmlformats.org/presentationml/2006/ole">
            <mc:AlternateContent xmlns:mc="http://schemas.openxmlformats.org/markup-compatibility/2006">
              <mc:Choice xmlns:v="urn:schemas-microsoft-com:vml" Requires="v">
                <p:oleObj spid="_x0000_s35873" name="公式" r:id="rId28" imgW="647419" imgH="253890" progId="Equation.3">
                  <p:embed/>
                </p:oleObj>
              </mc:Choice>
              <mc:Fallback>
                <p:oleObj name="公式" r:id="rId28" imgW="647419" imgH="25389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349598" y="5068865"/>
                        <a:ext cx="865187"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48"/>
          <p:cNvGraphicFramePr>
            <a:graphicFrameLocks noChangeAspect="1"/>
          </p:cNvGraphicFramePr>
          <p:nvPr>
            <p:extLst>
              <p:ext uri="{D42A27DB-BD31-4B8C-83A1-F6EECF244321}">
                <p14:modId xmlns:p14="http://schemas.microsoft.com/office/powerpoint/2010/main" val="584316955"/>
              </p:ext>
            </p:extLst>
          </p:nvPr>
        </p:nvGraphicFramePr>
        <p:xfrm>
          <a:off x="3310302" y="5117474"/>
          <a:ext cx="3240088" cy="903288"/>
        </p:xfrm>
        <a:graphic>
          <a:graphicData uri="http://schemas.openxmlformats.org/presentationml/2006/ole">
            <mc:AlternateContent xmlns:mc="http://schemas.openxmlformats.org/markup-compatibility/2006">
              <mc:Choice xmlns:v="urn:schemas-microsoft-com:vml" Requires="v">
                <p:oleObj spid="_x0000_s35874" name="公式" r:id="rId30" imgW="1764534" imgH="634725" progId="Equation.3">
                  <p:embed/>
                </p:oleObj>
              </mc:Choice>
              <mc:Fallback>
                <p:oleObj name="公式" r:id="rId30" imgW="1764534" imgH="634725"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10302" y="5117474"/>
                        <a:ext cx="3240088"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Rectangle 49"/>
          <p:cNvSpPr>
            <a:spLocks noChangeArrowheads="1"/>
          </p:cNvSpPr>
          <p:nvPr/>
        </p:nvSpPr>
        <p:spPr bwMode="auto">
          <a:xfrm>
            <a:off x="0" y="4182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5" name="Object 50"/>
          <p:cNvGraphicFramePr>
            <a:graphicFrameLocks noChangeAspect="1"/>
          </p:cNvGraphicFramePr>
          <p:nvPr>
            <p:extLst>
              <p:ext uri="{D42A27DB-BD31-4B8C-83A1-F6EECF244321}">
                <p14:modId xmlns:p14="http://schemas.microsoft.com/office/powerpoint/2010/main" val="110149043"/>
              </p:ext>
            </p:extLst>
          </p:nvPr>
        </p:nvGraphicFramePr>
        <p:xfrm>
          <a:off x="7020272" y="6150881"/>
          <a:ext cx="377825" cy="290512"/>
        </p:xfrm>
        <a:graphic>
          <a:graphicData uri="http://schemas.openxmlformats.org/presentationml/2006/ole">
            <mc:AlternateContent xmlns:mc="http://schemas.openxmlformats.org/markup-compatibility/2006">
              <mc:Choice xmlns:v="urn:schemas-microsoft-com:vml" Requires="v">
                <p:oleObj spid="_x0000_s35875" name="公式" r:id="rId32" imgW="215619" imgH="215619" progId="Equation.3">
                  <p:embed/>
                </p:oleObj>
              </mc:Choice>
              <mc:Fallback>
                <p:oleObj name="公式" r:id="rId32" imgW="215619" imgH="215619"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20272" y="6150881"/>
                        <a:ext cx="377825"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Rectangle 51"/>
          <p:cNvSpPr>
            <a:spLocks noChangeArrowheads="1"/>
          </p:cNvSpPr>
          <p:nvPr/>
        </p:nvSpPr>
        <p:spPr bwMode="auto">
          <a:xfrm>
            <a:off x="0" y="42209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7" name="Object 52"/>
          <p:cNvGraphicFramePr>
            <a:graphicFrameLocks noChangeAspect="1"/>
          </p:cNvGraphicFramePr>
          <p:nvPr>
            <p:extLst>
              <p:ext uri="{D42A27DB-BD31-4B8C-83A1-F6EECF244321}">
                <p14:modId xmlns:p14="http://schemas.microsoft.com/office/powerpoint/2010/main" val="2071259491"/>
              </p:ext>
            </p:extLst>
          </p:nvPr>
        </p:nvGraphicFramePr>
        <p:xfrm>
          <a:off x="1469740" y="6514739"/>
          <a:ext cx="225425" cy="211137"/>
        </p:xfrm>
        <a:graphic>
          <a:graphicData uri="http://schemas.openxmlformats.org/presentationml/2006/ole">
            <mc:AlternateContent xmlns:mc="http://schemas.openxmlformats.org/markup-compatibility/2006">
              <mc:Choice xmlns:v="urn:schemas-microsoft-com:vml" Requires="v">
                <p:oleObj spid="_x0000_s35876" name="公式" r:id="rId34" imgW="152334" imgH="139639" progId="Equation.3">
                  <p:embed/>
                </p:oleObj>
              </mc:Choice>
              <mc:Fallback>
                <p:oleObj name="公式" r:id="rId34" imgW="152334" imgH="139639"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69740" y="6514739"/>
                        <a:ext cx="225425" cy="211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53"/>
          <p:cNvSpPr>
            <a:spLocks noChangeArrowheads="1"/>
          </p:cNvSpPr>
          <p:nvPr/>
        </p:nvSpPr>
        <p:spPr bwMode="auto">
          <a:xfrm>
            <a:off x="0" y="42209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9" name="Object 54"/>
          <p:cNvGraphicFramePr>
            <a:graphicFrameLocks noChangeAspect="1"/>
          </p:cNvGraphicFramePr>
          <p:nvPr>
            <p:extLst>
              <p:ext uri="{D42A27DB-BD31-4B8C-83A1-F6EECF244321}">
                <p14:modId xmlns:p14="http://schemas.microsoft.com/office/powerpoint/2010/main" val="1260015615"/>
              </p:ext>
            </p:extLst>
          </p:nvPr>
        </p:nvGraphicFramePr>
        <p:xfrm>
          <a:off x="7618398" y="1800135"/>
          <a:ext cx="288925" cy="271463"/>
        </p:xfrm>
        <a:graphic>
          <a:graphicData uri="http://schemas.openxmlformats.org/presentationml/2006/ole">
            <mc:AlternateContent xmlns:mc="http://schemas.openxmlformats.org/markup-compatibility/2006">
              <mc:Choice xmlns:v="urn:schemas-microsoft-com:vml" Requires="v">
                <p:oleObj spid="_x0000_s35877" name="公式" r:id="rId36" imgW="152334" imgH="139639" progId="Equation.3">
                  <p:embed/>
                </p:oleObj>
              </mc:Choice>
              <mc:Fallback>
                <p:oleObj name="公式" r:id="rId36" imgW="152334" imgH="139639"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618398" y="1800135"/>
                        <a:ext cx="288925" cy="271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3506628"/>
      </p:ext>
    </p:extLst>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标题 1"/>
          <p:cNvSpPr>
            <a:spLocks noGrp="1"/>
          </p:cNvSpPr>
          <p:nvPr>
            <p:ph type="title"/>
          </p:nvPr>
        </p:nvSpPr>
        <p:spPr>
          <a:xfrm>
            <a:off x="214313" y="357188"/>
            <a:ext cx="8540750" cy="822325"/>
          </a:xfrm>
        </p:spPr>
        <p:txBody>
          <a:bodyPr/>
          <a:lstStyle/>
          <a:p>
            <a:r>
              <a:rPr lang="en-US" altLang="zh-CN" dirty="0"/>
              <a:t>4.3.2</a:t>
            </a:r>
            <a:r>
              <a:rPr lang="zh-CN" altLang="en-US" dirty="0"/>
              <a:t> 非参数假设检验</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227576870"/>
              </p:ext>
            </p:extLst>
          </p:nvPr>
        </p:nvGraphicFramePr>
        <p:xfrm>
          <a:off x="928662" y="1785926"/>
          <a:ext cx="7000898" cy="4143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806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8807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0"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dirty="0"/>
              <a:t>引言</a:t>
            </a:r>
          </a:p>
        </p:txBody>
      </p:sp>
      <p:sp>
        <p:nvSpPr>
          <p:cNvPr id="8" name="TextBox 7"/>
          <p:cNvSpPr txBox="1"/>
          <p:nvPr/>
        </p:nvSpPr>
        <p:spPr>
          <a:xfrm>
            <a:off x="2500313" y="6286500"/>
            <a:ext cx="4087911" cy="382860"/>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数据统计分析的类型（方法论视角）</a:t>
            </a:r>
          </a:p>
        </p:txBody>
      </p:sp>
      <p:sp>
        <p:nvSpPr>
          <p:cNvPr id="410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4099" name="Picture 3"/>
          <p:cNvPicPr>
            <a:picLocks noChangeAspect="1" noChangeArrowheads="1"/>
          </p:cNvPicPr>
          <p:nvPr/>
        </p:nvPicPr>
        <p:blipFill>
          <a:blip r:embed="rId2"/>
          <a:srcRect/>
          <a:stretch>
            <a:fillRect/>
          </a:stretch>
        </p:blipFill>
        <p:spPr bwMode="auto">
          <a:xfrm>
            <a:off x="1466850" y="561975"/>
            <a:ext cx="6210300" cy="5734050"/>
          </a:xfrm>
          <a:prstGeom prst="rect">
            <a:avLst/>
          </a:prstGeom>
          <a:noFill/>
          <a:ln w="9525">
            <a:noFill/>
            <a:miter lim="800000"/>
            <a:headEnd/>
            <a:tailEnd/>
          </a:ln>
          <a:effectLst/>
        </p:spPr>
      </p:pic>
      <p:sp>
        <p:nvSpPr>
          <p:cNvPr id="6" name="文本框 5"/>
          <p:cNvSpPr txBox="1"/>
          <p:nvPr/>
        </p:nvSpPr>
        <p:spPr>
          <a:xfrm>
            <a:off x="1259632" y="2564904"/>
            <a:ext cx="1692188" cy="646331"/>
          </a:xfrm>
          <a:prstGeom prst="rect">
            <a:avLst/>
          </a:prstGeom>
          <a:noFill/>
          <a:ln>
            <a:solidFill>
              <a:srgbClr val="FF0000"/>
            </a:solidFill>
          </a:ln>
        </p:spPr>
        <p:txBody>
          <a:bodyPr wrap="square" rtlCol="0">
            <a:spAutoFit/>
          </a:bodyPr>
          <a:lstStyle/>
          <a:p>
            <a:r>
              <a:rPr lang="zh-CN" altLang="en-US" dirty="0"/>
              <a:t>从</a:t>
            </a:r>
            <a:r>
              <a:rPr lang="zh-CN" altLang="en-US" b="1" dirty="0"/>
              <a:t>层次上</a:t>
            </a:r>
            <a:r>
              <a:rPr lang="zh-CN" altLang="en-US" dirty="0"/>
              <a:t>看数据分析方法</a:t>
            </a:r>
            <a:endParaRPr lang="en-US" dirty="0"/>
          </a:p>
        </p:txBody>
      </p:sp>
      <p:sp>
        <p:nvSpPr>
          <p:cNvPr id="7" name="文本框 6"/>
          <p:cNvSpPr txBox="1"/>
          <p:nvPr/>
        </p:nvSpPr>
        <p:spPr>
          <a:xfrm>
            <a:off x="3347864" y="4287203"/>
            <a:ext cx="1800200" cy="923330"/>
          </a:xfrm>
          <a:prstGeom prst="rect">
            <a:avLst/>
          </a:prstGeom>
          <a:noFill/>
          <a:ln>
            <a:solidFill>
              <a:srgbClr val="FF0000"/>
            </a:solidFill>
          </a:ln>
        </p:spPr>
        <p:txBody>
          <a:bodyPr wrap="square" rtlCol="0">
            <a:spAutoFit/>
          </a:bodyPr>
          <a:lstStyle/>
          <a:p>
            <a:r>
              <a:rPr lang="zh-CN" altLang="en-US" dirty="0"/>
              <a:t>对于基本分析法得出的结果进行进一步分析</a:t>
            </a:r>
            <a:endParaRPr lang="en-US" dirty="0"/>
          </a:p>
        </p:txBody>
      </p:sp>
      <p:sp>
        <p:nvSpPr>
          <p:cNvPr id="9" name="标题 1"/>
          <p:cNvSpPr>
            <a:spLocks noGrp="1"/>
          </p:cNvSpPr>
          <p:nvPr>
            <p:ph type="title"/>
          </p:nvPr>
        </p:nvSpPr>
        <p:spPr>
          <a:xfrm>
            <a:off x="193613" y="76626"/>
            <a:ext cx="8540750" cy="821913"/>
          </a:xfrm>
        </p:spPr>
        <p:txBody>
          <a:bodyPr/>
          <a:lstStyle/>
          <a:p>
            <a:r>
              <a:rPr lang="zh-CN" altLang="en-US" dirty="0"/>
              <a:t>数据统计分析的类型</a:t>
            </a:r>
          </a:p>
        </p:txBody>
      </p:sp>
      <p:sp>
        <p:nvSpPr>
          <p:cNvPr id="10" name="圆角矩形 9"/>
          <p:cNvSpPr/>
          <p:nvPr/>
        </p:nvSpPr>
        <p:spPr>
          <a:xfrm>
            <a:off x="5940152" y="2708920"/>
            <a:ext cx="1512168" cy="3663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圆角矩形 10"/>
          <p:cNvSpPr/>
          <p:nvPr/>
        </p:nvSpPr>
        <p:spPr>
          <a:xfrm>
            <a:off x="5927880" y="624993"/>
            <a:ext cx="1010759" cy="3405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标题 1"/>
          <p:cNvSpPr>
            <a:spLocks noGrp="1"/>
          </p:cNvSpPr>
          <p:nvPr>
            <p:ph type="title"/>
          </p:nvPr>
        </p:nvSpPr>
        <p:spPr>
          <a:xfrm>
            <a:off x="214313" y="357188"/>
            <a:ext cx="8540750" cy="822325"/>
          </a:xfrm>
        </p:spPr>
        <p:txBody>
          <a:bodyPr/>
          <a:lstStyle/>
          <a:p>
            <a:r>
              <a:rPr lang="en-US" altLang="zh-CN" dirty="0"/>
              <a:t>4.3.2</a:t>
            </a:r>
            <a:r>
              <a:rPr lang="zh-CN" altLang="en-US" dirty="0"/>
              <a:t> 非参数检验</a:t>
            </a:r>
          </a:p>
        </p:txBody>
      </p:sp>
      <p:sp>
        <p:nvSpPr>
          <p:cNvPr id="37892" name="内容占位符 2"/>
          <p:cNvSpPr>
            <a:spLocks noGrp="1"/>
          </p:cNvSpPr>
          <p:nvPr>
            <p:ph idx="1"/>
          </p:nvPr>
        </p:nvSpPr>
        <p:spPr>
          <a:xfrm>
            <a:off x="857250" y="1143000"/>
            <a:ext cx="8153400" cy="4762500"/>
          </a:xfrm>
        </p:spPr>
        <p:txBody>
          <a:bodyPr/>
          <a:lstStyle/>
          <a:p>
            <a:endParaRPr lang="en-US" altLang="zh-CN" b="1" dirty="0"/>
          </a:p>
          <a:p>
            <a:r>
              <a:rPr lang="zh-CN" altLang="en-US" b="1" dirty="0"/>
              <a:t>卡方值的计算方法如下：</a:t>
            </a:r>
            <a:endParaRPr lang="en-US" altLang="zh-CN" b="1" dirty="0"/>
          </a:p>
          <a:p>
            <a:endParaRPr lang="en-US" altLang="zh-CN" b="1" dirty="0"/>
          </a:p>
          <a:p>
            <a:endParaRPr lang="en-US" altLang="zh-CN" b="1" dirty="0"/>
          </a:p>
          <a:p>
            <a:endParaRPr lang="en-US" altLang="zh-CN" b="1" dirty="0"/>
          </a:p>
          <a:p>
            <a:pPr lvl="1"/>
            <a:r>
              <a:rPr lang="zh-CN" altLang="en-US" b="1" dirty="0"/>
              <a:t>式中，</a:t>
            </a:r>
            <a:r>
              <a:rPr lang="en-US" altLang="zh-CN" b="1" dirty="0" err="1">
                <a:solidFill>
                  <a:srgbClr val="FF0000"/>
                </a:solidFill>
              </a:rPr>
              <a:t>O</a:t>
            </a:r>
            <a:r>
              <a:rPr lang="en-US" altLang="zh-CN" sz="2400" b="1" baseline="-25000" dirty="0" err="1">
                <a:solidFill>
                  <a:srgbClr val="FF0000"/>
                </a:solidFill>
                <a:cs typeface="+mn-cs"/>
              </a:rPr>
              <a:t>i</a:t>
            </a:r>
            <a:r>
              <a:rPr lang="zh-CN" altLang="en-US" b="1" dirty="0">
                <a:solidFill>
                  <a:srgbClr val="FF0000"/>
                </a:solidFill>
              </a:rPr>
              <a:t>为观测值</a:t>
            </a:r>
            <a:r>
              <a:rPr lang="zh-CN" altLang="en-US" b="1" dirty="0"/>
              <a:t>，</a:t>
            </a:r>
            <a:r>
              <a:rPr lang="en-US" altLang="zh-CN" b="1" dirty="0" err="1"/>
              <a:t>E</a:t>
            </a:r>
            <a:r>
              <a:rPr lang="en-US" altLang="zh-CN" sz="2400" b="1" baseline="-25000" dirty="0" err="1">
                <a:cs typeface="+mn-cs"/>
              </a:rPr>
              <a:t>i</a:t>
            </a:r>
            <a:r>
              <a:rPr lang="zh-CN" altLang="en-US" b="1" dirty="0"/>
              <a:t>为期望值</a:t>
            </a:r>
          </a:p>
        </p:txBody>
      </p:sp>
      <p:sp>
        <p:nvSpPr>
          <p:cNvPr id="3789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3.3</a:t>
            </a:r>
            <a:r>
              <a:rPr lang="zh-CN" altLang="en-US"/>
              <a:t>假设检验</a:t>
            </a:r>
          </a:p>
        </p:txBody>
      </p:sp>
      <p:sp>
        <p:nvSpPr>
          <p:cNvPr id="3789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7890" name="Object 2"/>
          <p:cNvGraphicFramePr>
            <a:graphicFrameLocks noChangeAspect="1"/>
          </p:cNvGraphicFramePr>
          <p:nvPr>
            <p:extLst>
              <p:ext uri="{D42A27DB-BD31-4B8C-83A1-F6EECF244321}">
                <p14:modId xmlns:p14="http://schemas.microsoft.com/office/powerpoint/2010/main" val="3324432291"/>
              </p:ext>
            </p:extLst>
          </p:nvPr>
        </p:nvGraphicFramePr>
        <p:xfrm>
          <a:off x="2497138" y="2286000"/>
          <a:ext cx="3863975" cy="979488"/>
        </p:xfrm>
        <a:graphic>
          <a:graphicData uri="http://schemas.openxmlformats.org/presentationml/2006/ole">
            <mc:AlternateContent xmlns:mc="http://schemas.openxmlformats.org/markup-compatibility/2006">
              <mc:Choice xmlns:v="urn:schemas-microsoft-com:vml" Requires="v">
                <p:oleObj spid="_x0000_s36867" name="Equation" r:id="rId3" imgW="1803240" imgH="457200" progId="Equation.DSMT4">
                  <p:embed/>
                </p:oleObj>
              </mc:Choice>
              <mc:Fallback>
                <p:oleObj name="Equation" r:id="rId3" imgW="1803240" imgH="457200" progId="Equation.DSMT4">
                  <p:embed/>
                  <p:pic>
                    <p:nvPicPr>
                      <p:cNvPr id="0" name="Object 2"/>
                      <p:cNvPicPr>
                        <a:picLocks noChangeAspect="1" noChangeArrowheads="1"/>
                      </p:cNvPicPr>
                      <p:nvPr/>
                    </p:nvPicPr>
                    <p:blipFill>
                      <a:blip r:embed="rId4"/>
                      <a:srcRect/>
                      <a:stretch>
                        <a:fillRect/>
                      </a:stretch>
                    </p:blipFill>
                    <p:spPr bwMode="auto">
                      <a:xfrm>
                        <a:off x="2497138" y="2286000"/>
                        <a:ext cx="3863975"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1331640" y="4725144"/>
            <a:ext cx="6264696" cy="830997"/>
          </a:xfrm>
          <a:prstGeom prst="rect">
            <a:avLst/>
          </a:prstGeom>
          <a:ln>
            <a:solidFill>
              <a:srgbClr val="FF0000"/>
            </a:solidFill>
          </a:ln>
        </p:spPr>
        <p:txBody>
          <a:bodyPr wrap="square">
            <a:spAutoFit/>
          </a:bodyPr>
          <a:lstStyle/>
          <a:p>
            <a:pPr lvl="0"/>
            <a:r>
              <a:rPr lang="zh-CN" altLang="en-US" sz="2400" b="1" dirty="0"/>
              <a:t>卡方值越大，</a:t>
            </a:r>
            <a:r>
              <a:rPr lang="zh-CN" altLang="en-US" sz="2400" b="1" dirty="0">
                <a:solidFill>
                  <a:srgbClr val="FF0000"/>
                </a:solidFill>
              </a:rPr>
              <a:t>实际观测值</a:t>
            </a:r>
            <a:r>
              <a:rPr lang="zh-CN" altLang="en-US" sz="2400" b="1" dirty="0"/>
              <a:t>与</a:t>
            </a:r>
            <a:r>
              <a:rPr lang="zh-CN" altLang="en-US" sz="2400" b="1" dirty="0">
                <a:solidFill>
                  <a:srgbClr val="FF0000"/>
                </a:solidFill>
              </a:rPr>
              <a:t>理论推断值</a:t>
            </a:r>
            <a:r>
              <a:rPr lang="zh-CN" altLang="en-US" sz="2400" b="1" dirty="0"/>
              <a:t>之间的偏离程度越大。</a:t>
            </a:r>
            <a:endParaRPr lang="en-US" sz="2400" dirty="0"/>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标题 1"/>
          <p:cNvSpPr>
            <a:spLocks noGrp="1"/>
          </p:cNvSpPr>
          <p:nvPr>
            <p:ph type="title"/>
          </p:nvPr>
        </p:nvSpPr>
        <p:spPr/>
        <p:txBody>
          <a:bodyPr/>
          <a:lstStyle/>
          <a:p>
            <a:r>
              <a:rPr lang="zh-CN" altLang="en-US"/>
              <a:t>目录</a:t>
            </a:r>
          </a:p>
        </p:txBody>
      </p:sp>
      <p:sp>
        <p:nvSpPr>
          <p:cNvPr id="38916"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097785" y="6488113"/>
            <a:ext cx="3156371"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en-US" altLang="zh-CN" dirty="0"/>
              <a:t> </a:t>
            </a:r>
            <a:r>
              <a:rPr lang="zh-CN" altLang="en-US" dirty="0"/>
              <a:t>数据科学中的数据统计（</a:t>
            </a:r>
            <a:r>
              <a:rPr lang="en-US" altLang="zh-CN" dirty="0"/>
              <a:t>2</a:t>
            </a:r>
            <a:r>
              <a:rPr lang="zh-CN" altLang="en-US" dirty="0"/>
              <a:t>）</a:t>
            </a:r>
          </a:p>
        </p:txBody>
      </p:sp>
      <p:graphicFrame>
        <p:nvGraphicFramePr>
          <p:cNvPr id="38914"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37891"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1643063" y="5715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3429000" y="1143000"/>
            <a:ext cx="1428750" cy="714375"/>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p:nvPr/>
        </p:nvSpPr>
        <p:spPr>
          <a:xfrm>
            <a:off x="3500438" y="5715000"/>
            <a:ext cx="1428750" cy="7143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标题 1"/>
          <p:cNvSpPr>
            <a:spLocks noGrp="1"/>
          </p:cNvSpPr>
          <p:nvPr>
            <p:ph type="title"/>
          </p:nvPr>
        </p:nvSpPr>
        <p:spPr>
          <a:xfrm>
            <a:off x="214313" y="357188"/>
            <a:ext cx="8540750" cy="822325"/>
          </a:xfrm>
        </p:spPr>
        <p:txBody>
          <a:bodyPr/>
          <a:lstStyle/>
          <a:p>
            <a:r>
              <a:rPr lang="en-US" altLang="zh-CN" dirty="0"/>
              <a:t>4.4</a:t>
            </a:r>
            <a:r>
              <a:rPr lang="zh-CN" altLang="en-US" dirty="0"/>
              <a:t> 基本分析方法</a:t>
            </a:r>
          </a:p>
        </p:txBody>
      </p:sp>
      <p:sp>
        <p:nvSpPr>
          <p:cNvPr id="39940" name="内容占位符 2"/>
          <p:cNvSpPr>
            <a:spLocks noGrp="1"/>
          </p:cNvSpPr>
          <p:nvPr>
            <p:ph idx="1"/>
          </p:nvPr>
        </p:nvSpPr>
        <p:spPr>
          <a:xfrm>
            <a:off x="857250" y="1143000"/>
            <a:ext cx="8153400" cy="4762500"/>
          </a:xfrm>
        </p:spPr>
        <p:txBody>
          <a:bodyPr/>
          <a:lstStyle/>
          <a:p>
            <a:r>
              <a:rPr lang="zh-CN" altLang="en-US" b="1"/>
              <a:t>常用统计分析方法有：回归分析、方差分析、分类分析、聚类分析和时间序列分析等。</a:t>
            </a:r>
            <a:endParaRPr lang="en-US" altLang="zh-CN" b="1"/>
          </a:p>
          <a:p>
            <a:endParaRPr lang="en-US" altLang="zh-CN" b="1"/>
          </a:p>
        </p:txBody>
      </p:sp>
      <p:sp>
        <p:nvSpPr>
          <p:cNvPr id="3994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3994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9938" name="Object 7"/>
          <p:cNvGraphicFramePr>
            <a:graphicFrameLocks noChangeAspect="1"/>
          </p:cNvGraphicFramePr>
          <p:nvPr>
            <p:extLst>
              <p:ext uri="{D42A27DB-BD31-4B8C-83A1-F6EECF244321}">
                <p14:modId xmlns:p14="http://schemas.microsoft.com/office/powerpoint/2010/main" val="3410923311"/>
              </p:ext>
            </p:extLst>
          </p:nvPr>
        </p:nvGraphicFramePr>
        <p:xfrm>
          <a:off x="2428875" y="1928813"/>
          <a:ext cx="3929063" cy="4554537"/>
        </p:xfrm>
        <a:graphic>
          <a:graphicData uri="http://schemas.openxmlformats.org/presentationml/2006/ole">
            <mc:AlternateContent xmlns:mc="http://schemas.openxmlformats.org/markup-compatibility/2006">
              <mc:Choice xmlns:v="urn:schemas-microsoft-com:vml" Requires="v">
                <p:oleObj spid="_x0000_s38915" name="Visio" r:id="rId3" imgW="2390677" imgH="2771280" progId="Visio.Drawing.11">
                  <p:embed/>
                </p:oleObj>
              </mc:Choice>
              <mc:Fallback>
                <p:oleObj name="Visio" r:id="rId3" imgW="2390677" imgH="277128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1928813"/>
                        <a:ext cx="3929063" cy="455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500438" y="6488113"/>
            <a:ext cx="2428875"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-12 </a:t>
            </a:r>
            <a:r>
              <a:rPr lang="zh-CN" altLang="en-US" dirty="0"/>
              <a:t>数据统计方法</a:t>
            </a:r>
          </a:p>
        </p:txBody>
      </p:sp>
      <p:sp>
        <p:nvSpPr>
          <p:cNvPr id="2" name="圆角矩形 1"/>
          <p:cNvSpPr/>
          <p:nvPr/>
        </p:nvSpPr>
        <p:spPr>
          <a:xfrm>
            <a:off x="2123728" y="2204864"/>
            <a:ext cx="1584176" cy="5760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123728" y="3806279"/>
            <a:ext cx="1584176" cy="5760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123728" y="5621636"/>
            <a:ext cx="1584176" cy="5760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标题 1"/>
          <p:cNvSpPr>
            <a:spLocks noGrp="1"/>
          </p:cNvSpPr>
          <p:nvPr>
            <p:ph type="title"/>
          </p:nvPr>
        </p:nvSpPr>
        <p:spPr>
          <a:xfrm>
            <a:off x="214313" y="357188"/>
            <a:ext cx="8540750" cy="822325"/>
          </a:xfrm>
        </p:spPr>
        <p:txBody>
          <a:bodyPr/>
          <a:lstStyle/>
          <a:p>
            <a:r>
              <a:rPr lang="en-US" altLang="zh-CN" dirty="0"/>
              <a:t>4.4</a:t>
            </a:r>
            <a:r>
              <a:rPr lang="zh-CN" altLang="en-US" dirty="0"/>
              <a:t> 基本分析方法</a:t>
            </a:r>
          </a:p>
        </p:txBody>
      </p:sp>
      <p:sp>
        <p:nvSpPr>
          <p:cNvPr id="4096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096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 name="TextBox 13"/>
          <p:cNvSpPr txBox="1"/>
          <p:nvPr/>
        </p:nvSpPr>
        <p:spPr>
          <a:xfrm>
            <a:off x="3286125" y="6072188"/>
            <a:ext cx="3000375"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-12 </a:t>
            </a:r>
            <a:r>
              <a:rPr lang="zh-CN" altLang="en-US" dirty="0"/>
              <a:t>数据统计方法（续）</a:t>
            </a:r>
          </a:p>
        </p:txBody>
      </p:sp>
      <p:graphicFrame>
        <p:nvGraphicFramePr>
          <p:cNvPr id="40962" name="Object 4"/>
          <p:cNvGraphicFramePr>
            <a:graphicFrameLocks noChangeAspect="1"/>
          </p:cNvGraphicFramePr>
          <p:nvPr/>
        </p:nvGraphicFramePr>
        <p:xfrm>
          <a:off x="2071688" y="1214438"/>
          <a:ext cx="5000625" cy="4705350"/>
        </p:xfrm>
        <a:graphic>
          <a:graphicData uri="http://schemas.openxmlformats.org/presentationml/2006/ole">
            <mc:AlternateContent xmlns:mc="http://schemas.openxmlformats.org/markup-compatibility/2006">
              <mc:Choice xmlns:v="urn:schemas-microsoft-com:vml" Requires="v">
                <p:oleObj spid="_x0000_s39939" name="Visio" r:id="rId3" imgW="2717537" imgH="2557710" progId="Visio.Drawing.11">
                  <p:embed/>
                </p:oleObj>
              </mc:Choice>
              <mc:Fallback>
                <p:oleObj name="Visio" r:id="rId3" imgW="2717537" imgH="255771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88" y="1214438"/>
                        <a:ext cx="500062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圆角矩形 6"/>
          <p:cNvSpPr/>
          <p:nvPr/>
        </p:nvSpPr>
        <p:spPr>
          <a:xfrm>
            <a:off x="1835696" y="1916832"/>
            <a:ext cx="1584176" cy="5760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762395" y="4581128"/>
            <a:ext cx="1584176" cy="5760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大括号 1"/>
          <p:cNvSpPr/>
          <p:nvPr/>
        </p:nvSpPr>
        <p:spPr>
          <a:xfrm>
            <a:off x="6372200" y="1700808"/>
            <a:ext cx="288032" cy="33123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圆角矩形 2"/>
          <p:cNvSpPr/>
          <p:nvPr/>
        </p:nvSpPr>
        <p:spPr>
          <a:xfrm>
            <a:off x="6716034" y="2960948"/>
            <a:ext cx="2071687"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属于数据挖掘范畴</a:t>
            </a:r>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标题 1"/>
          <p:cNvSpPr>
            <a:spLocks noGrp="1"/>
          </p:cNvSpPr>
          <p:nvPr>
            <p:ph type="title"/>
          </p:nvPr>
        </p:nvSpPr>
        <p:spPr>
          <a:xfrm>
            <a:off x="214313" y="357188"/>
            <a:ext cx="8540750" cy="822325"/>
          </a:xfrm>
        </p:spPr>
        <p:txBody>
          <a:bodyPr/>
          <a:lstStyle/>
          <a:p>
            <a:r>
              <a:rPr lang="en-US" altLang="zh-CN" dirty="0"/>
              <a:t>4.4</a:t>
            </a:r>
            <a:r>
              <a:rPr lang="zh-CN" altLang="en-US" dirty="0"/>
              <a:t> 基本分析方法</a:t>
            </a:r>
          </a:p>
        </p:txBody>
      </p:sp>
      <p:sp>
        <p:nvSpPr>
          <p:cNvPr id="41988" name="内容占位符 2"/>
          <p:cNvSpPr>
            <a:spLocks noGrp="1"/>
          </p:cNvSpPr>
          <p:nvPr>
            <p:ph idx="1"/>
          </p:nvPr>
        </p:nvSpPr>
        <p:spPr>
          <a:xfrm>
            <a:off x="857250" y="1143000"/>
            <a:ext cx="8153400" cy="4762500"/>
          </a:xfrm>
        </p:spPr>
        <p:txBody>
          <a:bodyPr/>
          <a:lstStyle/>
          <a:p>
            <a:endParaRPr lang="en-US" altLang="zh-CN" b="1"/>
          </a:p>
        </p:txBody>
      </p:sp>
      <p:sp>
        <p:nvSpPr>
          <p:cNvPr id="4199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199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 name="TextBox 13"/>
          <p:cNvSpPr txBox="1"/>
          <p:nvPr/>
        </p:nvSpPr>
        <p:spPr>
          <a:xfrm>
            <a:off x="3429000" y="6000750"/>
            <a:ext cx="300037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-12 </a:t>
            </a:r>
            <a:r>
              <a:rPr lang="zh-CN" altLang="en-US" dirty="0"/>
              <a:t>数据统计方法（续）</a:t>
            </a:r>
          </a:p>
        </p:txBody>
      </p:sp>
      <p:graphicFrame>
        <p:nvGraphicFramePr>
          <p:cNvPr id="41986" name="Object 3"/>
          <p:cNvGraphicFramePr>
            <a:graphicFrameLocks noChangeAspect="1"/>
          </p:cNvGraphicFramePr>
          <p:nvPr/>
        </p:nvGraphicFramePr>
        <p:xfrm>
          <a:off x="2143125" y="1571625"/>
          <a:ext cx="4784725" cy="3571875"/>
        </p:xfrm>
        <a:graphic>
          <a:graphicData uri="http://schemas.openxmlformats.org/presentationml/2006/ole">
            <mc:AlternateContent xmlns:mc="http://schemas.openxmlformats.org/markup-compatibility/2006">
              <mc:Choice xmlns:v="urn:schemas-microsoft-com:vml" Requires="v">
                <p:oleObj spid="_x0000_s40963" name="Visio" r:id="rId3" imgW="2385544" imgH="1780650" progId="Visio.Drawing.11">
                  <p:embed/>
                </p:oleObj>
              </mc:Choice>
              <mc:Fallback>
                <p:oleObj name="Visio" r:id="rId3" imgW="2385544" imgH="178065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571625"/>
                        <a:ext cx="47847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圆角矩形 7"/>
          <p:cNvSpPr/>
          <p:nvPr/>
        </p:nvSpPr>
        <p:spPr>
          <a:xfrm>
            <a:off x="1979712" y="2112096"/>
            <a:ext cx="1656184" cy="956864"/>
          </a:xfrm>
          <a:prstGeom prst="round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圆角矩形 1"/>
          <p:cNvSpPr/>
          <p:nvPr/>
        </p:nvSpPr>
        <p:spPr>
          <a:xfrm>
            <a:off x="1293140" y="5613123"/>
            <a:ext cx="4214964" cy="43204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090"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206833415"/>
              </p:ext>
            </p:extLst>
          </p:nvPr>
        </p:nvGraphicFramePr>
        <p:xfrm>
          <a:off x="857250" y="1309706"/>
          <a:ext cx="764384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09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8909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2"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sp>
        <p:nvSpPr>
          <p:cNvPr id="43013" name="内容占位符 2"/>
          <p:cNvSpPr>
            <a:spLocks noGrp="1"/>
          </p:cNvSpPr>
          <p:nvPr>
            <p:ph idx="1"/>
          </p:nvPr>
        </p:nvSpPr>
        <p:spPr>
          <a:xfrm>
            <a:off x="857250" y="1666896"/>
            <a:ext cx="8153400" cy="4762500"/>
          </a:xfrm>
          <a:ln>
            <a:solidFill>
              <a:srgbClr val="FF0000"/>
            </a:solidFill>
          </a:ln>
        </p:spPr>
        <p:txBody>
          <a:bodyPr>
            <a:normAutofit fontScale="92500"/>
          </a:bodyPr>
          <a:lstStyle/>
          <a:p>
            <a:r>
              <a:rPr lang="zh-CN" altLang="en-US" b="1" u="sng" dirty="0">
                <a:solidFill>
                  <a:srgbClr val="FF0000"/>
                </a:solidFill>
              </a:rPr>
              <a:t>样本相关系数</a:t>
            </a:r>
            <a:r>
              <a:rPr lang="zh-CN" altLang="en-US" b="1" dirty="0"/>
              <a:t>的计算公式</a:t>
            </a:r>
            <a:endParaRPr lang="en-US" altLang="zh-CN" b="1" dirty="0"/>
          </a:p>
          <a:p>
            <a:endParaRPr lang="en-US" altLang="zh-CN" b="1" dirty="0"/>
          </a:p>
          <a:p>
            <a:endParaRPr lang="en-US" altLang="zh-CN" b="1" dirty="0"/>
          </a:p>
          <a:p>
            <a:endParaRPr lang="en-US" altLang="zh-CN" b="1" dirty="0"/>
          </a:p>
          <a:p>
            <a:r>
              <a:rPr lang="zh-CN" altLang="en-US" b="1" dirty="0"/>
              <a:t>或简化为：</a:t>
            </a:r>
            <a:endParaRPr lang="en-US" altLang="zh-CN" b="1" dirty="0"/>
          </a:p>
          <a:p>
            <a:endParaRPr lang="en-US" altLang="zh-CN" b="1" dirty="0"/>
          </a:p>
          <a:p>
            <a:endParaRPr lang="en-US" altLang="zh-CN" b="1" dirty="0"/>
          </a:p>
          <a:p>
            <a:endParaRPr lang="en-US" altLang="zh-CN" b="1" dirty="0"/>
          </a:p>
          <a:p>
            <a:r>
              <a:rPr lang="zh-CN" altLang="en-US" b="1" dirty="0"/>
              <a:t>可见，样本相关系数</a:t>
            </a:r>
            <a:r>
              <a:rPr lang="en-US" altLang="zh-CN" b="1" dirty="0"/>
              <a:t>r</a:t>
            </a:r>
            <a:r>
              <a:rPr lang="zh-CN" altLang="en-US" b="1" dirty="0"/>
              <a:t>的</a:t>
            </a:r>
            <a:r>
              <a:rPr lang="zh-CN" altLang="en-US" b="1" dirty="0">
                <a:solidFill>
                  <a:srgbClr val="FF0000"/>
                </a:solidFill>
              </a:rPr>
              <a:t>取值范围是 </a:t>
            </a:r>
            <a:r>
              <a:rPr lang="en-US" altLang="zh-CN" b="1" dirty="0">
                <a:solidFill>
                  <a:srgbClr val="FF0000"/>
                </a:solidFill>
              </a:rPr>
              <a:t>[-1,1]</a:t>
            </a:r>
            <a:r>
              <a:rPr lang="zh-CN" altLang="en-US" b="1" dirty="0"/>
              <a:t>，</a:t>
            </a:r>
            <a:endParaRPr lang="en-US" altLang="zh-CN" b="1" dirty="0"/>
          </a:p>
          <a:p>
            <a:pPr marL="0" indent="0">
              <a:buNone/>
            </a:pPr>
            <a:r>
              <a:rPr lang="en-US" altLang="zh-CN" b="1" dirty="0"/>
              <a:t>    |r|</a:t>
            </a:r>
            <a:r>
              <a:rPr lang="zh-CN" altLang="en-US" b="1" u="sng" dirty="0">
                <a:solidFill>
                  <a:srgbClr val="FF0000"/>
                </a:solidFill>
              </a:rPr>
              <a:t>越趋于</a:t>
            </a:r>
            <a:r>
              <a:rPr lang="en-US" altLang="zh-CN" b="1" u="sng" dirty="0">
                <a:solidFill>
                  <a:srgbClr val="FF0000"/>
                </a:solidFill>
              </a:rPr>
              <a:t>1</a:t>
            </a:r>
            <a:r>
              <a:rPr lang="zh-CN" altLang="en-US" b="1" dirty="0"/>
              <a:t>表示</a:t>
            </a:r>
            <a:r>
              <a:rPr lang="zh-CN" altLang="en-US" b="1" u="sng" dirty="0">
                <a:solidFill>
                  <a:srgbClr val="FF0000"/>
                </a:solidFill>
              </a:rPr>
              <a:t>关系越密切</a:t>
            </a:r>
            <a:r>
              <a:rPr lang="zh-CN" altLang="en-US" b="1" dirty="0"/>
              <a:t>；</a:t>
            </a:r>
            <a:r>
              <a:rPr lang="en-US" altLang="zh-CN" b="1" dirty="0"/>
              <a:t>|r|</a:t>
            </a:r>
            <a:r>
              <a:rPr lang="zh-CN" altLang="en-US" b="1" u="sng" dirty="0">
                <a:solidFill>
                  <a:srgbClr val="FF0000"/>
                </a:solidFill>
              </a:rPr>
              <a:t>越趋于</a:t>
            </a:r>
            <a:r>
              <a:rPr lang="en-US" altLang="zh-CN" b="1" u="sng" dirty="0">
                <a:solidFill>
                  <a:srgbClr val="FF0000"/>
                </a:solidFill>
              </a:rPr>
              <a:t>0</a:t>
            </a:r>
            <a:r>
              <a:rPr lang="zh-CN" altLang="en-US" b="1" dirty="0"/>
              <a:t>表示</a:t>
            </a:r>
            <a:r>
              <a:rPr lang="zh-CN" altLang="en-US" b="1" u="sng" dirty="0">
                <a:solidFill>
                  <a:srgbClr val="FF0000"/>
                </a:solidFill>
              </a:rPr>
              <a:t>关系越不密切</a:t>
            </a:r>
            <a:r>
              <a:rPr lang="zh-CN" altLang="en-US" b="1" dirty="0"/>
              <a:t>。 </a:t>
            </a:r>
          </a:p>
          <a:p>
            <a:endParaRPr lang="en-US" altLang="zh-CN" b="1" dirty="0"/>
          </a:p>
        </p:txBody>
      </p:sp>
      <p:sp>
        <p:nvSpPr>
          <p:cNvPr id="4301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301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3010" name="Object 2"/>
          <p:cNvGraphicFramePr>
            <a:graphicFrameLocks noChangeAspect="1"/>
          </p:cNvGraphicFramePr>
          <p:nvPr>
            <p:extLst>
              <p:ext uri="{D42A27DB-BD31-4B8C-83A1-F6EECF244321}">
                <p14:modId xmlns:p14="http://schemas.microsoft.com/office/powerpoint/2010/main" val="2309235903"/>
              </p:ext>
            </p:extLst>
          </p:nvPr>
        </p:nvGraphicFramePr>
        <p:xfrm>
          <a:off x="2625725" y="2238396"/>
          <a:ext cx="3375025" cy="1000125"/>
        </p:xfrm>
        <a:graphic>
          <a:graphicData uri="http://schemas.openxmlformats.org/presentationml/2006/ole">
            <mc:AlternateContent xmlns:mc="http://schemas.openxmlformats.org/markup-compatibility/2006">
              <mc:Choice xmlns:v="urn:schemas-microsoft-com:vml" Requires="v">
                <p:oleObj spid="_x0000_s41988" name="Equation" r:id="rId3" imgW="1799587" imgH="533501" progId="Equation.DSMT4">
                  <p:embed/>
                </p:oleObj>
              </mc:Choice>
              <mc:Fallback>
                <p:oleObj name="Equation" r:id="rId3" imgW="1799587" imgH="53350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2238396"/>
                        <a:ext cx="33750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1" name="Object 3"/>
          <p:cNvGraphicFramePr>
            <a:graphicFrameLocks noChangeAspect="1"/>
          </p:cNvGraphicFramePr>
          <p:nvPr/>
        </p:nvGraphicFramePr>
        <p:xfrm>
          <a:off x="2643188" y="3952896"/>
          <a:ext cx="3890962" cy="869950"/>
        </p:xfrm>
        <a:graphic>
          <a:graphicData uri="http://schemas.openxmlformats.org/presentationml/2006/ole">
            <mc:AlternateContent xmlns:mc="http://schemas.openxmlformats.org/markup-compatibility/2006">
              <mc:Choice xmlns:v="urn:schemas-microsoft-com:vml" Requires="v">
                <p:oleObj spid="_x0000_s41989" name="Equation" r:id="rId5" imgW="2580092" imgH="581019" progId="">
                  <p:embed/>
                </p:oleObj>
              </mc:Choice>
              <mc:Fallback>
                <p:oleObj name="Equation" r:id="rId5" imgW="2580092" imgH="581019"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188" y="3952896"/>
                        <a:ext cx="3890962"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5508104" y="1846565"/>
            <a:ext cx="3278023" cy="646331"/>
          </a:xfrm>
          <a:prstGeom prst="rect">
            <a:avLst/>
          </a:prstGeom>
          <a:ln>
            <a:solidFill>
              <a:srgbClr val="FF0000"/>
            </a:solidFill>
          </a:ln>
        </p:spPr>
        <p:txBody>
          <a:bodyPr wrap="square">
            <a:spAutoFit/>
          </a:bodyPr>
          <a:lstStyle/>
          <a:p>
            <a:r>
              <a:rPr lang="en-US" altLang="zh-CN" dirty="0"/>
              <a:t>x</a:t>
            </a:r>
            <a:r>
              <a:rPr lang="zh-CN" altLang="en-US" dirty="0"/>
              <a:t>和   分别为两个变量的</a:t>
            </a:r>
            <a:r>
              <a:rPr lang="zh-CN" altLang="en-US" dirty="0">
                <a:hlinkClick r:id="rId7"/>
              </a:rPr>
              <a:t>观测值</a:t>
            </a:r>
            <a:r>
              <a:rPr lang="zh-CN" altLang="en-US" dirty="0"/>
              <a:t>和</a:t>
            </a:r>
            <a:r>
              <a:rPr lang="zh-CN" altLang="en-US" dirty="0">
                <a:hlinkClick r:id="rId8"/>
              </a:rPr>
              <a:t>均值</a:t>
            </a:r>
            <a:endParaRPr lang="en-US" dirty="0"/>
          </a:p>
        </p:txBody>
      </p:sp>
      <mc:AlternateContent xmlns:mc="http://schemas.openxmlformats.org/markup-compatibility/2006" xmlns:a14="http://schemas.microsoft.com/office/drawing/2010/main">
        <mc:Choice Requires="a14">
          <p:sp>
            <p:nvSpPr>
              <p:cNvPr id="4" name="矩形 3"/>
              <p:cNvSpPr/>
              <p:nvPr/>
            </p:nvSpPr>
            <p:spPr>
              <a:xfrm>
                <a:off x="5887313" y="1835268"/>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endParaRPr lang="en-US" dirty="0"/>
              </a:p>
            </p:txBody>
          </p:sp>
        </mc:Choice>
        <mc:Fallback xmlns="">
          <p:sp>
            <p:nvSpPr>
              <p:cNvPr id="4" name="矩形 3"/>
              <p:cNvSpPr>
                <a:spLocks noRot="1" noChangeAspect="1" noMove="1" noResize="1" noEditPoints="1" noAdjustHandles="1" noChangeArrowheads="1" noChangeShapeType="1" noTextEdit="1"/>
              </p:cNvSpPr>
              <p:nvPr/>
            </p:nvSpPr>
            <p:spPr>
              <a:xfrm>
                <a:off x="5887313" y="1835268"/>
                <a:ext cx="379206" cy="369332"/>
              </a:xfrm>
              <a:prstGeom prst="rect">
                <a:avLst/>
              </a:prstGeom>
              <a:blipFill rotWithShape="0">
                <a:blip r:embed="rId9"/>
                <a:stretch>
                  <a:fillRect r="-20968"/>
                </a:stretch>
              </a:blipFill>
            </p:spPr>
            <p:txBody>
              <a:bodyPr/>
              <a:lstStyle/>
              <a:p>
                <a:r>
                  <a:rPr lang="en-US">
                    <a:noFill/>
                  </a:rPr>
                  <a:t> </a:t>
                </a:r>
              </a:p>
            </p:txBody>
          </p:sp>
        </mc:Fallback>
      </mc:AlternateContent>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sp>
        <p:nvSpPr>
          <p:cNvPr id="4403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404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1" name="TextBox 10"/>
          <p:cNvSpPr txBox="1"/>
          <p:nvPr/>
        </p:nvSpPr>
        <p:spPr>
          <a:xfrm>
            <a:off x="3571868" y="5143512"/>
            <a:ext cx="1928813"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4-13</a:t>
            </a:r>
            <a:r>
              <a:rPr lang="zh-CN" altLang="en-US" dirty="0"/>
              <a:t>相关关系</a:t>
            </a:r>
          </a:p>
        </p:txBody>
      </p:sp>
      <p:sp>
        <p:nvSpPr>
          <p:cNvPr id="9" name="TextBox 8"/>
          <p:cNvSpPr txBox="1"/>
          <p:nvPr/>
        </p:nvSpPr>
        <p:spPr>
          <a:xfrm>
            <a:off x="5525840" y="4801325"/>
            <a:ext cx="3491880" cy="1754326"/>
          </a:xfrm>
          <a:prstGeom prst="rect">
            <a:avLst/>
          </a:prstGeom>
          <a:solidFill>
            <a:srgbClr val="00B0F0"/>
          </a:solidFill>
        </p:spPr>
        <p:txBody>
          <a:bodyPr wrap="square" rtlCol="0">
            <a:spAutoFit/>
          </a:bodyPr>
          <a:lstStyle/>
          <a:p>
            <a:r>
              <a:rPr lang="en-US" altLang="zh-CN" b="1" dirty="0"/>
              <a:t>|r|=1</a:t>
            </a:r>
            <a:r>
              <a:rPr lang="zh-CN" altLang="en-US" b="1" dirty="0"/>
              <a:t>，为完全相关</a:t>
            </a:r>
          </a:p>
          <a:p>
            <a:r>
              <a:rPr lang="en-US" altLang="zh-CN" b="1" dirty="0"/>
              <a:t>r =1</a:t>
            </a:r>
            <a:r>
              <a:rPr lang="zh-CN" altLang="en-US" b="1" dirty="0"/>
              <a:t>，为完全正相关</a:t>
            </a:r>
          </a:p>
          <a:p>
            <a:r>
              <a:rPr lang="en-US" altLang="zh-CN" b="1" dirty="0"/>
              <a:t>r =-1</a:t>
            </a:r>
            <a:r>
              <a:rPr lang="zh-CN" altLang="en-US" b="1" dirty="0"/>
              <a:t>，为完全负正相关</a:t>
            </a:r>
          </a:p>
          <a:p>
            <a:r>
              <a:rPr lang="en-US" altLang="zh-CN" b="1" dirty="0"/>
              <a:t>r = 0</a:t>
            </a:r>
            <a:r>
              <a:rPr lang="zh-CN" altLang="en-US" b="1" dirty="0"/>
              <a:t>，不存在线性相关关系相关</a:t>
            </a:r>
          </a:p>
          <a:p>
            <a:r>
              <a:rPr lang="en-US" altLang="zh-CN" b="1" dirty="0"/>
              <a:t>-1≤r&lt;0</a:t>
            </a:r>
            <a:r>
              <a:rPr lang="zh-CN" altLang="en-US" b="1" dirty="0"/>
              <a:t>，为负相关</a:t>
            </a:r>
          </a:p>
          <a:p>
            <a:r>
              <a:rPr lang="en-US" altLang="zh-CN" b="1" dirty="0"/>
              <a:t>0&lt;r≤1</a:t>
            </a:r>
            <a:r>
              <a:rPr lang="zh-CN" altLang="en-US" b="1" dirty="0"/>
              <a:t>，为正相关</a:t>
            </a:r>
            <a:endParaRPr lang="zh-CN" altLang="en-US" dirty="0"/>
          </a:p>
        </p:txBody>
      </p:sp>
      <p:grpSp>
        <p:nvGrpSpPr>
          <p:cNvPr id="4" name="组合 3"/>
          <p:cNvGrpSpPr/>
          <p:nvPr/>
        </p:nvGrpSpPr>
        <p:grpSpPr>
          <a:xfrm>
            <a:off x="976313" y="2347913"/>
            <a:ext cx="7191375" cy="2162175"/>
            <a:chOff x="976313" y="2347913"/>
            <a:chExt cx="7191375" cy="2162175"/>
          </a:xfrm>
        </p:grpSpPr>
        <p:pic>
          <p:nvPicPr>
            <p:cNvPr id="2" name="Picture 3"/>
            <p:cNvPicPr>
              <a:picLocks noChangeAspect="1" noChangeArrowheads="1"/>
            </p:cNvPicPr>
            <p:nvPr/>
          </p:nvPicPr>
          <p:blipFill>
            <a:blip r:embed="rId2"/>
            <a:srcRect/>
            <a:stretch>
              <a:fillRect/>
            </a:stretch>
          </p:blipFill>
          <p:spPr bwMode="auto">
            <a:xfrm>
              <a:off x="976313" y="2347913"/>
              <a:ext cx="7191375" cy="2162175"/>
            </a:xfrm>
            <a:prstGeom prst="rect">
              <a:avLst/>
            </a:prstGeom>
            <a:noFill/>
            <a:ln w="9525">
              <a:noFill/>
              <a:miter lim="800000"/>
              <a:headEnd/>
              <a:tailEnd/>
            </a:ln>
            <a:effectLst/>
          </p:spPr>
        </p:pic>
        <p:sp>
          <p:nvSpPr>
            <p:cNvPr id="3" name="矩形 2"/>
            <p:cNvSpPr/>
            <p:nvPr/>
          </p:nvSpPr>
          <p:spPr>
            <a:xfrm>
              <a:off x="6917200" y="3168693"/>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椭圆 4"/>
          <p:cNvSpPr/>
          <p:nvPr/>
        </p:nvSpPr>
        <p:spPr>
          <a:xfrm>
            <a:off x="6917200" y="1845680"/>
            <a:ext cx="1439400" cy="19433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766432" y="1929213"/>
            <a:ext cx="1439400" cy="19433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sp>
        <p:nvSpPr>
          <p:cNvPr id="45060" name="内容占位符 2"/>
          <p:cNvSpPr>
            <a:spLocks noGrp="1"/>
          </p:cNvSpPr>
          <p:nvPr>
            <p:ph idx="1"/>
          </p:nvPr>
        </p:nvSpPr>
        <p:spPr>
          <a:xfrm>
            <a:off x="857250" y="1714488"/>
            <a:ext cx="8153400" cy="4191012"/>
          </a:xfrm>
        </p:spPr>
        <p:txBody>
          <a:bodyPr/>
          <a:lstStyle/>
          <a:p>
            <a:r>
              <a:rPr lang="zh-CN" altLang="en-US" b="1" dirty="0"/>
              <a:t>注意：</a:t>
            </a:r>
            <a:r>
              <a:rPr lang="zh-CN" altLang="en-US" b="1" u="sng" dirty="0">
                <a:solidFill>
                  <a:srgbClr val="FF0000"/>
                </a:solidFill>
              </a:rPr>
              <a:t>线性相关是相关关系的特例</a:t>
            </a:r>
            <a:r>
              <a:rPr lang="zh-CN" altLang="en-US" b="1" u="sng" dirty="0"/>
              <a:t>。</a:t>
            </a:r>
            <a:endParaRPr lang="en-US" altLang="zh-CN" b="1" u="sng" dirty="0"/>
          </a:p>
        </p:txBody>
      </p:sp>
      <p:sp>
        <p:nvSpPr>
          <p:cNvPr id="4506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506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071813" y="5715000"/>
            <a:ext cx="3357562"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-14 </a:t>
            </a:r>
            <a:r>
              <a:rPr lang="zh-CN" altLang="en-US" dirty="0"/>
              <a:t>各种相关关系的示意图</a:t>
            </a:r>
          </a:p>
        </p:txBody>
      </p:sp>
      <p:pic>
        <p:nvPicPr>
          <p:cNvPr id="2" name="Picture 3"/>
          <p:cNvPicPr>
            <a:picLocks noChangeAspect="1" noChangeArrowheads="1"/>
          </p:cNvPicPr>
          <p:nvPr/>
        </p:nvPicPr>
        <p:blipFill>
          <a:blip r:embed="rId2"/>
          <a:srcRect/>
          <a:stretch>
            <a:fillRect/>
          </a:stretch>
        </p:blipFill>
        <p:spPr bwMode="auto">
          <a:xfrm>
            <a:off x="1171575" y="2567000"/>
            <a:ext cx="6800850" cy="2647950"/>
          </a:xfrm>
          <a:prstGeom prst="rect">
            <a:avLst/>
          </a:prstGeom>
          <a:noFill/>
          <a:ln w="9525">
            <a:noFill/>
            <a:miter lim="800000"/>
            <a:headEnd/>
            <a:tailEnd/>
          </a:ln>
          <a:effectLst/>
        </p:spPr>
      </p:pic>
      <p:sp>
        <p:nvSpPr>
          <p:cNvPr id="3" name="文本框 2"/>
          <p:cNvSpPr txBox="1"/>
          <p:nvPr/>
        </p:nvSpPr>
        <p:spPr>
          <a:xfrm>
            <a:off x="1259632" y="4750646"/>
            <a:ext cx="642937" cy="369332"/>
          </a:xfrm>
          <a:prstGeom prst="rect">
            <a:avLst/>
          </a:prstGeom>
          <a:noFill/>
        </p:spPr>
        <p:txBody>
          <a:bodyPr wrap="square" rtlCol="0">
            <a:spAutoFit/>
          </a:bodyPr>
          <a:lstStyle/>
          <a:p>
            <a:r>
              <a:rPr lang="en-US" altLang="zh-CN" dirty="0"/>
              <a:t>r=1</a:t>
            </a:r>
            <a:endParaRPr lang="en-US" dirty="0"/>
          </a:p>
        </p:txBody>
      </p:sp>
      <p:sp>
        <p:nvSpPr>
          <p:cNvPr id="9" name="文本框 8"/>
          <p:cNvSpPr txBox="1"/>
          <p:nvPr/>
        </p:nvSpPr>
        <p:spPr>
          <a:xfrm>
            <a:off x="5144296" y="4767358"/>
            <a:ext cx="642937" cy="369332"/>
          </a:xfrm>
          <a:prstGeom prst="rect">
            <a:avLst/>
          </a:prstGeom>
          <a:noFill/>
        </p:spPr>
        <p:txBody>
          <a:bodyPr wrap="square" rtlCol="0">
            <a:spAutoFit/>
          </a:bodyPr>
          <a:lstStyle/>
          <a:p>
            <a:r>
              <a:rPr lang="en-US" altLang="zh-CN" dirty="0"/>
              <a:t>r=-1</a:t>
            </a:r>
            <a:endParaRPr lang="en-US" dirty="0"/>
          </a:p>
        </p:txBody>
      </p:sp>
      <p:sp>
        <p:nvSpPr>
          <p:cNvPr id="4" name="文本框 3"/>
          <p:cNvSpPr txBox="1"/>
          <p:nvPr/>
        </p:nvSpPr>
        <p:spPr>
          <a:xfrm>
            <a:off x="3117007" y="5236630"/>
            <a:ext cx="3312368" cy="400110"/>
          </a:xfrm>
          <a:prstGeom prst="rect">
            <a:avLst/>
          </a:prstGeom>
          <a:noFill/>
        </p:spPr>
        <p:txBody>
          <a:bodyPr wrap="square" rtlCol="0">
            <a:spAutoFit/>
          </a:bodyPr>
          <a:lstStyle/>
          <a:p>
            <a:r>
              <a:rPr lang="zh-CN" altLang="en-US" sz="2000" b="1" dirty="0">
                <a:solidFill>
                  <a:srgbClr val="FF0000"/>
                </a:solidFill>
              </a:rPr>
              <a:t>“完全”表示点都在线上</a:t>
            </a:r>
          </a:p>
        </p:txBody>
      </p:sp>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sp>
        <p:nvSpPr>
          <p:cNvPr id="46084" name="内容占位符 2"/>
          <p:cNvSpPr>
            <a:spLocks noGrp="1"/>
          </p:cNvSpPr>
          <p:nvPr>
            <p:ph idx="1"/>
          </p:nvPr>
        </p:nvSpPr>
        <p:spPr>
          <a:xfrm>
            <a:off x="857250" y="1143000"/>
            <a:ext cx="8153400" cy="4762500"/>
          </a:xfrm>
        </p:spPr>
        <p:txBody>
          <a:bodyPr/>
          <a:lstStyle/>
          <a:p>
            <a:endParaRPr lang="en-US" altLang="zh-CN" b="1"/>
          </a:p>
        </p:txBody>
      </p:sp>
      <p:sp>
        <p:nvSpPr>
          <p:cNvPr id="4608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608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071813" y="6000750"/>
            <a:ext cx="3857625"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-14 </a:t>
            </a:r>
            <a:r>
              <a:rPr lang="zh-CN" altLang="en-US" dirty="0"/>
              <a:t>各种相关关系的示意图（续）</a:t>
            </a:r>
          </a:p>
        </p:txBody>
      </p:sp>
      <p:pic>
        <p:nvPicPr>
          <p:cNvPr id="2" name="Picture 3"/>
          <p:cNvPicPr>
            <a:picLocks noChangeAspect="1" noChangeArrowheads="1"/>
          </p:cNvPicPr>
          <p:nvPr/>
        </p:nvPicPr>
        <p:blipFill>
          <a:blip r:embed="rId2"/>
          <a:srcRect/>
          <a:stretch>
            <a:fillRect/>
          </a:stretch>
        </p:blipFill>
        <p:spPr bwMode="auto">
          <a:xfrm>
            <a:off x="1643063" y="1424004"/>
            <a:ext cx="5857875" cy="4362450"/>
          </a:xfrm>
          <a:prstGeom prst="rect">
            <a:avLst/>
          </a:prstGeom>
          <a:noFill/>
          <a:ln w="9525">
            <a:noFill/>
            <a:miter lim="800000"/>
            <a:headEnd/>
            <a:tailEnd/>
          </a:ln>
          <a:effectLst/>
        </p:spPr>
      </p:pic>
      <p:sp>
        <p:nvSpPr>
          <p:cNvPr id="8" name="文本框 7"/>
          <p:cNvSpPr txBox="1"/>
          <p:nvPr/>
        </p:nvSpPr>
        <p:spPr>
          <a:xfrm>
            <a:off x="1403648" y="3154918"/>
            <a:ext cx="1236117" cy="369332"/>
          </a:xfrm>
          <a:prstGeom prst="rect">
            <a:avLst/>
          </a:prstGeom>
          <a:noFill/>
        </p:spPr>
        <p:txBody>
          <a:bodyPr wrap="square" rtlCol="0">
            <a:spAutoFit/>
          </a:bodyPr>
          <a:lstStyle/>
          <a:p>
            <a:r>
              <a:rPr lang="en-US" altLang="zh-CN" dirty="0"/>
              <a:t>0&lt;=r&lt;=1</a:t>
            </a:r>
            <a:endParaRPr lang="en-US" dirty="0"/>
          </a:p>
        </p:txBody>
      </p:sp>
      <p:sp>
        <p:nvSpPr>
          <p:cNvPr id="9" name="文本框 8"/>
          <p:cNvSpPr txBox="1"/>
          <p:nvPr/>
        </p:nvSpPr>
        <p:spPr>
          <a:xfrm>
            <a:off x="6907758" y="3339584"/>
            <a:ext cx="1236117" cy="369332"/>
          </a:xfrm>
          <a:prstGeom prst="rect">
            <a:avLst/>
          </a:prstGeom>
          <a:noFill/>
        </p:spPr>
        <p:txBody>
          <a:bodyPr wrap="square" rtlCol="0">
            <a:spAutoFit/>
          </a:bodyPr>
          <a:lstStyle/>
          <a:p>
            <a:r>
              <a:rPr lang="en-US" altLang="zh-CN" dirty="0"/>
              <a:t>-1&lt;=r&lt;0</a:t>
            </a:r>
            <a:endParaRPr lang="en-US" dirty="0"/>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标题 1"/>
          <p:cNvSpPr>
            <a:spLocks noGrp="1"/>
          </p:cNvSpPr>
          <p:nvPr>
            <p:ph type="title"/>
          </p:nvPr>
        </p:nvSpPr>
        <p:spPr/>
        <p:txBody>
          <a:bodyPr/>
          <a:lstStyle/>
          <a:p>
            <a:r>
              <a:rPr lang="zh-CN" altLang="en-US" dirty="0"/>
              <a:t>目录</a:t>
            </a:r>
          </a:p>
        </p:txBody>
      </p:sp>
      <p:sp>
        <p:nvSpPr>
          <p:cNvPr id="5124" name="文本占位符 4"/>
          <p:cNvSpPr>
            <a:spLocks noGrp="1"/>
          </p:cNvSpPr>
          <p:nvPr>
            <p:ph type="body" sz="quarter" idx="14"/>
          </p:nvPr>
        </p:nvSpPr>
        <p:spPr>
          <a:xfrm>
            <a:off x="4071938" y="0"/>
            <a:ext cx="4284662" cy="260350"/>
          </a:xfrm>
          <a:ln w="9525"/>
        </p:spPr>
        <p:txBody>
          <a:bodyPr>
            <a:normAutofit lnSpcReduction="10000"/>
          </a:bodyPr>
          <a:lstStyle/>
          <a:p>
            <a:r>
              <a:rPr lang="zh-CN" altLang="en-US"/>
              <a:t>目录</a:t>
            </a:r>
          </a:p>
        </p:txBody>
      </p:sp>
      <p:sp>
        <p:nvSpPr>
          <p:cNvPr id="8" name="TextBox 7"/>
          <p:cNvSpPr txBox="1"/>
          <p:nvPr/>
        </p:nvSpPr>
        <p:spPr>
          <a:xfrm>
            <a:off x="3071813" y="6488113"/>
            <a:ext cx="3156371" cy="3698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数据科学中的数据统计（</a:t>
            </a:r>
            <a:r>
              <a:rPr lang="en-US" altLang="zh-CN" dirty="0"/>
              <a:t>2</a:t>
            </a:r>
            <a:r>
              <a:rPr lang="zh-CN" altLang="en-US" dirty="0"/>
              <a:t>）</a:t>
            </a:r>
          </a:p>
        </p:txBody>
      </p:sp>
      <p:graphicFrame>
        <p:nvGraphicFramePr>
          <p:cNvPr id="5122" name="Object 2"/>
          <p:cNvGraphicFramePr>
            <a:graphicFrameLocks noChangeAspect="1"/>
          </p:cNvGraphicFramePr>
          <p:nvPr/>
        </p:nvGraphicFramePr>
        <p:xfrm>
          <a:off x="1285875" y="1214438"/>
          <a:ext cx="7215188" cy="5159375"/>
        </p:xfrm>
        <a:graphic>
          <a:graphicData uri="http://schemas.openxmlformats.org/presentationml/2006/ole">
            <mc:AlternateContent xmlns:mc="http://schemas.openxmlformats.org/markup-compatibility/2006">
              <mc:Choice xmlns:v="urn:schemas-microsoft-com:vml" Requires="v">
                <p:oleObj spid="_x0000_s2051" name="Visio" r:id="rId3" imgW="5137658" imgH="3673620" progId="Visio.Drawing.11">
                  <p:embed/>
                </p:oleObj>
              </mc:Choice>
              <mc:Fallback>
                <p:oleObj name="Visio" r:id="rId3" imgW="5137658" imgH="36736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214438"/>
                        <a:ext cx="7215188"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43063" y="1143000"/>
            <a:ext cx="1428750" cy="7143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标题 1"/>
          <p:cNvSpPr>
            <a:spLocks noGrp="1"/>
          </p:cNvSpPr>
          <p:nvPr>
            <p:ph type="title"/>
          </p:nvPr>
        </p:nvSpPr>
        <p:spPr>
          <a:xfrm>
            <a:off x="214313" y="357188"/>
            <a:ext cx="8540750" cy="822325"/>
          </a:xfrm>
        </p:spPr>
        <p:txBody>
          <a:bodyPr/>
          <a:lstStyle/>
          <a:p>
            <a:r>
              <a:rPr lang="en-US" altLang="zh-CN" dirty="0"/>
              <a:t>4.4.1</a:t>
            </a:r>
            <a:r>
              <a:rPr lang="zh-CN" altLang="en-US" dirty="0"/>
              <a:t> 相关分析</a:t>
            </a:r>
          </a:p>
        </p:txBody>
      </p:sp>
      <p:sp>
        <p:nvSpPr>
          <p:cNvPr id="47108" name="内容占位符 2"/>
          <p:cNvSpPr>
            <a:spLocks noGrp="1"/>
          </p:cNvSpPr>
          <p:nvPr>
            <p:ph idx="1"/>
          </p:nvPr>
        </p:nvSpPr>
        <p:spPr>
          <a:xfrm>
            <a:off x="857250" y="1452582"/>
            <a:ext cx="8153400" cy="4762500"/>
          </a:xfrm>
        </p:spPr>
        <p:txBody>
          <a:bodyPr>
            <a:normAutofit lnSpcReduction="10000"/>
          </a:bodyPr>
          <a:lstStyle/>
          <a:p>
            <a:r>
              <a:rPr lang="zh-CN" altLang="en-US" b="1" dirty="0"/>
              <a:t>考虑到</a:t>
            </a:r>
            <a:r>
              <a:rPr lang="en-US" altLang="zh-CN" b="1" u="sng" dirty="0">
                <a:solidFill>
                  <a:srgbClr val="FF0000"/>
                </a:solidFill>
              </a:rPr>
              <a:t>r </a:t>
            </a:r>
            <a:r>
              <a:rPr lang="zh-CN" altLang="en-US" b="1" u="sng" dirty="0">
                <a:solidFill>
                  <a:srgbClr val="FF0000"/>
                </a:solidFill>
              </a:rPr>
              <a:t>的抽样分布不一定是正态分布</a:t>
            </a:r>
            <a:r>
              <a:rPr lang="zh-CN" altLang="en-US" b="1" dirty="0"/>
              <a:t>，通常对其不进行正态检验，而</a:t>
            </a:r>
            <a:r>
              <a:rPr lang="zh-CN" altLang="en-US" b="1" dirty="0">
                <a:solidFill>
                  <a:srgbClr val="FF0000"/>
                </a:solidFill>
              </a:rPr>
              <a:t>采用</a:t>
            </a:r>
            <a:r>
              <a:rPr lang="en-US" altLang="zh-CN" b="1" dirty="0">
                <a:solidFill>
                  <a:srgbClr val="FF0000"/>
                </a:solidFill>
              </a:rPr>
              <a:t>t</a:t>
            </a:r>
            <a:r>
              <a:rPr lang="zh-CN" altLang="en-US" b="1" dirty="0">
                <a:solidFill>
                  <a:srgbClr val="FF0000"/>
                </a:solidFill>
              </a:rPr>
              <a:t>检验 （样本量小，标准差未知）</a:t>
            </a:r>
            <a:r>
              <a:rPr lang="zh-CN" altLang="en-US" b="1" dirty="0"/>
              <a:t>；</a:t>
            </a:r>
            <a:endParaRPr lang="en-US" altLang="zh-CN" b="1" dirty="0"/>
          </a:p>
          <a:p>
            <a:endParaRPr lang="en-US" altLang="zh-CN" b="1" dirty="0"/>
          </a:p>
          <a:p>
            <a:r>
              <a:rPr lang="en-US" altLang="zh-CN" b="1" i="1" dirty="0"/>
              <a:t>r</a:t>
            </a:r>
            <a:r>
              <a:rPr lang="zh-CN" altLang="en-US" b="1" dirty="0"/>
              <a:t>的显著性检验步骤如下：</a:t>
            </a:r>
          </a:p>
          <a:p>
            <a:pPr lvl="1"/>
            <a:r>
              <a:rPr lang="zh-CN" altLang="en-US" b="1" dirty="0"/>
              <a:t>第</a:t>
            </a:r>
            <a:r>
              <a:rPr lang="en-US" altLang="zh-CN" b="1" dirty="0"/>
              <a:t>1</a:t>
            </a:r>
            <a:r>
              <a:rPr lang="zh-CN" altLang="en-US" b="1" dirty="0"/>
              <a:t>步、提出原假设（</a:t>
            </a:r>
            <a:r>
              <a:rPr lang="en-US" altLang="zh-CN" b="1" dirty="0"/>
              <a:t>H</a:t>
            </a:r>
            <a:r>
              <a:rPr lang="en-US" altLang="zh-CN" b="1" baseline="-25000" dirty="0"/>
              <a:t>0</a:t>
            </a:r>
            <a:r>
              <a:rPr lang="zh-CN" altLang="en-US" b="1" dirty="0"/>
              <a:t>）和备择假设（</a:t>
            </a:r>
            <a:r>
              <a:rPr lang="en-US" altLang="zh-CN" b="1" dirty="0"/>
              <a:t>H1</a:t>
            </a:r>
            <a:r>
              <a:rPr lang="zh-CN" altLang="en-US" b="1" dirty="0"/>
              <a:t>）：</a:t>
            </a:r>
            <a:r>
              <a:rPr lang="en-US" altLang="zh-CN" b="1" dirty="0"/>
              <a:t>H</a:t>
            </a:r>
            <a:r>
              <a:rPr lang="en-US" altLang="zh-CN" b="1" baseline="-25000" dirty="0"/>
              <a:t>0</a:t>
            </a:r>
            <a:r>
              <a:rPr lang="zh-CN" altLang="en-US" b="1" dirty="0"/>
              <a:t>：</a:t>
            </a:r>
            <a:r>
              <a:rPr lang="en-US" b="1" dirty="0">
                <a:sym typeface="Symbol" pitchFamily="18" charset="2"/>
              </a:rPr>
              <a:t></a:t>
            </a:r>
            <a:r>
              <a:rPr lang="en-US" altLang="zh-CN" b="1" dirty="0"/>
              <a:t> = 0</a:t>
            </a:r>
            <a:r>
              <a:rPr lang="zh-CN" altLang="en-US" b="1" dirty="0"/>
              <a:t>（表示不相关）</a:t>
            </a:r>
            <a:r>
              <a:rPr lang="en-US" altLang="zh-CN" b="1" dirty="0"/>
              <a:t> </a:t>
            </a:r>
            <a:r>
              <a:rPr lang="zh-CN" altLang="en-US" b="1" dirty="0"/>
              <a:t>；</a:t>
            </a:r>
            <a:r>
              <a:rPr lang="en-US" altLang="zh-CN" b="1" dirty="0"/>
              <a:t>H</a:t>
            </a:r>
            <a:r>
              <a:rPr lang="en-US" altLang="zh-CN" b="1" baseline="-25000" dirty="0"/>
              <a:t>1</a:t>
            </a:r>
            <a:r>
              <a:rPr lang="zh-CN" altLang="en-US" b="1" dirty="0"/>
              <a:t>： </a:t>
            </a:r>
            <a:r>
              <a:rPr lang="en-US" b="1" dirty="0">
                <a:sym typeface="Symbol" pitchFamily="18" charset="2"/>
              </a:rPr>
              <a:t></a:t>
            </a:r>
            <a:r>
              <a:rPr lang="en-US" b="1" dirty="0"/>
              <a:t> </a:t>
            </a:r>
            <a:r>
              <a:rPr lang="en-US" b="1" dirty="0">
                <a:sym typeface="Symbol" pitchFamily="18" charset="2"/>
              </a:rPr>
              <a:t></a:t>
            </a:r>
            <a:r>
              <a:rPr lang="en-US" b="1" dirty="0"/>
              <a:t> </a:t>
            </a:r>
            <a:r>
              <a:rPr lang="en-US" altLang="zh-CN" b="1" dirty="0"/>
              <a:t>0</a:t>
            </a:r>
          </a:p>
          <a:p>
            <a:pPr lvl="1"/>
            <a:r>
              <a:rPr lang="zh-CN" altLang="en-US" b="1" dirty="0"/>
              <a:t>第</a:t>
            </a:r>
            <a:r>
              <a:rPr lang="en-US" altLang="zh-CN" b="1" dirty="0"/>
              <a:t>2</a:t>
            </a:r>
            <a:r>
              <a:rPr lang="zh-CN" altLang="en-US" b="1" dirty="0"/>
              <a:t>步、计算检验的统计量</a:t>
            </a:r>
            <a:r>
              <a:rPr lang="en-US" altLang="zh-CN" b="1" dirty="0"/>
              <a:t>t</a:t>
            </a:r>
          </a:p>
          <a:p>
            <a:pPr lvl="1">
              <a:buFont typeface="Wingdings" pitchFamily="2" charset="2"/>
              <a:buNone/>
            </a:pPr>
            <a:endParaRPr lang="en-US" altLang="zh-CN" b="1" dirty="0"/>
          </a:p>
          <a:p>
            <a:pPr lvl="1">
              <a:buFont typeface="Wingdings" pitchFamily="2" charset="2"/>
              <a:buNone/>
            </a:pPr>
            <a:endParaRPr lang="en-US" altLang="zh-CN" b="1" dirty="0"/>
          </a:p>
          <a:p>
            <a:pPr lvl="1">
              <a:buFont typeface="Wingdings" pitchFamily="2" charset="2"/>
              <a:buNone/>
            </a:pPr>
            <a:endParaRPr lang="en-US" altLang="zh-CN" b="1" dirty="0"/>
          </a:p>
          <a:p>
            <a:pPr lvl="1"/>
            <a:r>
              <a:rPr lang="en-US" altLang="zh-CN" b="1" dirty="0"/>
              <a:t> </a:t>
            </a:r>
            <a:r>
              <a:rPr lang="zh-CN" altLang="en-US" b="1" dirty="0"/>
              <a:t>第</a:t>
            </a:r>
            <a:r>
              <a:rPr lang="en-US" altLang="zh-CN" b="1" dirty="0"/>
              <a:t>3</a:t>
            </a:r>
            <a:r>
              <a:rPr lang="zh-CN" altLang="en-US" b="1" dirty="0"/>
              <a:t>步、进行决策。显著性水平</a:t>
            </a:r>
            <a:r>
              <a:rPr lang="en-US" altLang="zh-CN" b="1" dirty="0"/>
              <a:t>α</a:t>
            </a:r>
            <a:r>
              <a:rPr lang="zh-CN" altLang="en-US" b="1" dirty="0"/>
              <a:t>和自由度</a:t>
            </a:r>
            <a:r>
              <a:rPr lang="en-US" altLang="zh-CN" b="1" dirty="0"/>
              <a:t>n-2</a:t>
            </a:r>
            <a:r>
              <a:rPr lang="zh-CN" altLang="en-US" b="1" dirty="0">
                <a:solidFill>
                  <a:srgbClr val="FF0000"/>
                </a:solidFill>
              </a:rPr>
              <a:t>查阅</a:t>
            </a:r>
            <a:r>
              <a:rPr lang="en-US" altLang="zh-CN" b="1" dirty="0">
                <a:solidFill>
                  <a:srgbClr val="FF0000"/>
                </a:solidFill>
              </a:rPr>
              <a:t>t</a:t>
            </a:r>
            <a:r>
              <a:rPr lang="zh-CN" altLang="en-US" b="1" dirty="0">
                <a:solidFill>
                  <a:srgbClr val="FF0000"/>
                </a:solidFill>
              </a:rPr>
              <a:t>分布表</a:t>
            </a:r>
            <a:r>
              <a:rPr lang="zh-CN" altLang="en-US" b="1" dirty="0"/>
              <a:t>，得出</a:t>
            </a:r>
            <a:r>
              <a:rPr lang="en-US" altLang="zh-CN" b="1" dirty="0" err="1"/>
              <a:t>t</a:t>
            </a:r>
            <a:r>
              <a:rPr lang="en-US" altLang="zh-CN" b="1" baseline="-25000" dirty="0" err="1"/>
              <a:t>a</a:t>
            </a:r>
            <a:r>
              <a:rPr lang="en-US" altLang="zh-CN" b="1" baseline="-25000" dirty="0"/>
              <a:t>/2</a:t>
            </a:r>
            <a:r>
              <a:rPr lang="zh-CN" altLang="en-US" b="1" dirty="0"/>
              <a:t>的临界值。若</a:t>
            </a:r>
            <a:r>
              <a:rPr lang="en-US" altLang="zh-CN" b="1" dirty="0">
                <a:solidFill>
                  <a:srgbClr val="FF0000"/>
                </a:solidFill>
              </a:rPr>
              <a:t>|t|</a:t>
            </a:r>
            <a:r>
              <a:rPr lang="en-US" altLang="zh-CN" b="1" dirty="0"/>
              <a:t>&gt;</a:t>
            </a:r>
            <a:r>
              <a:rPr lang="en-US" altLang="zh-CN" b="1" dirty="0" err="1"/>
              <a:t>t</a:t>
            </a:r>
            <a:r>
              <a:rPr lang="en-US" altLang="zh-CN" b="1" baseline="-25000" dirty="0" err="1"/>
              <a:t>a</a:t>
            </a:r>
            <a:r>
              <a:rPr lang="en-US" altLang="zh-CN" b="1" baseline="-25000" dirty="0"/>
              <a:t>/2</a:t>
            </a:r>
            <a:r>
              <a:rPr lang="zh-CN" altLang="en-US" b="1" dirty="0"/>
              <a:t>，拒绝</a:t>
            </a:r>
            <a:r>
              <a:rPr lang="en-US" altLang="zh-CN" b="1" dirty="0"/>
              <a:t>H</a:t>
            </a:r>
            <a:r>
              <a:rPr lang="en-US" altLang="zh-CN" b="1" baseline="-25000" dirty="0"/>
              <a:t>0</a:t>
            </a:r>
            <a:r>
              <a:rPr lang="zh-CN" altLang="en-US" b="1" dirty="0"/>
              <a:t>；若</a:t>
            </a:r>
            <a:r>
              <a:rPr lang="en-US" altLang="zh-CN" b="1" dirty="0"/>
              <a:t>|t|&lt;</a:t>
            </a:r>
            <a:r>
              <a:rPr lang="en-US" altLang="zh-CN" b="1" dirty="0" err="1"/>
              <a:t>t</a:t>
            </a:r>
            <a:r>
              <a:rPr lang="en-US" altLang="zh-CN" b="1" baseline="-25000" dirty="0" err="1"/>
              <a:t>a</a:t>
            </a:r>
            <a:r>
              <a:rPr lang="en-US" altLang="zh-CN" b="1" baseline="-25000" dirty="0"/>
              <a:t>/2</a:t>
            </a:r>
            <a:r>
              <a:rPr lang="zh-CN" altLang="en-US" b="1" dirty="0"/>
              <a:t>，接受</a:t>
            </a:r>
            <a:r>
              <a:rPr lang="en-US" altLang="zh-CN" b="1" dirty="0"/>
              <a:t>H</a:t>
            </a:r>
            <a:r>
              <a:rPr lang="en-US" altLang="zh-CN" b="1" baseline="-25000" dirty="0"/>
              <a:t>0</a:t>
            </a:r>
            <a:r>
              <a:rPr lang="zh-CN" altLang="en-US" b="1" dirty="0"/>
              <a:t>。</a:t>
            </a:r>
          </a:p>
          <a:p>
            <a:endParaRPr lang="en-US" altLang="zh-CN" b="1" dirty="0"/>
          </a:p>
        </p:txBody>
      </p:sp>
      <p:sp>
        <p:nvSpPr>
          <p:cNvPr id="4711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711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7106" name="Object 5"/>
          <p:cNvGraphicFramePr>
            <a:graphicFrameLocks noChangeAspect="1"/>
          </p:cNvGraphicFramePr>
          <p:nvPr/>
        </p:nvGraphicFramePr>
        <p:xfrm>
          <a:off x="3071802" y="4214824"/>
          <a:ext cx="2711450" cy="857250"/>
        </p:xfrm>
        <a:graphic>
          <a:graphicData uri="http://schemas.openxmlformats.org/presentationml/2006/ole">
            <mc:AlternateContent xmlns:mc="http://schemas.openxmlformats.org/markup-compatibility/2006">
              <mc:Choice xmlns:v="urn:schemas-microsoft-com:vml" Requires="v">
                <p:oleObj spid="_x0000_s43011" name="Equation" r:id="rId3" imgW="1475726" imgH="466544" progId="">
                  <p:embed/>
                </p:oleObj>
              </mc:Choice>
              <mc:Fallback>
                <p:oleObj name="Equation" r:id="rId3" imgW="1475726" imgH="46654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02" y="4214824"/>
                        <a:ext cx="27114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90261562"/>
              </p:ext>
            </p:extLst>
          </p:nvPr>
        </p:nvGraphicFramePr>
        <p:xfrm>
          <a:off x="857250" y="1143000"/>
          <a:ext cx="800103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114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114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691577634"/>
              </p:ext>
            </p:extLst>
          </p:nvPr>
        </p:nvGraphicFramePr>
        <p:xfrm>
          <a:off x="571472" y="1452582"/>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216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216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4813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813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3429000" y="6357938"/>
            <a:ext cx="2571750"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4-15 </a:t>
            </a:r>
            <a:r>
              <a:rPr lang="zh-CN" altLang="en-US" dirty="0"/>
              <a:t>回归分析的类型</a:t>
            </a:r>
          </a:p>
        </p:txBody>
      </p:sp>
      <p:pic>
        <p:nvPicPr>
          <p:cNvPr id="2" name="Picture 3"/>
          <p:cNvPicPr>
            <a:picLocks noChangeAspect="1" noChangeArrowheads="1"/>
          </p:cNvPicPr>
          <p:nvPr/>
        </p:nvPicPr>
        <p:blipFill>
          <a:blip r:embed="rId2"/>
          <a:srcRect/>
          <a:stretch>
            <a:fillRect/>
          </a:stretch>
        </p:blipFill>
        <p:spPr bwMode="auto">
          <a:xfrm>
            <a:off x="1276350" y="1495442"/>
            <a:ext cx="6591300" cy="4362450"/>
          </a:xfrm>
          <a:prstGeom prst="rect">
            <a:avLst/>
          </a:prstGeom>
          <a:noFill/>
          <a:ln w="9525">
            <a:noFill/>
            <a:miter lim="800000"/>
            <a:headEnd/>
            <a:tailEnd/>
          </a:ln>
          <a:effectLst/>
        </p:spPr>
      </p:pic>
      <p:cxnSp>
        <p:nvCxnSpPr>
          <p:cNvPr id="4" name="直接连接符 3"/>
          <p:cNvCxnSpPr/>
          <p:nvPr/>
        </p:nvCxnSpPr>
        <p:spPr>
          <a:xfrm>
            <a:off x="5148064" y="4509120"/>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48064" y="5838230"/>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00192" y="2132856"/>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300192" y="3212976"/>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306155127"/>
              </p:ext>
            </p:extLst>
          </p:nvPr>
        </p:nvGraphicFramePr>
        <p:xfrm>
          <a:off x="857250" y="1285876"/>
          <a:ext cx="7858154" cy="4929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318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319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9"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49160" name="内容占位符 2"/>
          <p:cNvSpPr>
            <a:spLocks noGrp="1"/>
          </p:cNvSpPr>
          <p:nvPr>
            <p:ph idx="1"/>
          </p:nvPr>
        </p:nvSpPr>
        <p:spPr>
          <a:xfrm>
            <a:off x="857250" y="1143000"/>
            <a:ext cx="8153400" cy="4762500"/>
          </a:xfrm>
        </p:spPr>
        <p:txBody>
          <a:bodyPr/>
          <a:lstStyle/>
          <a:p>
            <a:r>
              <a:rPr lang="zh-CN" altLang="en-US" b="1" dirty="0"/>
              <a:t>参数</a:t>
            </a:r>
            <a:r>
              <a:rPr lang="en-US" altLang="zh-CN" b="1" dirty="0"/>
              <a:t>β</a:t>
            </a:r>
            <a:r>
              <a:rPr lang="en-US" altLang="zh-CN" b="1" baseline="-25000" dirty="0"/>
              <a:t>0</a:t>
            </a:r>
            <a:r>
              <a:rPr lang="en-US" altLang="zh-CN" b="1" dirty="0"/>
              <a:t> </a:t>
            </a:r>
            <a:r>
              <a:rPr lang="zh-CN" altLang="en-US" b="1" dirty="0"/>
              <a:t>和 </a:t>
            </a:r>
            <a:r>
              <a:rPr lang="en-US" altLang="zh-CN" b="1" dirty="0"/>
              <a:t>β</a:t>
            </a:r>
            <a:r>
              <a:rPr lang="en-US" altLang="zh-CN" b="1" baseline="-25000" dirty="0"/>
              <a:t>1</a:t>
            </a:r>
            <a:r>
              <a:rPr lang="zh-CN" altLang="en-US" b="1" dirty="0"/>
              <a:t>的估计方法</a:t>
            </a:r>
            <a:endParaRPr lang="en-US" altLang="zh-CN" b="1" dirty="0"/>
          </a:p>
          <a:p>
            <a:pPr lvl="1"/>
            <a:r>
              <a:rPr lang="zh-CN" altLang="en-US" b="1" dirty="0"/>
              <a:t>可以采用</a:t>
            </a:r>
            <a:r>
              <a:rPr lang="zh-CN" altLang="en-US" b="1" dirty="0">
                <a:solidFill>
                  <a:srgbClr val="FF0000"/>
                </a:solidFill>
              </a:rPr>
              <a:t>最小二乘法</a:t>
            </a:r>
            <a:r>
              <a:rPr lang="zh-CN" altLang="en-US" b="1" dirty="0"/>
              <a:t>进行估计。通常，总体回归参数</a:t>
            </a:r>
            <a:r>
              <a:rPr lang="en-US" altLang="zh-CN" b="1" dirty="0"/>
              <a:t>β</a:t>
            </a:r>
            <a:r>
              <a:rPr lang="en-US" altLang="zh-CN" b="1" baseline="-25000" dirty="0"/>
              <a:t>0</a:t>
            </a:r>
            <a:r>
              <a:rPr lang="zh-CN" altLang="en-US" b="1" dirty="0"/>
              <a:t>和 </a:t>
            </a:r>
            <a:r>
              <a:rPr lang="en-US" altLang="zh-CN" b="1" dirty="0"/>
              <a:t>β</a:t>
            </a:r>
            <a:r>
              <a:rPr lang="en-US" altLang="zh-CN" b="1" baseline="-25000" dirty="0"/>
              <a:t>1</a:t>
            </a:r>
            <a:r>
              <a:rPr lang="zh-CN" altLang="en-US" b="1" dirty="0"/>
              <a:t>是未知的，我们需</a:t>
            </a:r>
            <a:r>
              <a:rPr lang="zh-CN" altLang="en-US" b="1" dirty="0">
                <a:solidFill>
                  <a:srgbClr val="FF0000"/>
                </a:solidFill>
              </a:rPr>
              <a:t>利用样本参数（    ，  ）估计</a:t>
            </a:r>
            <a:r>
              <a:rPr lang="zh-CN" altLang="en-US" b="1" dirty="0"/>
              <a:t>。</a:t>
            </a:r>
            <a:endParaRPr lang="en-US" altLang="zh-CN" b="1" dirty="0"/>
          </a:p>
          <a:p>
            <a:pPr lvl="1"/>
            <a:r>
              <a:rPr lang="zh-CN" altLang="en-US" b="1" dirty="0"/>
              <a:t>因此，一元线性回归方程可以改写为：</a:t>
            </a:r>
            <a:endParaRPr lang="en-US" altLang="zh-CN" b="1" dirty="0"/>
          </a:p>
          <a:p>
            <a:endParaRPr lang="en-US" altLang="zh-CN" b="1" dirty="0"/>
          </a:p>
          <a:p>
            <a:endParaRPr lang="en-US" altLang="zh-CN" b="1" dirty="0"/>
          </a:p>
          <a:p>
            <a:pPr lvl="1"/>
            <a:r>
              <a:rPr lang="zh-CN" altLang="en-US" b="1" dirty="0"/>
              <a:t>式中，</a:t>
            </a:r>
            <a:endParaRPr lang="en-US" altLang="zh-CN" b="1" dirty="0"/>
          </a:p>
          <a:p>
            <a:endParaRPr lang="zh-CN" altLang="en-US" b="1" dirty="0"/>
          </a:p>
        </p:txBody>
      </p:sp>
      <p:sp>
        <p:nvSpPr>
          <p:cNvPr id="4916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4916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9156" name="Object 4"/>
          <p:cNvGraphicFramePr>
            <a:graphicFrameLocks noChangeAspect="1"/>
          </p:cNvGraphicFramePr>
          <p:nvPr/>
        </p:nvGraphicFramePr>
        <p:xfrm>
          <a:off x="3286116" y="2857496"/>
          <a:ext cx="1785938" cy="577850"/>
        </p:xfrm>
        <a:graphic>
          <a:graphicData uri="http://schemas.openxmlformats.org/presentationml/2006/ole">
            <mc:AlternateContent xmlns:mc="http://schemas.openxmlformats.org/markup-compatibility/2006">
              <mc:Choice xmlns:v="urn:schemas-microsoft-com:vml" Requires="v">
                <p:oleObj spid="_x0000_s44039" name="Equation" r:id="rId3" imgW="647362" imgH="209513" progId="">
                  <p:embed/>
                </p:oleObj>
              </mc:Choice>
              <mc:Fallback>
                <p:oleObj name="Equation" r:id="rId3" imgW="647362" imgH="209513"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16" y="2857496"/>
                        <a:ext cx="17859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5"/>
          <p:cNvGraphicFramePr>
            <a:graphicFrameLocks noChangeAspect="1"/>
          </p:cNvGraphicFramePr>
          <p:nvPr/>
        </p:nvGraphicFramePr>
        <p:xfrm>
          <a:off x="2928938" y="3500438"/>
          <a:ext cx="2643187" cy="1222375"/>
        </p:xfrm>
        <a:graphic>
          <a:graphicData uri="http://schemas.openxmlformats.org/presentationml/2006/ole">
            <mc:AlternateContent xmlns:mc="http://schemas.openxmlformats.org/markup-compatibility/2006">
              <mc:Choice xmlns:v="urn:schemas-microsoft-com:vml" Requires="v">
                <p:oleObj spid="_x0000_s44040" name="Equation" r:id="rId5" imgW="1399439" imgH="647617" progId="">
                  <p:embed/>
                </p:oleObj>
              </mc:Choice>
              <mc:Fallback>
                <p:oleObj name="Equation" r:id="rId5" imgW="1399439" imgH="647617"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3500438"/>
                        <a:ext cx="2643187"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6"/>
          <p:cNvGraphicFramePr>
            <a:graphicFrameLocks noChangeAspect="1"/>
          </p:cNvGraphicFramePr>
          <p:nvPr/>
        </p:nvGraphicFramePr>
        <p:xfrm>
          <a:off x="3000375" y="5000625"/>
          <a:ext cx="1571625" cy="508000"/>
        </p:xfrm>
        <a:graphic>
          <a:graphicData uri="http://schemas.openxmlformats.org/presentationml/2006/ole">
            <mc:AlternateContent xmlns:mc="http://schemas.openxmlformats.org/markup-compatibility/2006">
              <mc:Choice xmlns:v="urn:schemas-microsoft-com:vml" Requires="v">
                <p:oleObj spid="_x0000_s44041" name="Equation" r:id="rId7" imgW="647362" imgH="209513" progId="">
                  <p:embed/>
                </p:oleObj>
              </mc:Choice>
              <mc:Fallback>
                <p:oleObj name="Equation" r:id="rId7" imgW="647362" imgH="209513"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5000625"/>
                        <a:ext cx="15716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8"/>
          <p:cNvGraphicFramePr>
            <a:graphicFrameLocks noChangeAspect="1"/>
          </p:cNvGraphicFramePr>
          <p:nvPr>
            <p:extLst>
              <p:ext uri="{D42A27DB-BD31-4B8C-83A1-F6EECF244321}">
                <p14:modId xmlns:p14="http://schemas.microsoft.com/office/powerpoint/2010/main" val="46224369"/>
              </p:ext>
            </p:extLst>
          </p:nvPr>
        </p:nvGraphicFramePr>
        <p:xfrm>
          <a:off x="5024442" y="1960553"/>
          <a:ext cx="267898" cy="357197"/>
        </p:xfrm>
        <a:graphic>
          <a:graphicData uri="http://schemas.openxmlformats.org/presentationml/2006/ole">
            <mc:AlternateContent xmlns:mc="http://schemas.openxmlformats.org/markup-compatibility/2006">
              <mc:Choice xmlns:v="urn:schemas-microsoft-com:vml" Requires="v">
                <p:oleObj spid="_x0000_s44042" name="Equation" r:id="rId9" imgW="190440" imgH="253800" progId="Equation.DSMT4">
                  <p:embed/>
                </p:oleObj>
              </mc:Choice>
              <mc:Fallback>
                <p:oleObj name="Equation" r:id="rId9" imgW="190440" imgH="253800" progId="Equation.DSMT4">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4442" y="1960553"/>
                        <a:ext cx="267898" cy="357197"/>
                      </a:xfrm>
                      <a:prstGeom prst="rect">
                        <a:avLst/>
                      </a:prstGeom>
                      <a:noFill/>
                      <a:ln>
                        <a:noFill/>
                      </a:ln>
                      <a:effectLst/>
                    </p:spPr>
                  </p:pic>
                </p:oleObj>
              </mc:Fallback>
            </mc:AlternateContent>
          </a:graphicData>
        </a:graphic>
      </p:graphicFrame>
      <p:graphicFrame>
        <p:nvGraphicFramePr>
          <p:cNvPr id="49161" name="Object 9"/>
          <p:cNvGraphicFramePr>
            <a:graphicFrameLocks noChangeAspect="1"/>
          </p:cNvGraphicFramePr>
          <p:nvPr>
            <p:extLst>
              <p:ext uri="{D42A27DB-BD31-4B8C-83A1-F6EECF244321}">
                <p14:modId xmlns:p14="http://schemas.microsoft.com/office/powerpoint/2010/main" val="1606102325"/>
              </p:ext>
            </p:extLst>
          </p:nvPr>
        </p:nvGraphicFramePr>
        <p:xfrm>
          <a:off x="5441950" y="1928813"/>
          <a:ext cx="281702" cy="433388"/>
        </p:xfrm>
        <a:graphic>
          <a:graphicData uri="http://schemas.openxmlformats.org/presentationml/2006/ole">
            <mc:AlternateContent xmlns:mc="http://schemas.openxmlformats.org/markup-compatibility/2006">
              <mc:Choice xmlns:v="urn:schemas-microsoft-com:vml" Requires="v">
                <p:oleObj spid="_x0000_s44043" name="Equation" r:id="rId11" imgW="164880" imgH="253800" progId="">
                  <p:embed/>
                </p:oleObj>
              </mc:Choice>
              <mc:Fallback>
                <p:oleObj name="Equation" r:id="rId11" imgW="164880" imgH="253800" progId="">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1950" y="1928813"/>
                        <a:ext cx="281702" cy="433388"/>
                      </a:xfrm>
                      <a:prstGeom prst="rect">
                        <a:avLst/>
                      </a:prstGeom>
                      <a:noFill/>
                      <a:ln>
                        <a:noFill/>
                      </a:ln>
                      <a:effectLst/>
                    </p:spPr>
                  </p:pic>
                </p:oleObj>
              </mc:Fallback>
            </mc:AlternateContent>
          </a:graphicData>
        </a:graphic>
      </p:graphicFrame>
      <p:sp>
        <p:nvSpPr>
          <p:cNvPr id="2" name="矩形 1"/>
          <p:cNvSpPr/>
          <p:nvPr/>
        </p:nvSpPr>
        <p:spPr>
          <a:xfrm>
            <a:off x="1939272" y="5930952"/>
            <a:ext cx="5134739" cy="461665"/>
          </a:xfrm>
          <a:prstGeom prst="rect">
            <a:avLst/>
          </a:prstGeom>
          <a:ln>
            <a:solidFill>
              <a:schemeClr val="tx1"/>
            </a:solidFill>
          </a:ln>
        </p:spPr>
        <p:txBody>
          <a:bodyPr wrap="none">
            <a:spAutoFit/>
          </a:bodyPr>
          <a:lstStyle/>
          <a:p>
            <a:r>
              <a:rPr lang="zh-CN" altLang="en-US" sz="2400" b="1" dirty="0"/>
              <a:t>最小二乘法是机器学习最基础的方法</a:t>
            </a:r>
            <a:endParaRPr lang="en-US" sz="2400" dirty="0"/>
          </a:p>
        </p:txBody>
      </p:sp>
      <p:sp>
        <p:nvSpPr>
          <p:cNvPr id="4" name="文本框 3"/>
          <p:cNvSpPr txBox="1"/>
          <p:nvPr/>
        </p:nvSpPr>
        <p:spPr>
          <a:xfrm>
            <a:off x="4620890" y="5113329"/>
            <a:ext cx="1923822" cy="369332"/>
          </a:xfrm>
          <a:prstGeom prst="rect">
            <a:avLst/>
          </a:prstGeom>
          <a:noFill/>
          <a:ln>
            <a:solidFill>
              <a:srgbClr val="FF0000"/>
            </a:solidFill>
          </a:ln>
        </p:spPr>
        <p:txBody>
          <a:bodyPr wrap="square" rtlCol="0">
            <a:spAutoFit/>
          </a:bodyPr>
          <a:lstStyle/>
          <a:p>
            <a:r>
              <a:rPr lang="zh-CN" altLang="en-US" dirty="0"/>
              <a:t>只与平均值有关</a:t>
            </a:r>
          </a:p>
        </p:txBody>
      </p:sp>
    </p:spTree>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50182"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018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4" name="TextBox 13"/>
          <p:cNvSpPr txBox="1"/>
          <p:nvPr/>
        </p:nvSpPr>
        <p:spPr>
          <a:xfrm>
            <a:off x="3286125" y="5929313"/>
            <a:ext cx="2786063"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-16 </a:t>
            </a:r>
            <a:r>
              <a:rPr lang="zh-CN" altLang="en-US" dirty="0"/>
              <a:t>最小二乘法示意图</a:t>
            </a:r>
          </a:p>
        </p:txBody>
      </p:sp>
      <p:pic>
        <p:nvPicPr>
          <p:cNvPr id="2" name="Picture 3"/>
          <p:cNvPicPr>
            <a:picLocks noChangeAspect="1" noChangeArrowheads="1"/>
          </p:cNvPicPr>
          <p:nvPr/>
        </p:nvPicPr>
        <p:blipFill>
          <a:blip r:embed="rId2"/>
          <a:srcRect/>
          <a:stretch>
            <a:fillRect/>
          </a:stretch>
        </p:blipFill>
        <p:spPr bwMode="auto">
          <a:xfrm>
            <a:off x="1390650" y="1495425"/>
            <a:ext cx="6362700" cy="3867150"/>
          </a:xfrm>
          <a:prstGeom prst="rect">
            <a:avLst/>
          </a:prstGeom>
          <a:noFill/>
          <a:ln w="9525">
            <a:noFill/>
            <a:miter lim="800000"/>
            <a:headEnd/>
            <a:tailEnd/>
          </a:ln>
          <a:effectLst/>
        </p:spPr>
      </p:pic>
    </p:spTree>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5"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51206" name="内容占位符 2"/>
          <p:cNvSpPr>
            <a:spLocks noGrp="1"/>
          </p:cNvSpPr>
          <p:nvPr>
            <p:ph idx="1"/>
          </p:nvPr>
        </p:nvSpPr>
        <p:spPr>
          <a:xfrm>
            <a:off x="857250" y="1143000"/>
            <a:ext cx="8153400" cy="4762500"/>
          </a:xfrm>
        </p:spPr>
        <p:txBody>
          <a:bodyPr/>
          <a:lstStyle/>
          <a:p>
            <a:endParaRPr lang="en-US" altLang="zh-CN" b="1" dirty="0"/>
          </a:p>
          <a:p>
            <a:r>
              <a:rPr lang="zh-CN" altLang="en-US" b="1" dirty="0"/>
              <a:t>此处，</a:t>
            </a:r>
            <a:r>
              <a:rPr lang="zh-CN" altLang="en-US" b="1" dirty="0">
                <a:solidFill>
                  <a:srgbClr val="FF0000"/>
                </a:solidFill>
              </a:rPr>
              <a:t>最小二乘法</a:t>
            </a:r>
            <a:r>
              <a:rPr lang="zh-CN" altLang="en-US" b="1" dirty="0"/>
              <a:t>就是使</a:t>
            </a:r>
            <a:r>
              <a:rPr lang="zh-CN" altLang="en-US" b="1" u="sng" dirty="0">
                <a:solidFill>
                  <a:srgbClr val="FF0000"/>
                </a:solidFill>
              </a:rPr>
              <a:t>因变量的观察值与估计值之间的离差平方和</a:t>
            </a:r>
            <a:r>
              <a:rPr lang="zh-CN" altLang="en-US" b="1" dirty="0"/>
              <a:t>达到</a:t>
            </a:r>
            <a:r>
              <a:rPr lang="zh-CN" altLang="en-US" b="1" dirty="0">
                <a:solidFill>
                  <a:srgbClr val="FF0000"/>
                </a:solidFill>
              </a:rPr>
              <a:t>最小</a:t>
            </a:r>
            <a:r>
              <a:rPr lang="zh-CN" altLang="en-US" b="1" dirty="0"/>
              <a:t>来求得   和   的方法，即 </a:t>
            </a:r>
          </a:p>
          <a:p>
            <a:pPr>
              <a:buFont typeface="Wingdings" pitchFamily="2" charset="2"/>
              <a:buNone/>
            </a:pPr>
            <a:r>
              <a:rPr lang="zh-CN" altLang="en-US" b="1" dirty="0"/>
              <a:t>  </a:t>
            </a:r>
          </a:p>
          <a:p>
            <a:endParaRPr lang="en-US" altLang="zh-CN" b="1" dirty="0"/>
          </a:p>
          <a:p>
            <a:endParaRPr lang="en-US" altLang="zh-CN" b="1" dirty="0"/>
          </a:p>
          <a:p>
            <a:pPr>
              <a:buFont typeface="Wingdings" pitchFamily="2" charset="2"/>
              <a:buNone/>
            </a:pPr>
            <a:r>
              <a:rPr lang="zh-CN" altLang="en-US" b="1" dirty="0"/>
              <a:t>    </a:t>
            </a:r>
            <a:endParaRPr lang="en-US" altLang="zh-CN" b="1" dirty="0"/>
          </a:p>
          <a:p>
            <a:pPr>
              <a:buFont typeface="Wingdings" pitchFamily="2" charset="2"/>
              <a:buNone/>
            </a:pPr>
            <a:r>
              <a:rPr lang="zh-CN" altLang="en-US" b="1" dirty="0"/>
              <a:t>    </a:t>
            </a:r>
          </a:p>
          <a:p>
            <a:endParaRPr lang="zh-CN" altLang="en-US" b="1" dirty="0"/>
          </a:p>
        </p:txBody>
      </p:sp>
      <p:sp>
        <p:nvSpPr>
          <p:cNvPr id="5120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121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51202" name="Object 4"/>
          <p:cNvGraphicFramePr>
            <a:graphicFrameLocks noChangeAspect="1"/>
          </p:cNvGraphicFramePr>
          <p:nvPr>
            <p:extLst>
              <p:ext uri="{D42A27DB-BD31-4B8C-83A1-F6EECF244321}">
                <p14:modId xmlns:p14="http://schemas.microsoft.com/office/powerpoint/2010/main" val="3704214752"/>
              </p:ext>
            </p:extLst>
          </p:nvPr>
        </p:nvGraphicFramePr>
        <p:xfrm>
          <a:off x="5230238" y="2011931"/>
          <a:ext cx="365745" cy="492875"/>
        </p:xfrm>
        <a:graphic>
          <a:graphicData uri="http://schemas.openxmlformats.org/presentationml/2006/ole">
            <mc:AlternateContent xmlns:mc="http://schemas.openxmlformats.org/markup-compatibility/2006">
              <mc:Choice xmlns:v="urn:schemas-microsoft-com:vml" Requires="v">
                <p:oleObj spid="_x0000_s45061" name="Equation" r:id="rId3" imgW="190358" imgH="257031" progId="">
                  <p:embed/>
                </p:oleObj>
              </mc:Choice>
              <mc:Fallback>
                <p:oleObj name="Equation" r:id="rId3" imgW="190358" imgH="257031"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238" y="2011931"/>
                        <a:ext cx="365745" cy="492875"/>
                      </a:xfrm>
                      <a:prstGeom prst="rect">
                        <a:avLst/>
                      </a:prstGeom>
                      <a:noFill/>
                      <a:ln>
                        <a:noFill/>
                      </a:ln>
                      <a:effectLst/>
                    </p:spPr>
                  </p:pic>
                </p:oleObj>
              </mc:Fallback>
            </mc:AlternateContent>
          </a:graphicData>
        </a:graphic>
      </p:graphicFrame>
      <p:graphicFrame>
        <p:nvGraphicFramePr>
          <p:cNvPr id="51203" name="Object 5"/>
          <p:cNvGraphicFramePr>
            <a:graphicFrameLocks noChangeAspect="1"/>
          </p:cNvGraphicFramePr>
          <p:nvPr>
            <p:extLst>
              <p:ext uri="{D42A27DB-BD31-4B8C-83A1-F6EECF244321}">
                <p14:modId xmlns:p14="http://schemas.microsoft.com/office/powerpoint/2010/main" val="1897754278"/>
              </p:ext>
            </p:extLst>
          </p:nvPr>
        </p:nvGraphicFramePr>
        <p:xfrm>
          <a:off x="5813425" y="2019163"/>
          <a:ext cx="298039" cy="473571"/>
        </p:xfrm>
        <a:graphic>
          <a:graphicData uri="http://schemas.openxmlformats.org/presentationml/2006/ole">
            <mc:AlternateContent xmlns:mc="http://schemas.openxmlformats.org/markup-compatibility/2006">
              <mc:Choice xmlns:v="urn:schemas-microsoft-com:vml" Requires="v">
                <p:oleObj spid="_x0000_s45062" name="Equation" r:id="rId5" imgW="161930" imgH="257031" progId="">
                  <p:embed/>
                </p:oleObj>
              </mc:Choice>
              <mc:Fallback>
                <p:oleObj name="Equation" r:id="rId5" imgW="161930" imgH="257031"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3425" y="2019163"/>
                        <a:ext cx="298039" cy="473571"/>
                      </a:xfrm>
                      <a:prstGeom prst="rect">
                        <a:avLst/>
                      </a:prstGeom>
                      <a:noFill/>
                      <a:ln>
                        <a:noFill/>
                      </a:ln>
                      <a:effectLst/>
                    </p:spPr>
                  </p:pic>
                </p:oleObj>
              </mc:Fallback>
            </mc:AlternateContent>
          </a:graphicData>
        </a:graphic>
      </p:graphicFrame>
      <p:graphicFrame>
        <p:nvGraphicFramePr>
          <p:cNvPr id="51204" name="Object 6"/>
          <p:cNvGraphicFramePr>
            <a:graphicFrameLocks noChangeAspect="1"/>
          </p:cNvGraphicFramePr>
          <p:nvPr>
            <p:extLst>
              <p:ext uri="{D42A27DB-BD31-4B8C-83A1-F6EECF244321}">
                <p14:modId xmlns:p14="http://schemas.microsoft.com/office/powerpoint/2010/main" val="2440586163"/>
              </p:ext>
            </p:extLst>
          </p:nvPr>
        </p:nvGraphicFramePr>
        <p:xfrm>
          <a:off x="2392363" y="3001963"/>
          <a:ext cx="4621212" cy="1008062"/>
        </p:xfrm>
        <a:graphic>
          <a:graphicData uri="http://schemas.openxmlformats.org/presentationml/2006/ole">
            <mc:AlternateContent xmlns:mc="http://schemas.openxmlformats.org/markup-compatibility/2006">
              <mc:Choice xmlns:v="urn:schemas-microsoft-com:vml" Requires="v">
                <p:oleObj spid="_x0000_s45063" name="Equation" r:id="rId7" imgW="1981080" imgH="431640" progId="Equation.DSMT4">
                  <p:embed/>
                </p:oleObj>
              </mc:Choice>
              <mc:Fallback>
                <p:oleObj name="Equation" r:id="rId7" imgW="1981080" imgH="431640" progId="Equation.DSMT4">
                  <p:embed/>
                  <p:pic>
                    <p:nvPicPr>
                      <p:cNvPr id="0" name="Object 6"/>
                      <p:cNvPicPr>
                        <a:picLocks noChangeAspect="1" noChangeArrowheads="1"/>
                      </p:cNvPicPr>
                      <p:nvPr/>
                    </p:nvPicPr>
                    <p:blipFill>
                      <a:blip r:embed="rId8"/>
                      <a:srcRect/>
                      <a:stretch>
                        <a:fillRect/>
                      </a:stretch>
                    </p:blipFill>
                    <p:spPr bwMode="auto">
                      <a:xfrm>
                        <a:off x="2392363" y="3001963"/>
                        <a:ext cx="4621212"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0238" y="4995816"/>
            <a:ext cx="3855328" cy="1819368"/>
          </a:xfrm>
          <a:prstGeom prst="rect">
            <a:avLst/>
          </a:prstGeom>
        </p:spPr>
      </p:pic>
      <p:sp>
        <p:nvSpPr>
          <p:cNvPr id="3" name="矩形 2"/>
          <p:cNvSpPr/>
          <p:nvPr/>
        </p:nvSpPr>
        <p:spPr>
          <a:xfrm>
            <a:off x="214313" y="4845944"/>
            <a:ext cx="4572000" cy="923330"/>
          </a:xfrm>
          <a:prstGeom prst="rect">
            <a:avLst/>
          </a:prstGeom>
          <a:ln>
            <a:solidFill>
              <a:srgbClr val="009900"/>
            </a:solidFill>
          </a:ln>
        </p:spPr>
        <p:txBody>
          <a:bodyPr>
            <a:spAutoFit/>
          </a:bodyPr>
          <a:lstStyle/>
          <a:p>
            <a:r>
              <a:rPr lang="zh-CN" altLang="en-US" b="1" dirty="0">
                <a:solidFill>
                  <a:srgbClr val="FF0000"/>
                </a:solidFill>
              </a:rPr>
              <a:t>高斯</a:t>
            </a:r>
            <a:r>
              <a:rPr lang="zh-CN" altLang="en-US" dirty="0"/>
              <a:t>证明了最小二乘方法的一个最优性质</a:t>
            </a:r>
            <a:r>
              <a:rPr lang="en-US" altLang="zh-CN" dirty="0"/>
              <a:t>: </a:t>
            </a:r>
            <a:r>
              <a:rPr lang="zh-CN" altLang="en-US" dirty="0"/>
              <a:t>在所有</a:t>
            </a:r>
            <a:r>
              <a:rPr lang="zh-CN" altLang="en-US" b="1" u="sng" dirty="0"/>
              <a:t>无偏</a:t>
            </a:r>
            <a:r>
              <a:rPr lang="zh-CN" altLang="en-US" dirty="0"/>
              <a:t>的线性估计类中</a:t>
            </a:r>
            <a:r>
              <a:rPr lang="en-US" altLang="zh-CN" dirty="0"/>
              <a:t>,</a:t>
            </a:r>
            <a:r>
              <a:rPr lang="zh-CN" altLang="en-US" i="1" u="sng" dirty="0">
                <a:solidFill>
                  <a:srgbClr val="FF0000"/>
                </a:solidFill>
              </a:rPr>
              <a:t>最小二乘方法是其中方差最小的</a:t>
            </a:r>
            <a:r>
              <a:rPr lang="zh-CN" altLang="en-US" dirty="0"/>
              <a:t>！</a:t>
            </a:r>
            <a:endParaRPr lang="en-US" dirty="0"/>
          </a:p>
        </p:txBody>
      </p:sp>
      <p:sp>
        <p:nvSpPr>
          <p:cNvPr id="11" name="矩形 10"/>
          <p:cNvSpPr/>
          <p:nvPr/>
        </p:nvSpPr>
        <p:spPr>
          <a:xfrm>
            <a:off x="4051751" y="6348942"/>
            <a:ext cx="1107996" cy="369332"/>
          </a:xfrm>
          <a:prstGeom prst="rect">
            <a:avLst/>
          </a:prstGeom>
          <a:ln>
            <a:solidFill>
              <a:srgbClr val="FF0000"/>
            </a:solidFill>
          </a:ln>
        </p:spPr>
        <p:txBody>
          <a:bodyPr wrap="none">
            <a:spAutoFit/>
          </a:bodyPr>
          <a:lstStyle/>
          <a:p>
            <a:r>
              <a:rPr lang="zh-CN" altLang="en-US" i="1" dirty="0"/>
              <a:t>德国马克</a:t>
            </a:r>
            <a:endParaRPr lang="en-US" dirty="0"/>
          </a:p>
        </p:txBody>
      </p:sp>
    </p:spTree>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5" name="标题 1"/>
          <p:cNvSpPr>
            <a:spLocks noGrp="1"/>
          </p:cNvSpPr>
          <p:nvPr>
            <p:ph type="title"/>
          </p:nvPr>
        </p:nvSpPr>
        <p:spPr>
          <a:xfrm>
            <a:off x="214313" y="357188"/>
            <a:ext cx="8540750" cy="822325"/>
          </a:xfrm>
        </p:spPr>
        <p:txBody>
          <a:bodyPr/>
          <a:lstStyle/>
          <a:p>
            <a:r>
              <a:rPr lang="en-US" altLang="zh-CN" dirty="0"/>
              <a:t>4.4.2</a:t>
            </a:r>
            <a:r>
              <a:rPr lang="zh-CN" altLang="en-US" dirty="0">
                <a:solidFill>
                  <a:schemeClr val="tx1"/>
                </a:solidFill>
              </a:rPr>
              <a:t>最小二乘法  历史</a:t>
            </a:r>
          </a:p>
        </p:txBody>
      </p:sp>
      <p:sp>
        <p:nvSpPr>
          <p:cNvPr id="51206" name="内容占位符 2"/>
          <p:cNvSpPr>
            <a:spLocks noGrp="1"/>
          </p:cNvSpPr>
          <p:nvPr>
            <p:ph idx="1"/>
          </p:nvPr>
        </p:nvSpPr>
        <p:spPr>
          <a:xfrm>
            <a:off x="852052" y="980728"/>
            <a:ext cx="8153400" cy="4762500"/>
          </a:xfrm>
        </p:spPr>
        <p:txBody>
          <a:bodyPr>
            <a:normAutofit/>
          </a:bodyPr>
          <a:lstStyle/>
          <a:p>
            <a:r>
              <a:rPr lang="en-US" altLang="zh-CN" dirty="0"/>
              <a:t>1801</a:t>
            </a:r>
            <a:r>
              <a:rPr lang="zh-CN" altLang="en-US" dirty="0"/>
              <a:t>年，意大利天文学家</a:t>
            </a:r>
            <a:r>
              <a:rPr lang="zh-CN" altLang="en-US" dirty="0">
                <a:hlinkClick r:id="rId2"/>
              </a:rPr>
              <a:t>朱赛普</a:t>
            </a:r>
            <a:r>
              <a:rPr lang="en-US" altLang="zh-CN" dirty="0">
                <a:hlinkClick r:id="rId2"/>
              </a:rPr>
              <a:t>·</a:t>
            </a:r>
            <a:r>
              <a:rPr lang="zh-CN" altLang="en-US" dirty="0">
                <a:hlinkClick r:id="rId2"/>
              </a:rPr>
              <a:t>皮亚齐</a:t>
            </a:r>
            <a:r>
              <a:rPr lang="zh-CN" altLang="en-US" dirty="0"/>
              <a:t>发现了第一颗小</a:t>
            </a:r>
            <a:r>
              <a:rPr lang="zh-CN" altLang="en-US" dirty="0">
                <a:hlinkClick r:id="rId3"/>
              </a:rPr>
              <a:t>行星</a:t>
            </a:r>
            <a:r>
              <a:rPr lang="zh-CN" altLang="en-US" dirty="0">
                <a:hlinkClick r:id="rId4"/>
              </a:rPr>
              <a:t>谷神星</a:t>
            </a:r>
            <a:endParaRPr lang="en-US" altLang="zh-CN" dirty="0"/>
          </a:p>
          <a:p>
            <a:r>
              <a:rPr lang="zh-CN" altLang="en-US" dirty="0"/>
              <a:t>过</a:t>
            </a:r>
            <a:r>
              <a:rPr lang="en-US" altLang="zh-CN" dirty="0"/>
              <a:t>40</a:t>
            </a:r>
            <a:r>
              <a:rPr lang="zh-CN" altLang="en-US" dirty="0"/>
              <a:t>天的跟踪观测后，由于</a:t>
            </a:r>
            <a:r>
              <a:rPr lang="zh-CN" altLang="en-US" u="sng" dirty="0"/>
              <a:t>谷神星运行至太阳背后</a:t>
            </a:r>
            <a:r>
              <a:rPr lang="zh-CN" altLang="en-US" dirty="0"/>
              <a:t>，使得皮亚齐失去了谷神星的位置。</a:t>
            </a:r>
            <a:endParaRPr lang="en-US" altLang="zh-CN" dirty="0"/>
          </a:p>
          <a:p>
            <a:r>
              <a:rPr lang="zh-CN" altLang="en-US" dirty="0"/>
              <a:t>随后全世界的科学家利用皮亚齐</a:t>
            </a:r>
            <a:r>
              <a:rPr lang="zh-CN" altLang="en-US" b="1" dirty="0"/>
              <a:t>的观测数据开始寻找谷神星，但是根据大多数人计算的结果来寻找谷神星都没有</a:t>
            </a:r>
            <a:r>
              <a:rPr lang="zh-CN" altLang="en-US" dirty="0"/>
              <a:t>结果</a:t>
            </a:r>
            <a:endParaRPr lang="en-US" altLang="zh-CN" dirty="0"/>
          </a:p>
          <a:p>
            <a:r>
              <a:rPr lang="zh-CN" altLang="en-US" dirty="0"/>
              <a:t>时年</a:t>
            </a:r>
            <a:r>
              <a:rPr lang="en-US" altLang="zh-CN" dirty="0"/>
              <a:t>24</a:t>
            </a:r>
            <a:r>
              <a:rPr lang="zh-CN" altLang="en-US" dirty="0"/>
              <a:t>岁的</a:t>
            </a:r>
            <a:r>
              <a:rPr lang="zh-CN" altLang="en-US" dirty="0">
                <a:hlinkClick r:id="rId5"/>
              </a:rPr>
              <a:t>高斯</a:t>
            </a:r>
            <a:r>
              <a:rPr lang="zh-CN" altLang="en-US" dirty="0"/>
              <a:t>也计算了谷神星的轨道 （最小二乘法）</a:t>
            </a:r>
            <a:endParaRPr lang="en-US" altLang="zh-CN" dirty="0"/>
          </a:p>
          <a:p>
            <a:r>
              <a:rPr lang="zh-CN" altLang="en-US" dirty="0">
                <a:hlinkClick r:id="rId6"/>
              </a:rPr>
              <a:t>奥地利</a:t>
            </a:r>
            <a:r>
              <a:rPr lang="zh-CN" altLang="en-US" dirty="0"/>
              <a:t>天文学家海因里希</a:t>
            </a:r>
            <a:r>
              <a:rPr lang="en-US" altLang="zh-CN" dirty="0"/>
              <a:t>·</a:t>
            </a:r>
            <a:r>
              <a:rPr lang="zh-CN" altLang="en-US" dirty="0"/>
              <a:t>奥尔伯斯</a:t>
            </a:r>
            <a:r>
              <a:rPr lang="zh-CN" altLang="en-US" u="sng" dirty="0"/>
              <a:t>根据高斯计算出来的轨道重新发现了谷神星</a:t>
            </a:r>
            <a:r>
              <a:rPr lang="zh-CN" altLang="en-US" dirty="0"/>
              <a:t>。</a:t>
            </a:r>
            <a:endParaRPr lang="zh-CN" altLang="en-US" b="1" dirty="0"/>
          </a:p>
          <a:p>
            <a:pPr>
              <a:buFont typeface="Wingdings" pitchFamily="2" charset="2"/>
              <a:buNone/>
            </a:pPr>
            <a:r>
              <a:rPr lang="zh-CN" altLang="en-US" b="1" dirty="0"/>
              <a:t>    </a:t>
            </a:r>
          </a:p>
        </p:txBody>
      </p:sp>
      <p:sp>
        <p:nvSpPr>
          <p:cNvPr id="5120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121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883" y="4989182"/>
            <a:ext cx="3377118" cy="1593696"/>
          </a:xfrm>
          <a:prstGeom prst="rect">
            <a:avLst/>
          </a:prstGeom>
        </p:spPr>
      </p:pic>
      <p:sp>
        <p:nvSpPr>
          <p:cNvPr id="4" name="矩形 3"/>
          <p:cNvSpPr/>
          <p:nvPr/>
        </p:nvSpPr>
        <p:spPr>
          <a:xfrm>
            <a:off x="4041407" y="6213546"/>
            <a:ext cx="1364476" cy="369332"/>
          </a:xfrm>
          <a:prstGeom prst="rect">
            <a:avLst/>
          </a:prstGeom>
          <a:ln>
            <a:solidFill>
              <a:srgbClr val="FF0000"/>
            </a:solidFill>
          </a:ln>
        </p:spPr>
        <p:txBody>
          <a:bodyPr wrap="none">
            <a:spAutoFit/>
          </a:bodyPr>
          <a:lstStyle/>
          <a:p>
            <a:r>
              <a:rPr lang="zh-CN" altLang="en-US" i="1" dirty="0"/>
              <a:t>德国</a:t>
            </a:r>
            <a:r>
              <a:rPr lang="en-US" altLang="zh-CN" i="1" dirty="0"/>
              <a:t>10</a:t>
            </a:r>
            <a:r>
              <a:rPr lang="zh-CN" altLang="en-US" i="1" dirty="0"/>
              <a:t>马克</a:t>
            </a:r>
            <a:endParaRPr lang="en-US" dirty="0"/>
          </a:p>
        </p:txBody>
      </p:sp>
    </p:spTree>
    <p:extLst>
      <p:ext uri="{BB962C8B-B14F-4D97-AF65-F5344CB8AC3E}">
        <p14:creationId xmlns:p14="http://schemas.microsoft.com/office/powerpoint/2010/main" val="554757541"/>
      </p:ext>
    </p:extLst>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标题 1"/>
          <p:cNvSpPr>
            <a:spLocks noGrp="1"/>
          </p:cNvSpPr>
          <p:nvPr>
            <p:ph type="title"/>
          </p:nvPr>
        </p:nvSpPr>
        <p:spPr>
          <a:xfrm>
            <a:off x="282550" y="130175"/>
            <a:ext cx="8540750" cy="822325"/>
          </a:xfrm>
        </p:spPr>
        <p:txBody>
          <a:bodyPr>
            <a:normAutofit fontScale="90000"/>
          </a:bodyPr>
          <a:lstStyle/>
          <a:p>
            <a:r>
              <a:rPr lang="en-US" altLang="zh-CN" dirty="0"/>
              <a:t>4.4.2</a:t>
            </a:r>
            <a:r>
              <a:rPr lang="zh-CN" altLang="en-US" dirty="0"/>
              <a:t> 回归分析</a:t>
            </a:r>
            <a:r>
              <a:rPr lang="en-US" altLang="zh-CN" dirty="0"/>
              <a:t/>
            </a:r>
            <a:br>
              <a:rPr lang="en-US" altLang="zh-CN" dirty="0"/>
            </a:br>
            <a:r>
              <a:rPr lang="zh-CN" altLang="en-US" dirty="0"/>
              <a:t>如何判定拟合的好不好</a:t>
            </a:r>
          </a:p>
        </p:txBody>
      </p:sp>
      <p:sp>
        <p:nvSpPr>
          <p:cNvPr id="52228" name="内容占位符 2"/>
          <p:cNvSpPr>
            <a:spLocks noGrp="1"/>
          </p:cNvSpPr>
          <p:nvPr>
            <p:ph idx="1"/>
          </p:nvPr>
        </p:nvSpPr>
        <p:spPr>
          <a:xfrm>
            <a:off x="857250" y="1143000"/>
            <a:ext cx="8153400" cy="4762500"/>
          </a:xfrm>
        </p:spPr>
        <p:txBody>
          <a:bodyPr/>
          <a:lstStyle/>
          <a:p>
            <a:r>
              <a:rPr lang="zh-CN" altLang="en-US" b="1" dirty="0"/>
              <a:t>线性回归分析结果的评价涉及</a:t>
            </a:r>
            <a:r>
              <a:rPr lang="en-US" altLang="zh-CN" b="1" dirty="0"/>
              <a:t>3</a:t>
            </a:r>
            <a:r>
              <a:rPr lang="zh-CN" altLang="en-US" b="1" dirty="0"/>
              <a:t>个重要概念</a:t>
            </a:r>
            <a:endParaRPr lang="en-US" altLang="zh-CN" b="1" dirty="0"/>
          </a:p>
          <a:p>
            <a:endParaRPr lang="zh-CN" altLang="en-US" b="1" dirty="0"/>
          </a:p>
        </p:txBody>
      </p:sp>
      <p:sp>
        <p:nvSpPr>
          <p:cNvPr id="5223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223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TextBox 11"/>
          <p:cNvSpPr txBox="1"/>
          <p:nvPr/>
        </p:nvSpPr>
        <p:spPr>
          <a:xfrm>
            <a:off x="1214438" y="6143625"/>
            <a:ext cx="7072312"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-17</a:t>
            </a:r>
            <a:r>
              <a:rPr lang="zh-CN" altLang="en-US" dirty="0"/>
              <a:t>总平方和</a:t>
            </a:r>
            <a:r>
              <a:rPr lang="en-US" dirty="0"/>
              <a:t>(SST)</a:t>
            </a:r>
            <a:r>
              <a:rPr lang="zh-CN" altLang="en-US" dirty="0"/>
              <a:t>、回归平方和</a:t>
            </a:r>
            <a:r>
              <a:rPr lang="en-US" dirty="0"/>
              <a:t>(SSR)</a:t>
            </a:r>
            <a:r>
              <a:rPr lang="zh-CN" altLang="en-US" dirty="0"/>
              <a:t>和残差平方和</a:t>
            </a:r>
            <a:r>
              <a:rPr lang="en-US" dirty="0"/>
              <a:t>(SSE)</a:t>
            </a:r>
            <a:r>
              <a:rPr lang="zh-CN" altLang="en-US" dirty="0"/>
              <a:t>的关系</a:t>
            </a:r>
          </a:p>
        </p:txBody>
      </p:sp>
      <p:pic>
        <p:nvPicPr>
          <p:cNvPr id="2" name="Picture 3"/>
          <p:cNvPicPr>
            <a:picLocks noChangeAspect="1" noChangeArrowheads="1"/>
          </p:cNvPicPr>
          <p:nvPr/>
        </p:nvPicPr>
        <p:blipFill>
          <a:blip r:embed="rId2"/>
          <a:srcRect/>
          <a:stretch>
            <a:fillRect/>
          </a:stretch>
        </p:blipFill>
        <p:spPr bwMode="auto">
          <a:xfrm>
            <a:off x="1071538" y="2143116"/>
            <a:ext cx="6962775" cy="3924300"/>
          </a:xfrm>
          <a:prstGeom prst="rect">
            <a:avLst/>
          </a:prstGeom>
          <a:noFill/>
          <a:ln w="9525">
            <a:noFill/>
            <a:miter lim="800000"/>
            <a:headEnd/>
            <a:tailEnd/>
          </a:ln>
          <a:effectLst/>
        </p:spPr>
      </p:pic>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739950620"/>
              </p:ext>
            </p:extLst>
          </p:nvPr>
        </p:nvGraphicFramePr>
        <p:xfrm>
          <a:off x="609600" y="1500188"/>
          <a:ext cx="81534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87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spTree>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53252" name="内容占位符 2"/>
          <p:cNvSpPr>
            <a:spLocks noGrp="1"/>
          </p:cNvSpPr>
          <p:nvPr>
            <p:ph idx="1"/>
          </p:nvPr>
        </p:nvSpPr>
        <p:spPr>
          <a:xfrm>
            <a:off x="857250" y="1428736"/>
            <a:ext cx="8153400" cy="4476764"/>
          </a:xfrm>
        </p:spPr>
        <p:txBody>
          <a:bodyPr>
            <a:normAutofit lnSpcReduction="10000"/>
          </a:bodyPr>
          <a:lstStyle/>
          <a:p>
            <a:r>
              <a:rPr lang="zh-CN" altLang="en-US" b="1" dirty="0"/>
              <a:t>判定系数（</a:t>
            </a:r>
            <a:r>
              <a:rPr lang="en-US" altLang="zh-CN" b="1" dirty="0"/>
              <a:t>R</a:t>
            </a:r>
            <a:r>
              <a:rPr lang="en-US" altLang="zh-CN" b="1" baseline="30000" dirty="0"/>
              <a:t>2</a:t>
            </a:r>
            <a:r>
              <a:rPr lang="zh-CN" altLang="en-US" b="1" dirty="0"/>
              <a:t>）</a:t>
            </a:r>
            <a:endParaRPr lang="en-US" altLang="zh-CN" b="1" dirty="0"/>
          </a:p>
          <a:p>
            <a:endParaRPr lang="en-US" altLang="zh-CN" b="1" dirty="0"/>
          </a:p>
          <a:p>
            <a:endParaRPr lang="en-US" altLang="zh-CN" b="1" dirty="0"/>
          </a:p>
          <a:p>
            <a:endParaRPr lang="en-US" altLang="zh-CN" b="1" dirty="0"/>
          </a:p>
          <a:p>
            <a:endParaRPr lang="en-US" altLang="zh-CN" b="1" dirty="0"/>
          </a:p>
          <a:p>
            <a:r>
              <a:rPr lang="en-US" altLang="zh-CN" b="1" dirty="0"/>
              <a:t>R</a:t>
            </a:r>
            <a:r>
              <a:rPr lang="en-US" altLang="zh-CN" b="1" baseline="30000" dirty="0"/>
              <a:t>2</a:t>
            </a:r>
            <a:r>
              <a:rPr lang="zh-CN" altLang="en-US" b="1" dirty="0"/>
              <a:t>取值范围在 </a:t>
            </a:r>
            <a:r>
              <a:rPr lang="en-US" altLang="zh-CN" b="1" dirty="0"/>
              <a:t>[ 0 , 1 ] </a:t>
            </a:r>
            <a:r>
              <a:rPr lang="zh-CN" altLang="en-US" b="1" dirty="0"/>
              <a:t>之间：</a:t>
            </a:r>
            <a:endParaRPr lang="en-US" altLang="zh-CN" b="1" dirty="0"/>
          </a:p>
          <a:p>
            <a:endParaRPr lang="en-US" altLang="zh-CN" b="1" dirty="0"/>
          </a:p>
          <a:p>
            <a:pPr lvl="1"/>
            <a:r>
              <a:rPr lang="en-US" altLang="zh-CN" b="1" u="sng" dirty="0"/>
              <a:t>R</a:t>
            </a:r>
            <a:r>
              <a:rPr lang="en-US" altLang="zh-CN" b="1" u="sng" baseline="30000" dirty="0"/>
              <a:t>2</a:t>
            </a:r>
            <a:r>
              <a:rPr lang="en-US" altLang="zh-CN" b="1" u="sng" dirty="0"/>
              <a:t> </a:t>
            </a:r>
            <a:r>
              <a:rPr lang="zh-CN" altLang="en-US" b="1" u="sng" dirty="0"/>
              <a:t>越接近</a:t>
            </a:r>
            <a:r>
              <a:rPr lang="en-US" altLang="zh-CN" b="1" u="sng" dirty="0"/>
              <a:t>1 </a:t>
            </a:r>
            <a:r>
              <a:rPr lang="zh-CN" altLang="en-US" b="1" dirty="0"/>
              <a:t>（</a:t>
            </a:r>
            <a:r>
              <a:rPr lang="zh-CN" altLang="en-US" b="1" dirty="0">
                <a:solidFill>
                  <a:srgbClr val="FF0000"/>
                </a:solidFill>
              </a:rPr>
              <a:t>说明残差越小</a:t>
            </a:r>
            <a:r>
              <a:rPr lang="zh-CN" altLang="en-US" b="1" dirty="0"/>
              <a:t>），</a:t>
            </a:r>
            <a:r>
              <a:rPr lang="zh-CN" altLang="en-US" b="1" dirty="0">
                <a:solidFill>
                  <a:srgbClr val="FF0000"/>
                </a:solidFill>
              </a:rPr>
              <a:t>说明回归方程拟合的越好</a:t>
            </a:r>
            <a:r>
              <a:rPr lang="zh-CN" altLang="en-US" b="1" dirty="0"/>
              <a:t>；</a:t>
            </a:r>
            <a:endParaRPr lang="en-US" altLang="zh-CN" b="1" dirty="0"/>
          </a:p>
          <a:p>
            <a:pPr lvl="1"/>
            <a:endParaRPr lang="en-US" altLang="zh-CN" b="1" dirty="0"/>
          </a:p>
          <a:p>
            <a:pPr lvl="1"/>
            <a:r>
              <a:rPr lang="en-US" altLang="zh-CN" b="1" dirty="0"/>
              <a:t>R</a:t>
            </a:r>
            <a:r>
              <a:rPr lang="en-US" altLang="zh-CN" b="1" baseline="30000" dirty="0"/>
              <a:t>2</a:t>
            </a:r>
            <a:r>
              <a:rPr lang="zh-CN" altLang="en-US" b="1" dirty="0"/>
              <a:t>越接近</a:t>
            </a:r>
            <a:r>
              <a:rPr lang="en-US" altLang="zh-CN" b="1" dirty="0"/>
              <a:t>0</a:t>
            </a:r>
            <a:r>
              <a:rPr lang="zh-CN" altLang="en-US" b="1" dirty="0"/>
              <a:t>，说明回归方程拟合的越差。</a:t>
            </a:r>
          </a:p>
        </p:txBody>
      </p:sp>
      <p:sp>
        <p:nvSpPr>
          <p:cNvPr id="53254"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325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53250" name="Object 3"/>
          <p:cNvGraphicFramePr>
            <a:graphicFrameLocks noChangeAspect="1"/>
          </p:cNvGraphicFramePr>
          <p:nvPr/>
        </p:nvGraphicFramePr>
        <p:xfrm>
          <a:off x="1928794" y="2000240"/>
          <a:ext cx="2857500" cy="1544637"/>
        </p:xfrm>
        <a:graphic>
          <a:graphicData uri="http://schemas.openxmlformats.org/presentationml/2006/ole">
            <mc:AlternateContent xmlns:mc="http://schemas.openxmlformats.org/markup-compatibility/2006">
              <mc:Choice xmlns:v="urn:schemas-microsoft-com:vml" Requires="v">
                <p:oleObj spid="_x0000_s46083" name="Equation" r:id="rId3" imgW="1180653" imgH="638257" progId="">
                  <p:embed/>
                </p:oleObj>
              </mc:Choice>
              <mc:Fallback>
                <p:oleObj name="Equation" r:id="rId3" imgW="1180653" imgH="638257"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2000240"/>
                        <a:ext cx="28575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4642830" y="2266117"/>
            <a:ext cx="1584176" cy="369332"/>
          </a:xfrm>
          <a:prstGeom prst="rect">
            <a:avLst/>
          </a:prstGeom>
          <a:noFill/>
          <a:ln>
            <a:solidFill>
              <a:srgbClr val="FF0000"/>
            </a:solidFill>
          </a:ln>
        </p:spPr>
        <p:txBody>
          <a:bodyPr wrap="square" rtlCol="0">
            <a:spAutoFit/>
          </a:bodyPr>
          <a:lstStyle/>
          <a:p>
            <a:r>
              <a:rPr lang="zh-CN" altLang="en-US" dirty="0"/>
              <a:t>回归平方和</a:t>
            </a:r>
            <a:endParaRPr lang="en-US" dirty="0"/>
          </a:p>
        </p:txBody>
      </p:sp>
      <p:sp>
        <p:nvSpPr>
          <p:cNvPr id="8" name="文本框 7"/>
          <p:cNvSpPr txBox="1"/>
          <p:nvPr/>
        </p:nvSpPr>
        <p:spPr>
          <a:xfrm>
            <a:off x="4694375" y="2909327"/>
            <a:ext cx="1584176" cy="369332"/>
          </a:xfrm>
          <a:prstGeom prst="rect">
            <a:avLst/>
          </a:prstGeom>
          <a:noFill/>
          <a:ln>
            <a:solidFill>
              <a:srgbClr val="FF0000"/>
            </a:solidFill>
          </a:ln>
        </p:spPr>
        <p:txBody>
          <a:bodyPr wrap="square" rtlCol="0">
            <a:spAutoFit/>
          </a:bodyPr>
          <a:lstStyle/>
          <a:p>
            <a:r>
              <a:rPr lang="zh-CN" altLang="en-US" dirty="0"/>
              <a:t>总平方和</a:t>
            </a:r>
            <a:endParaRPr lang="en-US" dirty="0"/>
          </a:p>
        </p:txBody>
      </p:sp>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标题 1"/>
          <p:cNvSpPr>
            <a:spLocks noGrp="1"/>
          </p:cNvSpPr>
          <p:nvPr>
            <p:ph type="title"/>
          </p:nvPr>
        </p:nvSpPr>
        <p:spPr>
          <a:xfrm>
            <a:off x="214313" y="357188"/>
            <a:ext cx="8540750" cy="822325"/>
          </a:xfrm>
        </p:spPr>
        <p:txBody>
          <a:bodyPr/>
          <a:lstStyle/>
          <a:p>
            <a:r>
              <a:rPr lang="en-US" altLang="zh-CN" dirty="0"/>
              <a:t>4.4.2</a:t>
            </a:r>
            <a:r>
              <a:rPr lang="zh-CN" altLang="en-US" dirty="0"/>
              <a:t> 回归分析</a:t>
            </a:r>
          </a:p>
        </p:txBody>
      </p:sp>
      <p:sp>
        <p:nvSpPr>
          <p:cNvPr id="54276" name="内容占位符 2"/>
          <p:cNvSpPr>
            <a:spLocks noGrp="1"/>
          </p:cNvSpPr>
          <p:nvPr>
            <p:ph idx="1"/>
          </p:nvPr>
        </p:nvSpPr>
        <p:spPr>
          <a:xfrm>
            <a:off x="857250" y="1143000"/>
            <a:ext cx="8153400" cy="4762500"/>
          </a:xfrm>
        </p:spPr>
        <p:txBody>
          <a:bodyPr>
            <a:normAutofit fontScale="92500" lnSpcReduction="10000"/>
          </a:bodyPr>
          <a:lstStyle/>
          <a:p>
            <a:r>
              <a:rPr lang="zh-CN" altLang="en-US" b="1" dirty="0"/>
              <a:t>线性回归方程的显著性检验的基本步骤：</a:t>
            </a:r>
          </a:p>
          <a:p>
            <a:pPr lvl="1"/>
            <a:endParaRPr lang="en-US" altLang="zh-CN" b="1" dirty="0"/>
          </a:p>
          <a:p>
            <a:pPr lvl="1"/>
            <a:r>
              <a:rPr lang="zh-CN" altLang="en-US" b="1" dirty="0"/>
              <a:t>第</a:t>
            </a:r>
            <a:r>
              <a:rPr lang="en-US" altLang="zh-CN" b="1" dirty="0"/>
              <a:t>1</a:t>
            </a:r>
            <a:r>
              <a:rPr lang="zh-CN" altLang="en-US" b="1" dirty="0"/>
              <a:t>步、提出假设：</a:t>
            </a:r>
            <a:r>
              <a:rPr lang="en-US" altLang="zh-CN" b="1" dirty="0"/>
              <a:t>H</a:t>
            </a:r>
            <a:r>
              <a:rPr lang="en-US" altLang="zh-CN" b="1" baseline="-25000" dirty="0"/>
              <a:t>0</a:t>
            </a:r>
            <a:r>
              <a:rPr lang="zh-CN" altLang="en-US" b="1" dirty="0"/>
              <a:t>：</a:t>
            </a:r>
            <a:r>
              <a:rPr lang="en-US" altLang="zh-CN" b="1" dirty="0"/>
              <a:t>β</a:t>
            </a:r>
            <a:r>
              <a:rPr lang="en-US" altLang="zh-CN" b="1" baseline="-25000" dirty="0"/>
              <a:t>1</a:t>
            </a:r>
            <a:r>
              <a:rPr lang="en-US" altLang="zh-CN" b="1" dirty="0"/>
              <a:t>=0</a:t>
            </a:r>
            <a:r>
              <a:rPr lang="zh-CN" altLang="en-US" b="1" dirty="0"/>
              <a:t>，即线性关系不显著；</a:t>
            </a:r>
          </a:p>
          <a:p>
            <a:pPr lvl="1"/>
            <a:r>
              <a:rPr lang="zh-CN" altLang="en-US" b="1" dirty="0"/>
              <a:t>第</a:t>
            </a:r>
            <a:r>
              <a:rPr lang="en-US" altLang="zh-CN" b="1" dirty="0"/>
              <a:t>2</a:t>
            </a:r>
            <a:r>
              <a:rPr lang="zh-CN" altLang="en-US" b="1" dirty="0"/>
              <a:t>步、</a:t>
            </a:r>
            <a:r>
              <a:rPr lang="zh-CN" altLang="en-US" b="1" dirty="0">
                <a:solidFill>
                  <a:srgbClr val="FF0000"/>
                </a:solidFill>
              </a:rPr>
              <a:t>计算检验统计量</a:t>
            </a:r>
            <a:r>
              <a:rPr lang="en-US" altLang="zh-CN" b="1" dirty="0">
                <a:solidFill>
                  <a:srgbClr val="FF0000"/>
                </a:solidFill>
              </a:rPr>
              <a:t>F</a:t>
            </a:r>
            <a:r>
              <a:rPr lang="zh-CN" altLang="en-US" b="1" dirty="0"/>
              <a:t>。</a:t>
            </a:r>
          </a:p>
          <a:p>
            <a:endParaRPr lang="en-US" altLang="zh-CN" b="1" dirty="0"/>
          </a:p>
          <a:p>
            <a:endParaRPr lang="en-US" altLang="zh-CN" b="1" dirty="0"/>
          </a:p>
          <a:p>
            <a:endParaRPr lang="en-US" altLang="zh-CN" b="1" dirty="0"/>
          </a:p>
          <a:p>
            <a:pPr lvl="1"/>
            <a:endParaRPr lang="en-US" altLang="zh-CN" b="1" dirty="0"/>
          </a:p>
          <a:p>
            <a:pPr lvl="1"/>
            <a:r>
              <a:rPr lang="zh-CN" altLang="en-US" b="1" dirty="0"/>
              <a:t>第</a:t>
            </a:r>
            <a:r>
              <a:rPr lang="en-US" altLang="zh-CN" b="1" dirty="0"/>
              <a:t>3</a:t>
            </a:r>
            <a:r>
              <a:rPr lang="zh-CN" altLang="en-US" b="1" dirty="0"/>
              <a:t>步、确定显著性水平</a:t>
            </a:r>
            <a:r>
              <a:rPr lang="en-US" altLang="zh-CN" b="1" dirty="0"/>
              <a:t>α</a:t>
            </a:r>
            <a:r>
              <a:rPr lang="zh-CN" altLang="en-US" b="1" dirty="0"/>
              <a:t>，并根据分子自由度</a:t>
            </a:r>
            <a:r>
              <a:rPr lang="en-US" altLang="zh-CN" b="1" dirty="0"/>
              <a:t>1</a:t>
            </a:r>
            <a:r>
              <a:rPr lang="zh-CN" altLang="en-US" b="1" dirty="0"/>
              <a:t>和分母自由度</a:t>
            </a:r>
            <a:r>
              <a:rPr lang="en-US" altLang="zh-CN" b="1" dirty="0"/>
              <a:t>n-2</a:t>
            </a:r>
            <a:r>
              <a:rPr lang="zh-CN" altLang="en-US" b="1" dirty="0">
                <a:solidFill>
                  <a:srgbClr val="FF0000"/>
                </a:solidFill>
              </a:rPr>
              <a:t>找出临界值</a:t>
            </a:r>
            <a:r>
              <a:rPr lang="en-US" altLang="zh-CN" b="1" dirty="0" err="1">
                <a:solidFill>
                  <a:srgbClr val="FF0000"/>
                </a:solidFill>
              </a:rPr>
              <a:t>F</a:t>
            </a:r>
            <a:r>
              <a:rPr lang="en-US" altLang="zh-CN" b="1" baseline="-25000" dirty="0" err="1">
                <a:solidFill>
                  <a:srgbClr val="FF0000"/>
                </a:solidFill>
              </a:rPr>
              <a:t>a</a:t>
            </a:r>
            <a:r>
              <a:rPr lang="zh-CN" altLang="en-US" b="1" dirty="0"/>
              <a:t>。</a:t>
            </a:r>
            <a:endParaRPr lang="en-US" altLang="zh-CN" b="1" dirty="0"/>
          </a:p>
          <a:p>
            <a:pPr lvl="1"/>
            <a:endParaRPr lang="zh-CN" altLang="en-US" b="1" dirty="0"/>
          </a:p>
          <a:p>
            <a:pPr lvl="1"/>
            <a:r>
              <a:rPr lang="zh-CN" altLang="en-US" b="1" dirty="0"/>
              <a:t>第</a:t>
            </a:r>
            <a:r>
              <a:rPr lang="en-US" altLang="zh-CN" b="1" dirty="0"/>
              <a:t>4</a:t>
            </a:r>
            <a:r>
              <a:rPr lang="zh-CN" altLang="en-US" b="1" dirty="0"/>
              <a:t>步、做出决策。若</a:t>
            </a:r>
            <a:r>
              <a:rPr lang="en-US" altLang="zh-CN" b="1" dirty="0"/>
              <a:t>F&gt;</a:t>
            </a:r>
            <a:r>
              <a:rPr lang="en-US" altLang="zh-CN" b="1" dirty="0" err="1"/>
              <a:t>F</a:t>
            </a:r>
            <a:r>
              <a:rPr lang="en-US" altLang="zh-CN" b="1" baseline="-25000" dirty="0" err="1"/>
              <a:t>a</a:t>
            </a:r>
            <a:r>
              <a:rPr lang="zh-CN" altLang="en-US" b="1" dirty="0"/>
              <a:t>，拒绝</a:t>
            </a:r>
            <a:r>
              <a:rPr lang="en-US" altLang="zh-CN" b="1" dirty="0"/>
              <a:t>H</a:t>
            </a:r>
            <a:r>
              <a:rPr lang="en-US" altLang="zh-CN" b="1" baseline="-25000" dirty="0"/>
              <a:t>0</a:t>
            </a:r>
            <a:r>
              <a:rPr lang="zh-CN" altLang="en-US" b="1" dirty="0"/>
              <a:t>；若</a:t>
            </a:r>
            <a:r>
              <a:rPr lang="en-US" altLang="zh-CN" b="1" dirty="0"/>
              <a:t>F&lt; </a:t>
            </a:r>
            <a:r>
              <a:rPr lang="en-US" altLang="zh-CN" b="1" dirty="0" err="1"/>
              <a:t>F</a:t>
            </a:r>
            <a:r>
              <a:rPr lang="en-US" altLang="zh-CN" b="1" baseline="-25000" dirty="0" err="1"/>
              <a:t>a</a:t>
            </a:r>
            <a:r>
              <a:rPr lang="en-US" altLang="zh-CN" b="1" dirty="0"/>
              <a:t> </a:t>
            </a:r>
            <a:r>
              <a:rPr lang="zh-CN" altLang="en-US" b="1" dirty="0"/>
              <a:t>，接受</a:t>
            </a:r>
            <a:r>
              <a:rPr lang="en-US" altLang="zh-CN" b="1" dirty="0"/>
              <a:t>H</a:t>
            </a:r>
            <a:r>
              <a:rPr lang="en-US" altLang="zh-CN" b="1" baseline="-25000" dirty="0"/>
              <a:t>0</a:t>
            </a:r>
            <a:r>
              <a:rPr lang="zh-CN" altLang="en-US" b="1" dirty="0"/>
              <a:t>。</a:t>
            </a:r>
          </a:p>
          <a:p>
            <a:endParaRPr lang="zh-CN" altLang="en-US" b="1" dirty="0"/>
          </a:p>
        </p:txBody>
      </p:sp>
      <p:sp>
        <p:nvSpPr>
          <p:cNvPr id="54278"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428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54274" name="Object 3"/>
          <p:cNvGraphicFramePr>
            <a:graphicFrameLocks noChangeAspect="1"/>
          </p:cNvGraphicFramePr>
          <p:nvPr/>
        </p:nvGraphicFramePr>
        <p:xfrm>
          <a:off x="2500313" y="2905129"/>
          <a:ext cx="4214812" cy="1166813"/>
        </p:xfrm>
        <a:graphic>
          <a:graphicData uri="http://schemas.openxmlformats.org/presentationml/2006/ole">
            <mc:AlternateContent xmlns:mc="http://schemas.openxmlformats.org/markup-compatibility/2006">
              <mc:Choice xmlns:v="urn:schemas-microsoft-com:vml" Requires="v">
                <p:oleObj spid="_x0000_s47107" name="Equation" r:id="rId3" imgW="2408805" imgH="666696" progId="">
                  <p:embed/>
                </p:oleObj>
              </mc:Choice>
              <mc:Fallback>
                <p:oleObj name="Equation" r:id="rId3" imgW="2408805" imgH="666696"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2905129"/>
                        <a:ext cx="4214812"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sp>
        <p:nvSpPr>
          <p:cNvPr id="97283" name="内容占位符 2"/>
          <p:cNvSpPr>
            <a:spLocks noGrp="1"/>
          </p:cNvSpPr>
          <p:nvPr>
            <p:ph idx="1"/>
          </p:nvPr>
        </p:nvSpPr>
        <p:spPr>
          <a:xfrm>
            <a:off x="857250" y="1143000"/>
            <a:ext cx="8153400" cy="4762500"/>
          </a:xfrm>
        </p:spPr>
        <p:txBody>
          <a:bodyPr/>
          <a:lstStyle/>
          <a:p>
            <a:r>
              <a:rPr lang="zh-CN" altLang="en-US" b="1" dirty="0"/>
              <a:t>分类分析</a:t>
            </a:r>
            <a:endParaRPr lang="en-US" altLang="zh-CN" b="1" dirty="0"/>
          </a:p>
          <a:p>
            <a:pPr lvl="1"/>
            <a:r>
              <a:rPr lang="zh-CN" altLang="en-US" b="1" dirty="0"/>
              <a:t>一种将复杂问题简单化之后，</a:t>
            </a:r>
            <a:r>
              <a:rPr lang="zh-CN" altLang="en-US" b="1" u="sng" dirty="0"/>
              <a:t>再进行分析和处理的一种数据分析方法</a:t>
            </a:r>
            <a:r>
              <a:rPr lang="zh-CN" altLang="en-US" b="1" dirty="0"/>
              <a:t>，即将大量数据若干个类别之后，分析类别的统计特征，通过类别的特征概括具体数据。</a:t>
            </a:r>
            <a:endParaRPr lang="en-US" altLang="zh-CN" b="1" dirty="0"/>
          </a:p>
          <a:p>
            <a:pPr lvl="1"/>
            <a:endParaRPr lang="zh-CN" altLang="en-US" b="1" dirty="0"/>
          </a:p>
          <a:p>
            <a:r>
              <a:rPr lang="en-US" altLang="zh-CN" b="1" dirty="0"/>
              <a:t>【</a:t>
            </a:r>
            <a:r>
              <a:rPr lang="zh-CN" altLang="en-US" b="1" dirty="0"/>
              <a:t>注意</a:t>
            </a:r>
            <a:r>
              <a:rPr lang="en-US" altLang="zh-CN" b="1" dirty="0"/>
              <a:t>】</a:t>
            </a:r>
            <a:r>
              <a:rPr lang="zh-CN" altLang="en-US" b="1" dirty="0"/>
              <a:t>从统计分析角度看，分类和预测是两个相互关联和转化的概念。</a:t>
            </a:r>
          </a:p>
          <a:p>
            <a:pPr lvl="1"/>
            <a:r>
              <a:rPr lang="zh-CN" altLang="en-US" b="1" dirty="0"/>
              <a:t>当目标值的类型为“分类型”时，称之为分类；（就是离散类）</a:t>
            </a:r>
            <a:endParaRPr lang="en-US" altLang="zh-CN" b="1" dirty="0"/>
          </a:p>
          <a:p>
            <a:pPr lvl="1"/>
            <a:endParaRPr lang="zh-CN" altLang="en-US" b="1" dirty="0"/>
          </a:p>
          <a:p>
            <a:pPr lvl="1"/>
            <a:r>
              <a:rPr lang="zh-CN" altLang="en-US" b="1" dirty="0"/>
              <a:t>当目标值的类型为“连续型”时，称之为预测。</a:t>
            </a:r>
          </a:p>
          <a:p>
            <a:pPr lvl="1"/>
            <a:endParaRPr lang="zh-CN" altLang="en-US" b="1" dirty="0"/>
          </a:p>
          <a:p>
            <a:endParaRPr lang="zh-CN" altLang="en-US" b="1" dirty="0"/>
          </a:p>
        </p:txBody>
      </p:sp>
      <p:sp>
        <p:nvSpPr>
          <p:cNvPr id="9728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728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graphicFrame>
        <p:nvGraphicFramePr>
          <p:cNvPr id="6" name="内容占位符 5"/>
          <p:cNvGraphicFramePr>
            <a:graphicFrameLocks noGrp="1"/>
          </p:cNvGraphicFramePr>
          <p:nvPr>
            <p:ph idx="1"/>
          </p:nvPr>
        </p:nvGraphicFramePr>
        <p:xfrm>
          <a:off x="857250" y="1452582"/>
          <a:ext cx="7858154"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830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831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714731406"/>
              </p:ext>
            </p:extLst>
          </p:nvPr>
        </p:nvGraphicFramePr>
        <p:xfrm>
          <a:off x="857250" y="1381144"/>
          <a:ext cx="7715278"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33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993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019186805"/>
              </p:ext>
            </p:extLst>
          </p:nvPr>
        </p:nvGraphicFramePr>
        <p:xfrm>
          <a:off x="591798" y="1700808"/>
          <a:ext cx="8143901" cy="421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035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035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133606925"/>
              </p:ext>
            </p:extLst>
          </p:nvPr>
        </p:nvGraphicFramePr>
        <p:xfrm>
          <a:off x="1357290" y="1857364"/>
          <a:ext cx="7175150" cy="4091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138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138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sp>
        <p:nvSpPr>
          <p:cNvPr id="56324" name="内容占位符 2"/>
          <p:cNvSpPr>
            <a:spLocks noGrp="1"/>
          </p:cNvSpPr>
          <p:nvPr>
            <p:ph idx="1"/>
          </p:nvPr>
        </p:nvSpPr>
        <p:spPr>
          <a:xfrm>
            <a:off x="857250" y="1143000"/>
            <a:ext cx="8153400" cy="4762500"/>
          </a:xfrm>
        </p:spPr>
        <p:txBody>
          <a:bodyPr/>
          <a:lstStyle/>
          <a:p>
            <a:endParaRPr lang="en-US" altLang="zh-CN" b="1" dirty="0"/>
          </a:p>
          <a:p>
            <a:r>
              <a:rPr lang="zh-CN" altLang="en-US" b="1" dirty="0"/>
              <a:t>贝叶斯网络的网络结构</a:t>
            </a:r>
          </a:p>
          <a:p>
            <a:endParaRPr lang="zh-CN" altLang="en-US" b="1" dirty="0"/>
          </a:p>
        </p:txBody>
      </p:sp>
      <p:sp>
        <p:nvSpPr>
          <p:cNvPr id="56326"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632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TextBox 8"/>
          <p:cNvSpPr txBox="1"/>
          <p:nvPr/>
        </p:nvSpPr>
        <p:spPr>
          <a:xfrm>
            <a:off x="3071794" y="5916605"/>
            <a:ext cx="3929063"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图</a:t>
            </a:r>
            <a:r>
              <a:rPr lang="en-US" altLang="zh-CN" dirty="0"/>
              <a:t>4</a:t>
            </a:r>
            <a:r>
              <a:rPr lang="en-US" dirty="0"/>
              <a:t>-19 </a:t>
            </a:r>
            <a:r>
              <a:rPr lang="zh-CN" altLang="en-US" dirty="0"/>
              <a:t>贝叶斯网络的网络结构示意图</a:t>
            </a:r>
          </a:p>
        </p:txBody>
      </p:sp>
      <p:pic>
        <p:nvPicPr>
          <p:cNvPr id="2" name="Picture 3"/>
          <p:cNvPicPr>
            <a:picLocks noChangeAspect="1" noChangeArrowheads="1"/>
          </p:cNvPicPr>
          <p:nvPr/>
        </p:nvPicPr>
        <p:blipFill>
          <a:blip r:embed="rId2"/>
          <a:srcRect/>
          <a:stretch>
            <a:fillRect/>
          </a:stretch>
        </p:blipFill>
        <p:spPr bwMode="auto">
          <a:xfrm>
            <a:off x="1928794" y="2357430"/>
            <a:ext cx="5505450" cy="3467100"/>
          </a:xfrm>
          <a:prstGeom prst="rect">
            <a:avLst/>
          </a:prstGeom>
          <a:noFill/>
          <a:ln w="9525">
            <a:noFill/>
            <a:miter lim="800000"/>
            <a:headEnd/>
            <a:tailEnd/>
          </a:ln>
          <a:effectLst/>
        </p:spPr>
      </p:pic>
    </p:spTree>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7"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sp>
        <p:nvSpPr>
          <p:cNvPr id="57348" name="内容占位符 2"/>
          <p:cNvSpPr>
            <a:spLocks noGrp="1"/>
          </p:cNvSpPr>
          <p:nvPr>
            <p:ph idx="1"/>
          </p:nvPr>
        </p:nvSpPr>
        <p:spPr>
          <a:xfrm>
            <a:off x="641322" y="1119757"/>
            <a:ext cx="7715278" cy="4762500"/>
          </a:xfrm>
        </p:spPr>
        <p:txBody>
          <a:bodyPr/>
          <a:lstStyle/>
          <a:p>
            <a:r>
              <a:rPr lang="zh-CN" altLang="en-US" b="1" dirty="0"/>
              <a:t>条件概率</a:t>
            </a:r>
            <a:endParaRPr lang="en-US" altLang="zh-CN" b="1" dirty="0"/>
          </a:p>
          <a:p>
            <a:pPr lvl="1"/>
            <a:r>
              <a:rPr lang="zh-CN" altLang="en-US" b="1" dirty="0"/>
              <a:t>贝叶斯网络是</a:t>
            </a:r>
            <a:r>
              <a:rPr lang="zh-CN" altLang="en-US" b="1" u="sng" dirty="0">
                <a:solidFill>
                  <a:srgbClr val="FF0000"/>
                </a:solidFill>
              </a:rPr>
              <a:t>基于条件概率论</a:t>
            </a:r>
            <a:r>
              <a:rPr lang="zh-CN" altLang="en-US" b="1" dirty="0"/>
              <a:t>提出的，所涉及的条件概率是贝叶斯公式进行计算，计算方法如下 ：</a:t>
            </a:r>
            <a:endParaRPr lang="en-US" altLang="zh-CN" b="1" dirty="0"/>
          </a:p>
          <a:p>
            <a:endParaRPr lang="zh-CN" altLang="en-US" b="1" dirty="0"/>
          </a:p>
          <a:p>
            <a:endParaRPr lang="zh-CN" altLang="en-US" b="1" dirty="0"/>
          </a:p>
        </p:txBody>
      </p:sp>
      <p:sp>
        <p:nvSpPr>
          <p:cNvPr id="57350"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5735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57346" name="Object 3"/>
          <p:cNvGraphicFramePr>
            <a:graphicFrameLocks noChangeAspect="1"/>
          </p:cNvGraphicFramePr>
          <p:nvPr>
            <p:extLst>
              <p:ext uri="{D42A27DB-BD31-4B8C-83A1-F6EECF244321}">
                <p14:modId xmlns:p14="http://schemas.microsoft.com/office/powerpoint/2010/main" val="419644118"/>
              </p:ext>
            </p:extLst>
          </p:nvPr>
        </p:nvGraphicFramePr>
        <p:xfrm>
          <a:off x="2246717" y="2928938"/>
          <a:ext cx="4845563" cy="1292150"/>
        </p:xfrm>
        <a:graphic>
          <a:graphicData uri="http://schemas.openxmlformats.org/presentationml/2006/ole">
            <mc:AlternateContent xmlns:mc="http://schemas.openxmlformats.org/markup-compatibility/2006">
              <mc:Choice xmlns:v="urn:schemas-microsoft-com:vml" Requires="v">
                <p:oleObj spid="_x0000_s48131" name="Equation" r:id="rId3" imgW="1477165" imgH="393826" progId="">
                  <p:embed/>
                </p:oleObj>
              </mc:Choice>
              <mc:Fallback>
                <p:oleObj name="Equation" r:id="rId3" imgW="1477165" imgH="393826"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717" y="2928938"/>
                        <a:ext cx="4845563" cy="1292150"/>
                      </a:xfrm>
                      <a:prstGeom prst="rect">
                        <a:avLst/>
                      </a:prstGeom>
                      <a:noFill/>
                      <a:ln>
                        <a:noFill/>
                      </a:ln>
                      <a:effectLst/>
                    </p:spPr>
                  </p:pic>
                </p:oleObj>
              </mc:Fallback>
            </mc:AlternateContent>
          </a:graphicData>
        </a:graphic>
      </p:graphicFrame>
      <p:sp>
        <p:nvSpPr>
          <p:cNvPr id="2" name="椭圆 1"/>
          <p:cNvSpPr/>
          <p:nvPr/>
        </p:nvSpPr>
        <p:spPr>
          <a:xfrm>
            <a:off x="4860032" y="2785974"/>
            <a:ext cx="2016224" cy="715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4572000" y="2488124"/>
            <a:ext cx="3128264" cy="369332"/>
          </a:xfrm>
          <a:prstGeom prst="rect">
            <a:avLst/>
          </a:prstGeom>
          <a:noFill/>
          <a:ln>
            <a:solidFill>
              <a:srgbClr val="FF0000"/>
            </a:solidFill>
          </a:ln>
        </p:spPr>
        <p:txBody>
          <a:bodyPr wrap="square" rtlCol="0">
            <a:spAutoFit/>
          </a:bodyPr>
          <a:lstStyle/>
          <a:p>
            <a:r>
              <a:rPr lang="zh-CN" altLang="en-US" dirty="0"/>
              <a:t>是在</a:t>
            </a:r>
            <a:r>
              <a:rPr lang="en-US" altLang="zh-CN" dirty="0"/>
              <a:t>Ai</a:t>
            </a:r>
            <a:r>
              <a:rPr lang="zh-CN" altLang="en-US" dirty="0"/>
              <a:t>条件下</a:t>
            </a:r>
            <a:r>
              <a:rPr lang="en-US" altLang="zh-CN" dirty="0"/>
              <a:t>B</a:t>
            </a:r>
            <a:r>
              <a:rPr lang="zh-CN" altLang="en-US" dirty="0"/>
              <a:t>发生的概率</a:t>
            </a:r>
            <a:endParaRPr lang="en-US" dirty="0"/>
          </a:p>
        </p:txBody>
      </p:sp>
      <p:sp>
        <p:nvSpPr>
          <p:cNvPr id="10" name="文本框 9"/>
          <p:cNvSpPr txBox="1"/>
          <p:nvPr/>
        </p:nvSpPr>
        <p:spPr>
          <a:xfrm>
            <a:off x="4190935" y="4519723"/>
            <a:ext cx="3128264" cy="369332"/>
          </a:xfrm>
          <a:prstGeom prst="rect">
            <a:avLst/>
          </a:prstGeom>
          <a:noFill/>
          <a:ln>
            <a:solidFill>
              <a:srgbClr val="009900"/>
            </a:solidFill>
          </a:ln>
        </p:spPr>
        <p:txBody>
          <a:bodyPr wrap="square" rtlCol="0">
            <a:spAutoFit/>
          </a:bodyPr>
          <a:lstStyle/>
          <a:p>
            <a:r>
              <a:rPr lang="en-US" altLang="zh-CN" dirty="0"/>
              <a:t>B</a:t>
            </a:r>
            <a:r>
              <a:rPr lang="zh-CN" altLang="en-US" dirty="0"/>
              <a:t>在各种</a:t>
            </a:r>
            <a:r>
              <a:rPr lang="en-US" altLang="zh-CN" dirty="0"/>
              <a:t>Ai</a:t>
            </a:r>
            <a:r>
              <a:rPr lang="zh-CN" altLang="en-US" dirty="0"/>
              <a:t>条件下发生的概率</a:t>
            </a:r>
            <a:endParaRPr lang="en-US" dirty="0"/>
          </a:p>
        </p:txBody>
      </p:sp>
      <p:sp>
        <p:nvSpPr>
          <p:cNvPr id="11" name="椭圆 10"/>
          <p:cNvSpPr/>
          <p:nvPr/>
        </p:nvSpPr>
        <p:spPr>
          <a:xfrm>
            <a:off x="4612985" y="3341422"/>
            <a:ext cx="2284164" cy="923764"/>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曲线连接符 4"/>
          <p:cNvCxnSpPr>
            <a:stCxn id="11" idx="4"/>
            <a:endCxn id="10" idx="0"/>
          </p:cNvCxnSpPr>
          <p:nvPr/>
        </p:nvCxnSpPr>
        <p:spPr>
          <a:xfrm rot="5400000">
            <a:off x="5627799" y="4392454"/>
            <a:ext cx="254537" cy="12700"/>
          </a:xfrm>
          <a:prstGeom prst="curvedConnector3">
            <a:avLst/>
          </a:prstGeom>
          <a:ln w="19050">
            <a:solidFill>
              <a:srgbClr val="00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214313" y="357188"/>
            <a:ext cx="8540750" cy="822325"/>
          </a:xfrm>
        </p:spPr>
        <p:txBody>
          <a:bodyPr/>
          <a:lstStyle/>
          <a:p>
            <a:r>
              <a:rPr lang="en-US" altLang="zh-CN" dirty="0"/>
              <a:t>4.4.4 </a:t>
            </a:r>
            <a:r>
              <a:rPr lang="zh-CN" altLang="en-US" dirty="0"/>
              <a:t>分类分析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351607178"/>
              </p:ext>
            </p:extLst>
          </p:nvPr>
        </p:nvGraphicFramePr>
        <p:xfrm>
          <a:off x="857250" y="1143000"/>
          <a:ext cx="764384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0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240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8" name="标题 1"/>
          <p:cNvSpPr>
            <a:spLocks noGrp="1"/>
          </p:cNvSpPr>
          <p:nvPr>
            <p:ph type="title"/>
          </p:nvPr>
        </p:nvSpPr>
        <p:spPr>
          <a:xfrm>
            <a:off x="214313" y="357188"/>
            <a:ext cx="8540750" cy="822325"/>
          </a:xfrm>
        </p:spPr>
        <p:txBody>
          <a:bodyPr/>
          <a:lstStyle/>
          <a:p>
            <a:r>
              <a:rPr lang="en-US" altLang="zh-CN" dirty="0"/>
              <a:t>4.1</a:t>
            </a:r>
            <a:r>
              <a:rPr lang="zh-CN" altLang="en-US" dirty="0"/>
              <a:t> 概率分布</a:t>
            </a:r>
          </a:p>
        </p:txBody>
      </p:sp>
      <p:sp>
        <p:nvSpPr>
          <p:cNvPr id="6149" name="内容占位符 2"/>
          <p:cNvSpPr>
            <a:spLocks noGrp="1"/>
          </p:cNvSpPr>
          <p:nvPr>
            <p:ph idx="1"/>
          </p:nvPr>
        </p:nvSpPr>
        <p:spPr>
          <a:xfrm>
            <a:off x="601663" y="1276351"/>
            <a:ext cx="8153400" cy="4762910"/>
          </a:xfrm>
        </p:spPr>
        <p:txBody>
          <a:bodyPr/>
          <a:lstStyle/>
          <a:p>
            <a:pPr>
              <a:buNone/>
            </a:pPr>
            <a:r>
              <a:rPr lang="zh-CN" altLang="en-US" b="1" dirty="0"/>
              <a:t>（</a:t>
            </a:r>
            <a:r>
              <a:rPr lang="en-US" altLang="zh-CN" b="1" dirty="0"/>
              <a:t>1</a:t>
            </a:r>
            <a:r>
              <a:rPr lang="zh-CN" altLang="en-US" b="1" dirty="0"/>
              <a:t>）离散型随机变量的概率分布</a:t>
            </a:r>
            <a:endParaRPr lang="en-US" altLang="zh-CN" b="1" dirty="0"/>
          </a:p>
          <a:p>
            <a:r>
              <a:rPr lang="zh-CN" altLang="en-US" b="1" dirty="0"/>
              <a:t>设 </a:t>
            </a:r>
            <a:r>
              <a:rPr lang="en-US" altLang="zh-CN" b="1" dirty="0"/>
              <a:t>x</a:t>
            </a:r>
            <a:r>
              <a:rPr lang="en-US" altLang="zh-CN" b="1" baseline="-25000" dirty="0"/>
              <a:t>i</a:t>
            </a:r>
            <a:r>
              <a:rPr lang="en-US" altLang="zh-CN" b="1" dirty="0"/>
              <a:t> (</a:t>
            </a:r>
            <a:r>
              <a:rPr lang="en-US" altLang="zh-CN" b="1" dirty="0" err="1"/>
              <a:t>i</a:t>
            </a:r>
            <a:r>
              <a:rPr lang="en-US" altLang="zh-CN" b="1" dirty="0"/>
              <a:t>=1,2, …) </a:t>
            </a:r>
            <a:r>
              <a:rPr lang="zh-CN" altLang="en-US" b="1" dirty="0"/>
              <a:t>是离散型随机变量</a:t>
            </a:r>
            <a:r>
              <a:rPr lang="en-US" altLang="zh-CN" b="1" dirty="0"/>
              <a:t>X</a:t>
            </a:r>
            <a:r>
              <a:rPr lang="zh-CN" altLang="en-US" b="1" dirty="0"/>
              <a:t>所取的一切可能值，称</a:t>
            </a:r>
          </a:p>
          <a:p>
            <a:pPr marL="0" indent="0">
              <a:buNone/>
            </a:pPr>
            <a:endParaRPr lang="zh-CN" altLang="en-US" b="1" dirty="0"/>
          </a:p>
          <a:p>
            <a:pPr marL="0" indent="0">
              <a:buNone/>
            </a:pPr>
            <a:r>
              <a:rPr lang="zh-CN" altLang="en-US" b="1" dirty="0"/>
              <a:t>    为</a:t>
            </a:r>
            <a:r>
              <a:rPr lang="zh-CN" altLang="en-US" b="1" dirty="0">
                <a:solidFill>
                  <a:srgbClr val="FF0000"/>
                </a:solidFill>
              </a:rPr>
              <a:t>离散型随机变量 </a:t>
            </a:r>
            <a:r>
              <a:rPr lang="en-US" altLang="zh-CN" b="1" dirty="0">
                <a:solidFill>
                  <a:srgbClr val="FF0000"/>
                </a:solidFill>
              </a:rPr>
              <a:t>X </a:t>
            </a:r>
            <a:r>
              <a:rPr lang="zh-CN" altLang="en-US" b="1" dirty="0">
                <a:solidFill>
                  <a:srgbClr val="FF0000"/>
                </a:solidFill>
              </a:rPr>
              <a:t>的概率分布</a:t>
            </a:r>
            <a:r>
              <a:rPr lang="zh-CN" altLang="en-US" b="1" dirty="0"/>
              <a:t>。</a:t>
            </a:r>
            <a:endParaRPr lang="en-US" altLang="zh-CN" b="1" dirty="0"/>
          </a:p>
          <a:p>
            <a:pPr marL="0" indent="0">
              <a:buNone/>
            </a:pPr>
            <a:r>
              <a:rPr lang="zh-CN" altLang="en-US" b="1" dirty="0"/>
              <a:t>因此，离散型随机变量</a:t>
            </a:r>
            <a:r>
              <a:rPr lang="en-US" altLang="zh-CN" b="1" dirty="0"/>
              <a:t>X</a:t>
            </a:r>
            <a:r>
              <a:rPr lang="zh-CN" altLang="en-US" b="1" dirty="0"/>
              <a:t>的概率分布可以用表</a:t>
            </a:r>
            <a:r>
              <a:rPr lang="en-US" altLang="zh-CN" b="1" dirty="0"/>
              <a:t>4-1</a:t>
            </a:r>
            <a:r>
              <a:rPr lang="zh-CN" altLang="en-US" b="1" dirty="0"/>
              <a:t>的方式表示。</a:t>
            </a:r>
          </a:p>
          <a:p>
            <a:endParaRPr lang="en-US" altLang="zh-CN" b="1" dirty="0"/>
          </a:p>
        </p:txBody>
      </p:sp>
      <p:sp>
        <p:nvSpPr>
          <p:cNvPr id="615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3.1</a:t>
            </a:r>
            <a:r>
              <a:rPr lang="zh-CN" altLang="en-US"/>
              <a:t> 概率分布</a:t>
            </a:r>
          </a:p>
        </p:txBody>
      </p:sp>
      <p:graphicFrame>
        <p:nvGraphicFramePr>
          <p:cNvPr id="6146" name="Object 2"/>
          <p:cNvGraphicFramePr>
            <a:graphicFrameLocks noChangeAspect="1"/>
          </p:cNvGraphicFramePr>
          <p:nvPr>
            <p:extLst>
              <p:ext uri="{D42A27DB-BD31-4B8C-83A1-F6EECF244321}">
                <p14:modId xmlns:p14="http://schemas.microsoft.com/office/powerpoint/2010/main" val="518383022"/>
              </p:ext>
            </p:extLst>
          </p:nvPr>
        </p:nvGraphicFramePr>
        <p:xfrm>
          <a:off x="1619672" y="2618877"/>
          <a:ext cx="3714750" cy="428625"/>
        </p:xfrm>
        <a:graphic>
          <a:graphicData uri="http://schemas.openxmlformats.org/presentationml/2006/ole">
            <mc:AlternateContent xmlns:mc="http://schemas.openxmlformats.org/markup-compatibility/2006">
              <mc:Choice xmlns:v="urn:schemas-microsoft-com:vml" Requires="v">
                <p:oleObj spid="_x0000_s3076" name="Equation" r:id="rId3" imgW="1228152" imgH="133195" progId="">
                  <p:embed/>
                </p:oleObj>
              </mc:Choice>
              <mc:Fallback>
                <p:oleObj name="Equation" r:id="rId3" imgW="1228152" imgH="13319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618877"/>
                        <a:ext cx="37147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3375646532"/>
              </p:ext>
            </p:extLst>
          </p:nvPr>
        </p:nvGraphicFramePr>
        <p:xfrm>
          <a:off x="-1216025" y="4593306"/>
          <a:ext cx="11788776" cy="1963737"/>
        </p:xfrm>
        <a:graphic>
          <a:graphicData uri="http://schemas.openxmlformats.org/presentationml/2006/ole">
            <mc:AlternateContent xmlns:mc="http://schemas.openxmlformats.org/markup-compatibility/2006">
              <mc:Choice xmlns:v="urn:schemas-microsoft-com:vml" Requires="v">
                <p:oleObj spid="_x0000_s3077" name="文档" r:id="rId6" imgW="5431867" imgH="905008" progId="Word.Document.12">
                  <p:embed/>
                </p:oleObj>
              </mc:Choice>
              <mc:Fallback>
                <p:oleObj name="文档" r:id="rId6" imgW="5431867" imgH="905008" progId="Word.Document.12">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025" y="4593306"/>
                        <a:ext cx="11788776"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948781" y="6179513"/>
            <a:ext cx="3071813"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表</a:t>
            </a:r>
            <a:r>
              <a:rPr lang="en-US" altLang="zh-CN" dirty="0"/>
              <a:t>4</a:t>
            </a:r>
            <a:r>
              <a:rPr lang="en-US" dirty="0"/>
              <a:t>-1 </a:t>
            </a:r>
            <a:r>
              <a:rPr lang="zh-CN" altLang="en-US" dirty="0"/>
              <a:t>随机变量</a:t>
            </a:r>
            <a:r>
              <a:rPr lang="en-US" dirty="0"/>
              <a:t>X</a:t>
            </a:r>
            <a:r>
              <a:rPr lang="zh-CN" altLang="en-US" dirty="0"/>
              <a:t>的概率分布</a:t>
            </a:r>
          </a:p>
        </p:txBody>
      </p:sp>
    </p:spTree>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214313" y="357188"/>
            <a:ext cx="8540750" cy="822325"/>
          </a:xfrm>
        </p:spPr>
        <p:txBody>
          <a:bodyPr/>
          <a:lstStyle/>
          <a:p>
            <a:r>
              <a:rPr lang="en-US" altLang="zh-CN" dirty="0"/>
              <a:t>4.4.5 </a:t>
            </a:r>
            <a:r>
              <a:rPr lang="zh-CN" altLang="en-US" dirty="0"/>
              <a:t>聚类分析</a:t>
            </a:r>
          </a:p>
        </p:txBody>
      </p:sp>
      <p:sp>
        <p:nvSpPr>
          <p:cNvPr id="103427" name="内容占位符 2"/>
          <p:cNvSpPr>
            <a:spLocks noGrp="1"/>
          </p:cNvSpPr>
          <p:nvPr>
            <p:ph idx="1"/>
          </p:nvPr>
        </p:nvSpPr>
        <p:spPr>
          <a:xfrm>
            <a:off x="857250" y="1143000"/>
            <a:ext cx="8153400" cy="4762500"/>
          </a:xfrm>
        </p:spPr>
        <p:txBody>
          <a:bodyPr>
            <a:normAutofit fontScale="92500" lnSpcReduction="10000"/>
          </a:bodyPr>
          <a:lstStyle/>
          <a:p>
            <a:endParaRPr lang="en-US" altLang="zh-CN" b="1" dirty="0"/>
          </a:p>
          <a:p>
            <a:r>
              <a:rPr lang="zh-CN" altLang="en-US" b="1" dirty="0"/>
              <a:t>与分类分析不同的是，聚类分析</a:t>
            </a:r>
            <a:r>
              <a:rPr lang="zh-CN" altLang="en-US" b="1" u="sng" dirty="0"/>
              <a:t>所要求划分的类别是</a:t>
            </a:r>
            <a:r>
              <a:rPr lang="zh-CN" altLang="en-US" b="1" u="sng" dirty="0">
                <a:solidFill>
                  <a:srgbClr val="FF0000"/>
                </a:solidFill>
              </a:rPr>
              <a:t>未知</a:t>
            </a:r>
            <a:r>
              <a:rPr lang="zh-CN" altLang="en-US" b="1" dirty="0"/>
              <a:t>。</a:t>
            </a:r>
            <a:endParaRPr lang="en-US" altLang="zh-CN" b="1" dirty="0"/>
          </a:p>
          <a:p>
            <a:endParaRPr lang="en-US" altLang="zh-CN" b="1" dirty="0"/>
          </a:p>
          <a:p>
            <a:r>
              <a:rPr lang="zh-CN" altLang="en-US" b="1" dirty="0"/>
              <a:t>聚类分析中的“聚类要求”有两条：</a:t>
            </a:r>
          </a:p>
          <a:p>
            <a:pPr lvl="1"/>
            <a:r>
              <a:rPr lang="zh-CN" altLang="en-US" b="1" dirty="0"/>
              <a:t>每个</a:t>
            </a:r>
            <a:r>
              <a:rPr lang="zh-CN" altLang="en-US" b="1" u="sng" dirty="0"/>
              <a:t>分组内部的数据</a:t>
            </a:r>
            <a:r>
              <a:rPr lang="zh-CN" altLang="en-US" b="1" dirty="0"/>
              <a:t>具有</a:t>
            </a:r>
            <a:r>
              <a:rPr lang="zh-CN" altLang="en-US" b="1" dirty="0">
                <a:solidFill>
                  <a:srgbClr val="FF0000"/>
                </a:solidFill>
              </a:rPr>
              <a:t>比较大的相似性</a:t>
            </a:r>
            <a:r>
              <a:rPr lang="zh-CN" altLang="en-US" b="1" dirty="0"/>
              <a:t>；</a:t>
            </a:r>
          </a:p>
          <a:p>
            <a:pPr lvl="1"/>
            <a:r>
              <a:rPr lang="zh-CN" altLang="en-US" b="1" u="sng" dirty="0"/>
              <a:t>组间的数据</a:t>
            </a:r>
            <a:r>
              <a:rPr lang="zh-CN" altLang="en-US" b="1" dirty="0"/>
              <a:t>具有</a:t>
            </a:r>
            <a:r>
              <a:rPr lang="zh-CN" altLang="en-US" b="1" dirty="0">
                <a:solidFill>
                  <a:srgbClr val="FF0000"/>
                </a:solidFill>
              </a:rPr>
              <a:t>较大不同</a:t>
            </a:r>
            <a:r>
              <a:rPr lang="zh-CN" altLang="en-US" b="1" dirty="0"/>
              <a:t>。</a:t>
            </a:r>
            <a:endParaRPr lang="en-US" altLang="zh-CN" b="1" dirty="0"/>
          </a:p>
          <a:p>
            <a:pPr lvl="1"/>
            <a:endParaRPr lang="zh-CN" altLang="en-US" b="1" dirty="0"/>
          </a:p>
          <a:p>
            <a:r>
              <a:rPr lang="zh-CN" altLang="en-US" b="1" dirty="0"/>
              <a:t>聚类分析方法</a:t>
            </a:r>
            <a:endParaRPr lang="en-US" altLang="zh-CN" b="1" dirty="0"/>
          </a:p>
          <a:p>
            <a:pPr lvl="1"/>
            <a:r>
              <a:rPr lang="zh-CN" altLang="en-US" b="1" dirty="0"/>
              <a:t>分层聚类</a:t>
            </a:r>
            <a:endParaRPr lang="en-US" altLang="zh-CN" b="1" dirty="0"/>
          </a:p>
          <a:p>
            <a:pPr lvl="1"/>
            <a:r>
              <a:rPr lang="en-US" altLang="zh-CN" b="1" dirty="0"/>
              <a:t>K-means </a:t>
            </a:r>
            <a:r>
              <a:rPr lang="zh-CN" altLang="en-US" b="1" dirty="0"/>
              <a:t>聚类</a:t>
            </a:r>
            <a:endParaRPr lang="en-US" altLang="zh-CN" b="1" dirty="0"/>
          </a:p>
          <a:p>
            <a:pPr lvl="1"/>
            <a:r>
              <a:rPr lang="en-US" altLang="zh-CN" b="1" dirty="0" err="1"/>
              <a:t>Kohonen</a:t>
            </a:r>
            <a:r>
              <a:rPr lang="en-US" altLang="zh-CN" b="1" dirty="0"/>
              <a:t> Network</a:t>
            </a:r>
            <a:r>
              <a:rPr lang="zh-CN" altLang="en-US" b="1" dirty="0"/>
              <a:t>（一种神经网络，属于</a:t>
            </a:r>
            <a:r>
              <a:rPr lang="zh-CN" altLang="en-US" dirty="0"/>
              <a:t>无监督学习网络</a:t>
            </a:r>
            <a:r>
              <a:rPr lang="zh-CN" altLang="en-US" b="1" dirty="0"/>
              <a:t>）聚类等</a:t>
            </a:r>
            <a:endParaRPr lang="en-US" altLang="zh-CN" b="1" dirty="0"/>
          </a:p>
          <a:p>
            <a:endParaRPr lang="zh-CN" altLang="en-US" b="1" dirty="0"/>
          </a:p>
          <a:p>
            <a:endParaRPr lang="zh-CN" altLang="en-US" b="1" dirty="0"/>
          </a:p>
          <a:p>
            <a:endParaRPr lang="zh-CN" altLang="en-US" b="1" dirty="0"/>
          </a:p>
        </p:txBody>
      </p:sp>
      <p:sp>
        <p:nvSpPr>
          <p:cNvPr id="10342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34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214313" y="357188"/>
            <a:ext cx="8540750" cy="822325"/>
          </a:xfrm>
        </p:spPr>
        <p:txBody>
          <a:bodyPr/>
          <a:lstStyle/>
          <a:p>
            <a:r>
              <a:rPr lang="en-US" altLang="zh-CN" dirty="0"/>
              <a:t>4.4.5 </a:t>
            </a:r>
            <a:r>
              <a:rPr lang="zh-CN" altLang="en-US" dirty="0"/>
              <a:t>聚类分析</a:t>
            </a:r>
          </a:p>
        </p:txBody>
      </p:sp>
      <p:graphicFrame>
        <p:nvGraphicFramePr>
          <p:cNvPr id="6" name="内容占位符 5"/>
          <p:cNvGraphicFramePr>
            <a:graphicFrameLocks noGrp="1"/>
          </p:cNvGraphicFramePr>
          <p:nvPr>
            <p:ph idx="1"/>
          </p:nvPr>
        </p:nvGraphicFramePr>
        <p:xfrm>
          <a:off x="1071538" y="1571612"/>
          <a:ext cx="7572402" cy="4643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453"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445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文本框 1"/>
          <p:cNvSpPr txBox="1"/>
          <p:nvPr/>
        </p:nvSpPr>
        <p:spPr>
          <a:xfrm>
            <a:off x="2411760" y="6237312"/>
            <a:ext cx="4392488" cy="369332"/>
          </a:xfrm>
          <a:prstGeom prst="rect">
            <a:avLst/>
          </a:prstGeom>
          <a:noFill/>
          <a:ln>
            <a:solidFill>
              <a:srgbClr val="FF0000"/>
            </a:solidFill>
          </a:ln>
        </p:spPr>
        <p:txBody>
          <a:bodyPr wrap="square" rtlCol="0">
            <a:spAutoFit/>
          </a:bodyPr>
          <a:lstStyle/>
          <a:p>
            <a:r>
              <a:rPr lang="zh-CN" altLang="en-US" dirty="0"/>
              <a:t>分层聚类是一种初始的、简单的聚类方法</a:t>
            </a:r>
          </a:p>
        </p:txBody>
      </p:sp>
    </p:spTree>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214313" y="357188"/>
            <a:ext cx="8540750" cy="822325"/>
          </a:xfrm>
        </p:spPr>
        <p:txBody>
          <a:bodyPr/>
          <a:lstStyle/>
          <a:p>
            <a:r>
              <a:rPr lang="en-US" altLang="zh-CN" dirty="0"/>
              <a:t>4.4.5 </a:t>
            </a:r>
            <a:r>
              <a:rPr lang="zh-CN" altLang="en-US" dirty="0"/>
              <a:t>聚类分析</a:t>
            </a:r>
          </a:p>
        </p:txBody>
      </p:sp>
      <p:sp>
        <p:nvSpPr>
          <p:cNvPr id="105475" name="内容占位符 2"/>
          <p:cNvSpPr>
            <a:spLocks noGrp="1"/>
          </p:cNvSpPr>
          <p:nvPr>
            <p:ph idx="1"/>
          </p:nvPr>
        </p:nvSpPr>
        <p:spPr>
          <a:xfrm>
            <a:off x="857250" y="1143000"/>
            <a:ext cx="7572402" cy="4929188"/>
          </a:xfrm>
        </p:spPr>
        <p:txBody>
          <a:bodyPr/>
          <a:lstStyle/>
          <a:p>
            <a:endParaRPr lang="en-US" altLang="zh-CN" b="1" dirty="0"/>
          </a:p>
          <a:p>
            <a:r>
              <a:rPr lang="zh-CN" altLang="en-US" b="1" dirty="0"/>
              <a:t>分层聚类的</a:t>
            </a:r>
            <a:r>
              <a:rPr lang="zh-CN" altLang="en-US" b="1" u="sng" dirty="0"/>
              <a:t>关键</a:t>
            </a:r>
            <a:r>
              <a:rPr lang="zh-CN" altLang="en-US" b="1" dirty="0"/>
              <a:t>在于</a:t>
            </a:r>
            <a:r>
              <a:rPr lang="zh-CN" altLang="en-US" b="1" u="sng" dirty="0"/>
              <a:t>选择合并点或者分裂点</a:t>
            </a:r>
            <a:r>
              <a:rPr lang="zh-CN" altLang="en-US" b="1" dirty="0"/>
              <a:t>。</a:t>
            </a:r>
            <a:endParaRPr lang="en-US" altLang="zh-CN" b="1" dirty="0"/>
          </a:p>
          <a:p>
            <a:pPr lvl="1"/>
            <a:r>
              <a:rPr lang="zh-CN" altLang="en-US" b="1" dirty="0"/>
              <a:t>如果</a:t>
            </a:r>
            <a:r>
              <a:rPr lang="zh-CN" altLang="en-US" b="1" dirty="0">
                <a:solidFill>
                  <a:srgbClr val="FF0000"/>
                </a:solidFill>
              </a:rPr>
              <a:t>合并或者分裂的决定不合理</a:t>
            </a:r>
            <a:r>
              <a:rPr lang="zh-CN" altLang="en-US" b="1" dirty="0"/>
              <a:t>，就可能得出</a:t>
            </a:r>
            <a:r>
              <a:rPr lang="zh-CN" altLang="en-US" b="1" dirty="0">
                <a:solidFill>
                  <a:srgbClr val="FF0000"/>
                </a:solidFill>
              </a:rPr>
              <a:t>低质量的聚类</a:t>
            </a:r>
            <a:r>
              <a:rPr lang="zh-CN" altLang="en-US" b="1" dirty="0"/>
              <a:t>结果。</a:t>
            </a:r>
            <a:endParaRPr lang="en-US" altLang="zh-CN" b="1" dirty="0"/>
          </a:p>
          <a:p>
            <a:r>
              <a:rPr lang="zh-CN" altLang="en-US" b="1" dirty="0"/>
              <a:t>分层聚类算法的另一个缺点是，</a:t>
            </a:r>
            <a:r>
              <a:rPr lang="zh-CN" altLang="en-US" b="1" dirty="0">
                <a:solidFill>
                  <a:srgbClr val="FF0000"/>
                </a:solidFill>
              </a:rPr>
              <a:t>计算量大</a:t>
            </a:r>
            <a:endParaRPr lang="en-US" altLang="zh-CN" b="1" dirty="0">
              <a:solidFill>
                <a:srgbClr val="FF0000"/>
              </a:solidFill>
            </a:endParaRPr>
          </a:p>
          <a:p>
            <a:pPr lvl="1"/>
            <a:r>
              <a:rPr lang="zh-CN" altLang="en-US" b="1" dirty="0"/>
              <a:t>在决定合并或者分裂之前需要检查和估算大量的数据和类。</a:t>
            </a:r>
            <a:endParaRPr lang="en-US" altLang="zh-CN" b="1" dirty="0"/>
          </a:p>
          <a:p>
            <a:endParaRPr lang="en-US" altLang="zh-CN" b="1" dirty="0"/>
          </a:p>
          <a:p>
            <a:r>
              <a:rPr lang="zh-CN" altLang="en-US" b="1" dirty="0"/>
              <a:t>因此，基本的分层分类方法很少直接应用于数据分析之中。</a:t>
            </a:r>
          </a:p>
          <a:p>
            <a:endParaRPr lang="zh-CN" altLang="en-US" b="1" dirty="0"/>
          </a:p>
          <a:p>
            <a:endParaRPr lang="zh-CN" altLang="en-US" b="1" dirty="0"/>
          </a:p>
        </p:txBody>
      </p:sp>
      <p:sp>
        <p:nvSpPr>
          <p:cNvPr id="105477"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547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214313" y="357188"/>
            <a:ext cx="8540750" cy="822325"/>
          </a:xfrm>
        </p:spPr>
        <p:txBody>
          <a:bodyPr/>
          <a:lstStyle/>
          <a:p>
            <a:r>
              <a:rPr lang="en-US" altLang="zh-CN" dirty="0"/>
              <a:t>4.4.5 </a:t>
            </a:r>
            <a:r>
              <a:rPr lang="zh-CN" altLang="en-US" dirty="0"/>
              <a:t>聚类分析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875470524"/>
              </p:ext>
            </p:extLst>
          </p:nvPr>
        </p:nvGraphicFramePr>
        <p:xfrm>
          <a:off x="1000100" y="1500174"/>
          <a:ext cx="7286650" cy="4572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6501"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650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214313" y="357188"/>
            <a:ext cx="8540750" cy="822325"/>
          </a:xfrm>
        </p:spPr>
        <p:txBody>
          <a:bodyPr/>
          <a:lstStyle/>
          <a:p>
            <a:r>
              <a:rPr lang="en-US" altLang="zh-CN" dirty="0"/>
              <a:t>4.4.5 </a:t>
            </a:r>
            <a:r>
              <a:rPr lang="zh-CN" altLang="en-US" dirty="0"/>
              <a:t>聚类分析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62926770"/>
              </p:ext>
            </p:extLst>
          </p:nvPr>
        </p:nvGraphicFramePr>
        <p:xfrm>
          <a:off x="857250" y="1357332"/>
          <a:ext cx="7786716" cy="492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525"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752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6" name="图片 5"/>
          <p:cNvPicPr>
            <a:picLocks noChangeAspect="1"/>
          </p:cNvPicPr>
          <p:nvPr/>
        </p:nvPicPr>
        <p:blipFill>
          <a:blip r:embed="rId2"/>
          <a:stretch>
            <a:fillRect/>
          </a:stretch>
        </p:blipFill>
        <p:spPr>
          <a:xfrm>
            <a:off x="1115616" y="1556792"/>
            <a:ext cx="7583716" cy="4392488"/>
          </a:xfrm>
          <a:prstGeom prst="rect">
            <a:avLst/>
          </a:prstGeom>
        </p:spPr>
      </p:pic>
    </p:spTree>
    <p:extLst>
      <p:ext uri="{BB962C8B-B14F-4D97-AF65-F5344CB8AC3E}">
        <p14:creationId xmlns:p14="http://schemas.microsoft.com/office/powerpoint/2010/main" val="3675537633"/>
      </p:ext>
    </p:extLst>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b="1" dirty="0"/>
              <a:t>K-means </a:t>
            </a:r>
            <a:r>
              <a:rPr lang="zh-CN" altLang="en-US" b="1" dirty="0"/>
              <a:t>聚类算法 例子</a:t>
            </a:r>
            <a:endParaRPr lang="en-US" dirty="0"/>
          </a:p>
        </p:txBody>
      </p:sp>
      <p:sp>
        <p:nvSpPr>
          <p:cNvPr id="3" name="内容占位符 2"/>
          <p:cNvSpPr>
            <a:spLocks noGrp="1"/>
          </p:cNvSpPr>
          <p:nvPr>
            <p:ph idx="1"/>
          </p:nvPr>
        </p:nvSpPr>
        <p:spPr/>
        <p:txBody>
          <a:bodyPr/>
          <a:lstStyle/>
          <a:p>
            <a:endParaRPr lang="en-US"/>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a:p>
        </p:txBody>
      </p:sp>
      <p:pic>
        <p:nvPicPr>
          <p:cNvPr id="6"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389" y="1927074"/>
            <a:ext cx="5479090" cy="3725781"/>
          </a:xfrm>
          <a:prstGeom prst="rect">
            <a:avLst/>
          </a:prstGeom>
        </p:spPr>
      </p:pic>
    </p:spTree>
    <p:extLst>
      <p:ext uri="{BB962C8B-B14F-4D97-AF65-F5344CB8AC3E}">
        <p14:creationId xmlns:p14="http://schemas.microsoft.com/office/powerpoint/2010/main" val="2270342733"/>
      </p:ext>
    </p:extLst>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如何确定</a:t>
            </a:r>
            <a:r>
              <a:rPr lang="en-US" altLang="zh-CN" b="1" dirty="0"/>
              <a:t>K</a:t>
            </a:r>
            <a:r>
              <a:rPr lang="zh-CN" altLang="en-US" b="1" dirty="0"/>
              <a:t>个簇的初始质心？</a:t>
            </a:r>
            <a:endParaRPr lang="en-US" dirty="0"/>
          </a:p>
        </p:txBody>
      </p:sp>
      <p:sp>
        <p:nvSpPr>
          <p:cNvPr id="4" name="文本占位符 3"/>
          <p:cNvSpPr>
            <a:spLocks noGrp="1"/>
          </p:cNvSpPr>
          <p:nvPr>
            <p:ph type="body" sz="quarter" idx="14"/>
          </p:nvPr>
        </p:nvSpPr>
        <p:spPr/>
        <p:txBody>
          <a:bodyPr>
            <a:normAutofit fontScale="85000" lnSpcReduction="20000"/>
          </a:bodyPr>
          <a:lstStyle/>
          <a:p>
            <a:endParaRPr lang="en-US"/>
          </a:p>
        </p:txBody>
      </p:sp>
      <p:sp>
        <p:nvSpPr>
          <p:cNvPr id="5" name="文本占位符 4"/>
          <p:cNvSpPr>
            <a:spLocks noGrp="1"/>
          </p:cNvSpPr>
          <p:nvPr>
            <p:ph type="body" sz="quarter" idx="15"/>
          </p:nvPr>
        </p:nvSpPr>
        <p:spPr/>
        <p:txBody>
          <a:bodyPr>
            <a:normAutofit fontScale="70000" lnSpcReduction="20000"/>
          </a:bodyPr>
          <a:lstStyle/>
          <a:p>
            <a:endParaRPr lang="en-US" dirty="0"/>
          </a:p>
        </p:txBody>
      </p:sp>
      <p:sp>
        <p:nvSpPr>
          <p:cNvPr id="6" name="矩形 5"/>
          <p:cNvSpPr/>
          <p:nvPr/>
        </p:nvSpPr>
        <p:spPr>
          <a:xfrm>
            <a:off x="1043608" y="1270728"/>
            <a:ext cx="7488832" cy="3200876"/>
          </a:xfrm>
          <a:prstGeom prst="rect">
            <a:avLst/>
          </a:prstGeom>
        </p:spPr>
        <p:txBody>
          <a:bodyPr wrap="square">
            <a:spAutoFit/>
          </a:bodyPr>
          <a:lstStyle/>
          <a:p>
            <a:r>
              <a:rPr lang="zh-CN" altLang="en-US" b="1" dirty="0"/>
              <a:t>如何确定</a:t>
            </a:r>
            <a:r>
              <a:rPr lang="en-US" altLang="zh-CN" b="1" dirty="0"/>
              <a:t>K</a:t>
            </a:r>
            <a:r>
              <a:rPr lang="zh-CN" altLang="en-US" b="1" dirty="0"/>
              <a:t>个簇的初始质心？</a:t>
            </a:r>
          </a:p>
          <a:p>
            <a:r>
              <a:rPr lang="en-US" altLang="zh-CN" dirty="0"/>
              <a:t>1) </a:t>
            </a:r>
            <a:r>
              <a:rPr lang="zh-CN" altLang="en-US" dirty="0">
                <a:solidFill>
                  <a:srgbClr val="FF0000"/>
                </a:solidFill>
              </a:rPr>
              <a:t>选择批次距离尽可能远的</a:t>
            </a:r>
            <a:r>
              <a:rPr lang="en-US" altLang="zh-CN" dirty="0">
                <a:solidFill>
                  <a:srgbClr val="FF0000"/>
                </a:solidFill>
              </a:rPr>
              <a:t>K</a:t>
            </a:r>
            <a:r>
              <a:rPr lang="zh-CN" altLang="en-US" dirty="0">
                <a:solidFill>
                  <a:srgbClr val="FF0000"/>
                </a:solidFill>
              </a:rPr>
              <a:t>个点</a:t>
            </a:r>
          </a:p>
          <a:p>
            <a:r>
              <a:rPr lang="zh-CN" altLang="en-US" dirty="0"/>
              <a:t>首先随机选择一个点作为第一个初始类簇中心点，然后</a:t>
            </a:r>
            <a:r>
              <a:rPr lang="zh-CN" altLang="en-US" u="sng" dirty="0"/>
              <a:t>选择</a:t>
            </a:r>
            <a:r>
              <a:rPr lang="zh-CN" altLang="en-US" sz="2000" u="sng" dirty="0"/>
              <a:t>距离该点最远</a:t>
            </a:r>
            <a:r>
              <a:rPr lang="zh-CN" altLang="en-US" u="sng" dirty="0"/>
              <a:t>的那个点</a:t>
            </a:r>
            <a:r>
              <a:rPr lang="zh-CN" altLang="en-US" dirty="0"/>
              <a:t>作为第二个初始类簇中心点，然后再</a:t>
            </a:r>
            <a:r>
              <a:rPr lang="zh-CN" altLang="en-US" u="sng" dirty="0"/>
              <a:t>选择距离前两个点的最近距离最大</a:t>
            </a:r>
            <a:r>
              <a:rPr lang="zh-CN" altLang="en-US" dirty="0"/>
              <a:t>的点作为第三个初始类簇的中心点，以此类推，直至选出</a:t>
            </a:r>
            <a:r>
              <a:rPr lang="en-US" altLang="zh-CN" dirty="0"/>
              <a:t>K</a:t>
            </a:r>
            <a:r>
              <a:rPr lang="zh-CN" altLang="en-US" dirty="0"/>
              <a:t>个初始类簇中心点。</a:t>
            </a:r>
            <a:endParaRPr lang="en-US" altLang="zh-CN" dirty="0"/>
          </a:p>
          <a:p>
            <a:endParaRPr lang="en-US" altLang="zh-CN" dirty="0"/>
          </a:p>
          <a:p>
            <a:endParaRPr lang="zh-CN" altLang="en-US" dirty="0"/>
          </a:p>
          <a:p>
            <a:r>
              <a:rPr lang="en-US" altLang="zh-CN" dirty="0"/>
              <a:t>2) </a:t>
            </a:r>
            <a:r>
              <a:rPr lang="zh-CN" altLang="en-US" dirty="0"/>
              <a:t>选用</a:t>
            </a:r>
            <a:r>
              <a:rPr lang="zh-CN" altLang="en-US" dirty="0">
                <a:solidFill>
                  <a:srgbClr val="FF0000"/>
                </a:solidFill>
              </a:rPr>
              <a:t>层次聚类</a:t>
            </a:r>
            <a:r>
              <a:rPr lang="zh-CN" altLang="en-US" dirty="0"/>
              <a:t>或者</a:t>
            </a:r>
            <a:r>
              <a:rPr lang="en-US" altLang="zh-CN" u="sng" dirty="0">
                <a:solidFill>
                  <a:srgbClr val="FF0000"/>
                </a:solidFill>
              </a:rPr>
              <a:t>Canopy</a:t>
            </a:r>
            <a:r>
              <a:rPr lang="zh-CN" altLang="en-US" u="sng" dirty="0">
                <a:solidFill>
                  <a:srgbClr val="FF0000"/>
                </a:solidFill>
              </a:rPr>
              <a:t>算法</a:t>
            </a:r>
            <a:r>
              <a:rPr lang="zh-CN" altLang="en-US" dirty="0"/>
              <a:t>进行初始聚类，然后利用这些类簇的中心点作为</a:t>
            </a:r>
            <a:r>
              <a:rPr lang="en-US" altLang="zh-CN" dirty="0"/>
              <a:t>K-Means</a:t>
            </a:r>
            <a:r>
              <a:rPr lang="zh-CN" altLang="en-US" dirty="0"/>
              <a:t>算法初始类簇中心点。</a:t>
            </a:r>
          </a:p>
          <a:p>
            <a:r>
              <a:rPr lang="zh-CN" altLang="en-US" dirty="0"/>
              <a:t>聚类扩展：密度聚类、层次聚类。</a:t>
            </a:r>
          </a:p>
        </p:txBody>
      </p:sp>
      <p:sp>
        <p:nvSpPr>
          <p:cNvPr id="7" name="矩形 6"/>
          <p:cNvSpPr/>
          <p:nvPr/>
        </p:nvSpPr>
        <p:spPr>
          <a:xfrm>
            <a:off x="824409" y="4725144"/>
            <a:ext cx="7488832" cy="1754326"/>
          </a:xfrm>
          <a:prstGeom prst="rect">
            <a:avLst/>
          </a:prstGeom>
          <a:ln>
            <a:solidFill>
              <a:srgbClr val="FF0000"/>
            </a:solidFill>
          </a:ln>
        </p:spPr>
        <p:txBody>
          <a:bodyPr wrap="square">
            <a:spAutoFit/>
          </a:bodyPr>
          <a:lstStyle/>
          <a:p>
            <a:r>
              <a:rPr lang="zh-CN" altLang="en-US" dirty="0"/>
              <a:t>与传统的聚类算法</a:t>
            </a:r>
            <a:r>
              <a:rPr lang="en-US" altLang="zh-CN" dirty="0"/>
              <a:t>(</a:t>
            </a:r>
            <a:r>
              <a:rPr lang="zh-CN" altLang="en-US" dirty="0"/>
              <a:t>比如</a:t>
            </a:r>
            <a:r>
              <a:rPr lang="en-US" altLang="zh-CN" dirty="0"/>
              <a:t>K-means)</a:t>
            </a:r>
            <a:r>
              <a:rPr lang="zh-CN" altLang="en-US" dirty="0"/>
              <a:t>不同，</a:t>
            </a:r>
            <a:r>
              <a:rPr lang="en-US" altLang="zh-CN" dirty="0">
                <a:solidFill>
                  <a:srgbClr val="FF0000"/>
                </a:solidFill>
              </a:rPr>
              <a:t>Canopy</a:t>
            </a:r>
            <a:r>
              <a:rPr lang="zh-CN" altLang="en-US" dirty="0">
                <a:solidFill>
                  <a:srgbClr val="FF0000"/>
                </a:solidFill>
              </a:rPr>
              <a:t>聚类</a:t>
            </a:r>
            <a:r>
              <a:rPr lang="zh-CN" altLang="en-US" b="1" dirty="0"/>
              <a:t>最大的特点是不需要事先指定</a:t>
            </a:r>
            <a:r>
              <a:rPr lang="en-US" altLang="zh-CN" b="1" dirty="0"/>
              <a:t>k</a:t>
            </a:r>
            <a:r>
              <a:rPr lang="zh-CN" altLang="en-US" b="1" dirty="0"/>
              <a:t>值</a:t>
            </a:r>
            <a:r>
              <a:rPr lang="en-US" altLang="zh-CN" b="1" dirty="0"/>
              <a:t>(</a:t>
            </a:r>
            <a:r>
              <a:rPr lang="zh-CN" altLang="en-US" b="1" dirty="0"/>
              <a:t>即</a:t>
            </a:r>
            <a:r>
              <a:rPr lang="en-US" altLang="zh-CN" b="1" dirty="0"/>
              <a:t>clustering</a:t>
            </a:r>
            <a:r>
              <a:rPr lang="zh-CN" altLang="en-US" b="1" dirty="0"/>
              <a:t>的个数</a:t>
            </a:r>
            <a:r>
              <a:rPr lang="en-US" altLang="zh-CN" b="1" dirty="0"/>
              <a:t>)</a:t>
            </a:r>
            <a:r>
              <a:rPr lang="zh-CN" altLang="en-US" dirty="0"/>
              <a:t>，因此</a:t>
            </a:r>
            <a:r>
              <a:rPr lang="zh-CN" altLang="en-US" u="sng" dirty="0"/>
              <a:t>具有很大的实际应用价值</a:t>
            </a:r>
            <a:r>
              <a:rPr lang="zh-CN" altLang="en-US" dirty="0"/>
              <a:t>。</a:t>
            </a:r>
            <a:endParaRPr lang="en-US" altLang="zh-CN" dirty="0"/>
          </a:p>
          <a:p>
            <a:endParaRPr lang="en-US" dirty="0"/>
          </a:p>
          <a:p>
            <a:r>
              <a:rPr lang="en-US" altLang="zh-CN" dirty="0"/>
              <a:t>Canopy</a:t>
            </a:r>
            <a:r>
              <a:rPr lang="zh-CN" altLang="en-US" dirty="0"/>
              <a:t>聚类虽然精度较低，但</a:t>
            </a:r>
            <a:r>
              <a:rPr lang="zh-CN" altLang="en-US" b="1" dirty="0"/>
              <a:t>其在速度上有很大优势</a:t>
            </a:r>
            <a:r>
              <a:rPr lang="zh-CN" altLang="en-US" dirty="0"/>
              <a:t>。</a:t>
            </a:r>
            <a:endParaRPr lang="en-US" altLang="zh-CN" dirty="0"/>
          </a:p>
          <a:p>
            <a:r>
              <a:rPr lang="zh-CN" altLang="en-US" dirty="0"/>
              <a:t>因此</a:t>
            </a:r>
            <a:r>
              <a:rPr lang="zh-CN" altLang="en-US" u="sng" dirty="0"/>
              <a:t>可以使用</a:t>
            </a:r>
            <a:r>
              <a:rPr lang="en-US" altLang="zh-CN" u="sng" dirty="0"/>
              <a:t>Canopy</a:t>
            </a:r>
            <a:r>
              <a:rPr lang="zh-CN" altLang="en-US" u="sng" dirty="0"/>
              <a:t>聚类先对数据进行“粗”聚类</a:t>
            </a:r>
            <a:r>
              <a:rPr lang="zh-CN" altLang="en-US" dirty="0"/>
              <a:t>，</a:t>
            </a:r>
            <a:r>
              <a:rPr lang="zh-CN" altLang="en-US" b="1" u="sng" dirty="0"/>
              <a:t>得到</a:t>
            </a:r>
            <a:r>
              <a:rPr lang="en-US" altLang="zh-CN" b="1" u="sng" dirty="0"/>
              <a:t>k</a:t>
            </a:r>
            <a:r>
              <a:rPr lang="zh-CN" altLang="en-US" b="1" u="sng" dirty="0"/>
              <a:t>值后</a:t>
            </a:r>
            <a:r>
              <a:rPr lang="zh-CN" altLang="en-US" dirty="0"/>
              <a:t>再使用</a:t>
            </a:r>
            <a:r>
              <a:rPr lang="en-US" altLang="zh-CN" dirty="0"/>
              <a:t>K-means</a:t>
            </a:r>
            <a:r>
              <a:rPr lang="zh-CN" altLang="en-US" dirty="0"/>
              <a:t>进行进一步“细”聚类</a:t>
            </a:r>
            <a:endParaRPr lang="en-US" altLang="zh-CN" dirty="0"/>
          </a:p>
        </p:txBody>
      </p:sp>
      <p:cxnSp>
        <p:nvCxnSpPr>
          <p:cNvPr id="9" name="曲线连接符 8"/>
          <p:cNvCxnSpPr/>
          <p:nvPr/>
        </p:nvCxnSpPr>
        <p:spPr>
          <a:xfrm>
            <a:off x="3851920" y="3725012"/>
            <a:ext cx="1152128" cy="10001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941127"/>
      </p:ext>
    </p:extLst>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341961" y="620688"/>
            <a:ext cx="6589199" cy="1280890"/>
          </a:xfrm>
        </p:spPr>
        <p:txBody>
          <a:bodyPr/>
          <a:lstStyle/>
          <a:p>
            <a:r>
              <a:rPr lang="zh-CN" altLang="en-US" dirty="0"/>
              <a:t>聚类的有限性</a:t>
            </a:r>
            <a:endParaRPr lang="en-US" dirty="0"/>
          </a:p>
        </p:txBody>
      </p:sp>
      <p:sp>
        <p:nvSpPr>
          <p:cNvPr id="384003" name="Rectangle 3"/>
          <p:cNvSpPr>
            <a:spLocks noGrp="1" noChangeArrowheads="1"/>
          </p:cNvSpPr>
          <p:nvPr>
            <p:ph idx="1"/>
          </p:nvPr>
        </p:nvSpPr>
        <p:spPr>
          <a:xfrm>
            <a:off x="1331640" y="2132856"/>
            <a:ext cx="6591985" cy="3777622"/>
          </a:xfrm>
        </p:spPr>
        <p:txBody>
          <a:bodyPr>
            <a:normAutofit/>
          </a:bodyPr>
          <a:lstStyle/>
          <a:p>
            <a:r>
              <a:rPr lang="en-US" altLang="zh-CN" sz="2600" dirty="0">
                <a:latin typeface="Arial" panose="020B0604020202020204" pitchFamily="34" charset="0"/>
              </a:rPr>
              <a:t>“</a:t>
            </a:r>
            <a:r>
              <a:rPr lang="en-US" altLang="zh-CN" sz="2600" i="1" u="sng" dirty="0">
                <a:solidFill>
                  <a:srgbClr val="FF0000"/>
                </a:solidFill>
              </a:rPr>
              <a:t>there is no single clustering algorithm </a:t>
            </a:r>
            <a:r>
              <a:rPr lang="en-US" altLang="zh-CN" sz="2600" dirty="0"/>
              <a:t>that has been shown to dominate other algorithms across all application domains</a:t>
            </a:r>
            <a:r>
              <a:rPr lang="en-US" altLang="zh-CN" sz="2600" dirty="0">
                <a:latin typeface="Arial" panose="020B0604020202020204" pitchFamily="34" charset="0"/>
              </a:rPr>
              <a:t>”</a:t>
            </a:r>
            <a:r>
              <a:rPr lang="en-US" altLang="zh-CN" sz="2600" dirty="0"/>
              <a:t> </a:t>
            </a:r>
            <a:r>
              <a:rPr lang="en-US" altLang="zh-CN" sz="2400" dirty="0"/>
              <a:t>A.K. Jain, 2009, PRL, 2009</a:t>
            </a:r>
          </a:p>
        </p:txBody>
      </p:sp>
      <p:sp>
        <p:nvSpPr>
          <p:cNvPr id="2" name="文本框 1"/>
          <p:cNvSpPr txBox="1"/>
          <p:nvPr/>
        </p:nvSpPr>
        <p:spPr>
          <a:xfrm>
            <a:off x="1763688" y="4725144"/>
            <a:ext cx="6048672" cy="523220"/>
          </a:xfrm>
          <a:prstGeom prst="rect">
            <a:avLst/>
          </a:prstGeom>
          <a:noFill/>
          <a:ln>
            <a:solidFill>
              <a:schemeClr val="accent1"/>
            </a:solidFill>
          </a:ln>
        </p:spPr>
        <p:txBody>
          <a:bodyPr wrap="square" rtlCol="0">
            <a:spAutoFit/>
          </a:bodyPr>
          <a:lstStyle/>
          <a:p>
            <a:r>
              <a:rPr lang="zh-CN" altLang="en-US" sz="2800" dirty="0"/>
              <a:t>没有一个聚类算法能适应所有的应用</a:t>
            </a:r>
          </a:p>
        </p:txBody>
      </p:sp>
    </p:spTree>
    <p:extLst>
      <p:ext uri="{BB962C8B-B14F-4D97-AF65-F5344CB8AC3E}">
        <p14:creationId xmlns:p14="http://schemas.microsoft.com/office/powerpoint/2010/main" val="3156282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214313" y="357188"/>
            <a:ext cx="8540750" cy="822325"/>
          </a:xfrm>
        </p:spPr>
        <p:txBody>
          <a:bodyPr/>
          <a:lstStyle/>
          <a:p>
            <a:r>
              <a:rPr lang="en-US" altLang="zh-CN" dirty="0"/>
              <a:t>4.4.6 </a:t>
            </a:r>
            <a:r>
              <a:rPr lang="zh-CN" altLang="en-US" dirty="0"/>
              <a:t>时间序列分析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634498633"/>
              </p:ext>
            </p:extLst>
          </p:nvPr>
        </p:nvGraphicFramePr>
        <p:xfrm>
          <a:off x="857250" y="1357332"/>
          <a:ext cx="7786716" cy="492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549" name="文本占位符 4"/>
          <p:cNvSpPr>
            <a:spLocks noGrp="1"/>
          </p:cNvSpPr>
          <p:nvPr>
            <p:ph type="body" sz="quarter" idx="14"/>
          </p:nvPr>
        </p:nvSpPr>
        <p:spPr>
          <a:xfrm>
            <a:off x="4071938" y="0"/>
            <a:ext cx="4284662" cy="260350"/>
          </a:xfrm>
          <a:ln w="9525"/>
        </p:spPr>
        <p:txBody>
          <a:bodyPr>
            <a:normAutofit lnSpcReduction="10000"/>
          </a:bodyPr>
          <a:lstStyle/>
          <a:p>
            <a:r>
              <a:rPr lang="en-US" altLang="zh-CN"/>
              <a:t>3.4</a:t>
            </a:r>
            <a:r>
              <a:rPr lang="zh-CN" altLang="en-US"/>
              <a:t>基本分析方法</a:t>
            </a:r>
          </a:p>
        </p:txBody>
      </p:sp>
      <p:sp>
        <p:nvSpPr>
          <p:cNvPr id="10855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blinds dir="vert"/>
  </p:transition>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17890</TotalTime>
  <Words>10959</Words>
  <Application>Microsoft Office PowerPoint</Application>
  <PresentationFormat>全屏显示(4:3)</PresentationFormat>
  <Paragraphs>1315</Paragraphs>
  <Slides>158</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158</vt:i4>
      </vt:variant>
    </vt:vector>
  </HeadingPairs>
  <TitlesOfParts>
    <vt:vector size="180" baseType="lpstr">
      <vt:lpstr>华文中宋</vt:lpstr>
      <vt:lpstr>楷体_GB2312</vt:lpstr>
      <vt:lpstr>隶书</vt:lpstr>
      <vt:lpstr>宋体</vt:lpstr>
      <vt:lpstr>幼圆</vt:lpstr>
      <vt:lpstr>Arial</vt:lpstr>
      <vt:lpstr>Calibri</vt:lpstr>
      <vt:lpstr>Cambria Math</vt:lpstr>
      <vt:lpstr>Century Gothic</vt:lpstr>
      <vt:lpstr>Comic Sans MS</vt:lpstr>
      <vt:lpstr>Symbol</vt:lpstr>
      <vt:lpstr>Tahoma</vt:lpstr>
      <vt:lpstr>Times New Roman</vt:lpstr>
      <vt:lpstr>Verdana</vt:lpstr>
      <vt:lpstr>Wingdings</vt:lpstr>
      <vt:lpstr>Wingdings 3</vt:lpstr>
      <vt:lpstr>丝状</vt:lpstr>
      <vt:lpstr>Equation</vt:lpstr>
      <vt:lpstr>Visio</vt:lpstr>
      <vt:lpstr>文档</vt:lpstr>
      <vt:lpstr>公式</vt:lpstr>
      <vt:lpstr>Microsoft 公式 3.0</vt:lpstr>
      <vt:lpstr>第4章  数据统计</vt:lpstr>
      <vt:lpstr>内容简介</vt:lpstr>
      <vt:lpstr>目录</vt:lpstr>
      <vt:lpstr>学习目的： 不要求精通统计知识，但需要了解统计学的基本知识</vt:lpstr>
      <vt:lpstr>数据统计分析的类型</vt:lpstr>
      <vt:lpstr>数据统计分析的类型</vt:lpstr>
      <vt:lpstr>目录</vt:lpstr>
      <vt:lpstr>4.1 概率分布</vt:lpstr>
      <vt:lpstr>4.1 概率分布</vt:lpstr>
      <vt:lpstr>4.1 概率分布</vt:lpstr>
      <vt:lpstr>4.1 概率分布</vt:lpstr>
      <vt:lpstr>泊松分布</vt:lpstr>
      <vt:lpstr>4.1 概率分布</vt:lpstr>
      <vt:lpstr>4.1 概率分布</vt:lpstr>
      <vt:lpstr>4.1 概率分布</vt:lpstr>
      <vt:lpstr>4.1 概率分布</vt:lpstr>
      <vt:lpstr>4.1.1 正态分布</vt:lpstr>
      <vt:lpstr>4.1.1 正态分布</vt:lpstr>
      <vt:lpstr>4.1.1 正态分布</vt:lpstr>
      <vt:lpstr>4.1.1 正态分布</vt:lpstr>
      <vt:lpstr>4.1.1 正态分布</vt:lpstr>
      <vt:lpstr>4.1.1 正态分布</vt:lpstr>
      <vt:lpstr>4.1.1 正态分布</vt:lpstr>
      <vt:lpstr>4.1.1 正态分布</vt:lpstr>
      <vt:lpstr>4.1.1 正态分布</vt:lpstr>
      <vt:lpstr>4.1.2 卡方(c2)分布</vt:lpstr>
      <vt:lpstr>4.1.2 卡方(c2)分布</vt:lpstr>
      <vt:lpstr>4.1.3 t分布（学生t-分布，1908）</vt:lpstr>
      <vt:lpstr>4.1.3   t分布</vt:lpstr>
      <vt:lpstr>4.1.3 t分布</vt:lpstr>
      <vt:lpstr>4.1.4 F分布 （1924年英国统计学家R.A.Fisher提出）</vt:lpstr>
      <vt:lpstr>4.1.4 F分布</vt:lpstr>
      <vt:lpstr>4.1.4 F分布</vt:lpstr>
      <vt:lpstr>目录</vt:lpstr>
      <vt:lpstr>4.2 参数估计：“样本”推断“总体”</vt:lpstr>
      <vt:lpstr>4.2 参数估计</vt:lpstr>
      <vt:lpstr>4.2.1 点估计</vt:lpstr>
      <vt:lpstr>4.2.2 区间估计</vt:lpstr>
      <vt:lpstr>4.2.2 区间估计</vt:lpstr>
      <vt:lpstr>4.2.2 区间估计</vt:lpstr>
      <vt:lpstr>4.2.2 区间估计</vt:lpstr>
      <vt:lpstr>4.2.2 区间估计</vt:lpstr>
      <vt:lpstr>目录</vt:lpstr>
      <vt:lpstr>4.3 假设检验（hypothesis test）</vt:lpstr>
      <vt:lpstr>4.3 假设检验（hypothesis test）</vt:lpstr>
      <vt:lpstr>4.3 假设检验的基本步骤 主要以小概率原理为基础。</vt:lpstr>
      <vt:lpstr>4.3 假设检验中的两类错误</vt:lpstr>
      <vt:lpstr>4.3 假设检验中的两类错误</vt:lpstr>
      <vt:lpstr>4.3 假设检验：两种类型</vt:lpstr>
      <vt:lpstr>4.3.1 参数假设检验</vt:lpstr>
      <vt:lpstr>4.3.1 参数假设检验</vt:lpstr>
      <vt:lpstr>4.3.1 参数假设检验-例子 (from 百度百科)</vt:lpstr>
      <vt:lpstr>4.3.1 参数假设检验-例子</vt:lpstr>
      <vt:lpstr>4.3.1参数假设检验</vt:lpstr>
      <vt:lpstr>4.3.1参数假设检验</vt:lpstr>
      <vt:lpstr>4.3.1 参数检验</vt:lpstr>
      <vt:lpstr>检验结论</vt:lpstr>
      <vt:lpstr>假设检验例子</vt:lpstr>
      <vt:lpstr>4.3.2 非参数假设检验</vt:lpstr>
      <vt:lpstr>4.3.2 非参数检验</vt:lpstr>
      <vt:lpstr>目录</vt:lpstr>
      <vt:lpstr>4.4 基本分析方法</vt:lpstr>
      <vt:lpstr>4.4 基本分析方法</vt:lpstr>
      <vt:lpstr>4.4 基本分析方法</vt:lpstr>
      <vt:lpstr>4.4.1 相关分析</vt:lpstr>
      <vt:lpstr>4.4.1 相关分析</vt:lpstr>
      <vt:lpstr>4.4.1 相关分析</vt:lpstr>
      <vt:lpstr>4.4.1 相关分析</vt:lpstr>
      <vt:lpstr>4.4.1 相关分析</vt:lpstr>
      <vt:lpstr>4.4.1 相关分析</vt:lpstr>
      <vt:lpstr>4.4.2 回归分析</vt:lpstr>
      <vt:lpstr>4.4.2 回归分析</vt:lpstr>
      <vt:lpstr>4.4.2 回归分析</vt:lpstr>
      <vt:lpstr>4.4.2 回归分析</vt:lpstr>
      <vt:lpstr>4.4.2 回归分析</vt:lpstr>
      <vt:lpstr>4.4.2 回归分析</vt:lpstr>
      <vt:lpstr>4.4.2 回归分析</vt:lpstr>
      <vt:lpstr>4.4.2最小二乘法  历史</vt:lpstr>
      <vt:lpstr>4.4.2 回归分析 如何判定拟合的好不好</vt:lpstr>
      <vt:lpstr>4.4.2 回归分析</vt:lpstr>
      <vt:lpstr>4.4.2 回归分析</vt:lpstr>
      <vt:lpstr>4.4.4 分类分析</vt:lpstr>
      <vt:lpstr>4.4.4 分类分析</vt:lpstr>
      <vt:lpstr>4.4.4 分类分析</vt:lpstr>
      <vt:lpstr>4.4.4 分类分析</vt:lpstr>
      <vt:lpstr>4.4.4 分类分析</vt:lpstr>
      <vt:lpstr>4.4.4 分类分析</vt:lpstr>
      <vt:lpstr>4.4.4 分类分析</vt:lpstr>
      <vt:lpstr>4.4.4 分类分析</vt:lpstr>
      <vt:lpstr>4.4.5 聚类分析</vt:lpstr>
      <vt:lpstr>4.4.5 聚类分析</vt:lpstr>
      <vt:lpstr>4.4.5 聚类分析</vt:lpstr>
      <vt:lpstr>4.4.5 聚类分析</vt:lpstr>
      <vt:lpstr>4.4.5 聚类分析</vt:lpstr>
      <vt:lpstr>PowerPoint 演示文稿</vt:lpstr>
      <vt:lpstr>K-means 聚类算法 例子</vt:lpstr>
      <vt:lpstr>如何确定K个簇的初始质心？</vt:lpstr>
      <vt:lpstr>聚类的有限性</vt:lpstr>
      <vt:lpstr>4.4.6 时间序列分析</vt:lpstr>
      <vt:lpstr>4.4.6 时间序列分析</vt:lpstr>
      <vt:lpstr>4.4.6 时间序列分析</vt:lpstr>
      <vt:lpstr>4.4.6 时间序列分析</vt:lpstr>
      <vt:lpstr>4.4.7 其他方法</vt:lpstr>
      <vt:lpstr>4.4.7 其他方法</vt:lpstr>
      <vt:lpstr>4.4.7 其他方法</vt:lpstr>
      <vt:lpstr>问题引入</vt:lpstr>
      <vt:lpstr>关联分析的基本概念</vt:lpstr>
      <vt:lpstr>4.4.7 其他方法：Apriori算法</vt:lpstr>
      <vt:lpstr>Apriori定律</vt:lpstr>
      <vt:lpstr>Apriori算法例子1</vt:lpstr>
      <vt:lpstr>Apriori算法例子2</vt:lpstr>
      <vt:lpstr>Apriori算法例子2 Again</vt:lpstr>
      <vt:lpstr>4.4.7 其他方法：Apriori算法</vt:lpstr>
      <vt:lpstr>4.4.7 其他方法</vt:lpstr>
      <vt:lpstr>4.4.7 其他方法：FP-growth算法</vt:lpstr>
      <vt:lpstr>4.4.7 其他方法：FP-growth算法</vt:lpstr>
      <vt:lpstr>PowerPoint 演示文稿</vt:lpstr>
      <vt:lpstr>PowerPoint 演示文稿</vt:lpstr>
      <vt:lpstr>PowerPoint 演示文稿</vt:lpstr>
      <vt:lpstr>PowerPoint 演示文稿</vt:lpstr>
      <vt:lpstr>PowerPoint 演示文稿</vt:lpstr>
      <vt:lpstr>4.4.7 其他方法：FP-growth算法 优势</vt:lpstr>
      <vt:lpstr>4.4.7 其他方法：FP-growth算法    如何应用FP-tree挖掘频繁项集 </vt:lpstr>
      <vt:lpstr>Step 1:构造每个item的条件模式基CPB（conditional pattern base） </vt:lpstr>
      <vt:lpstr>Step 2:构造条件FP-tree（Conditional FP-tree） </vt:lpstr>
      <vt:lpstr>Step 3: 递归的挖掘 条件FP-tree</vt:lpstr>
      <vt:lpstr>FP-Tree中header table按item降序排序原因</vt:lpstr>
      <vt:lpstr>FP-Tree中header table按item降序排序原因</vt:lpstr>
      <vt:lpstr>目录</vt:lpstr>
      <vt:lpstr>4.5 元分析方法</vt:lpstr>
      <vt:lpstr>4.5.1 加权平均法</vt:lpstr>
      <vt:lpstr>4.5.1 加权平均法</vt:lpstr>
      <vt:lpstr>4.5.2 优化方法</vt:lpstr>
      <vt:lpstr>4.5.2 优化方法</vt:lpstr>
      <vt:lpstr>线性规划的例子</vt:lpstr>
      <vt:lpstr>4.5.2 优化方法</vt:lpstr>
      <vt:lpstr>4.5.2 优化方法</vt:lpstr>
      <vt:lpstr>4.5.2 优化方法</vt:lpstr>
      <vt:lpstr>目录</vt:lpstr>
      <vt:lpstr>4.6 应用案例</vt:lpstr>
      <vt:lpstr>4.6 应用案例</vt:lpstr>
      <vt:lpstr>4.6 应用案例</vt:lpstr>
      <vt:lpstr> 核心模型：influenza-like illness (ILI) model</vt:lpstr>
      <vt:lpstr>Building a Predictive Model</vt:lpstr>
      <vt:lpstr>4.6 应用案例</vt:lpstr>
      <vt:lpstr>4.6 应用案例</vt:lpstr>
      <vt:lpstr>PowerPoint 演示文稿</vt:lpstr>
      <vt:lpstr>4.6 应用案例</vt:lpstr>
      <vt:lpstr>4.6 应用案例</vt:lpstr>
      <vt:lpstr>4.6 应用案例</vt:lpstr>
      <vt:lpstr>4.6 应用案例</vt:lpstr>
      <vt:lpstr>4.6 应用案例</vt:lpstr>
      <vt:lpstr>4.6 应用案例</vt:lpstr>
      <vt:lpstr>4.6 应用案例</vt:lpstr>
      <vt:lpstr>4.6 应用案例</vt:lpstr>
      <vt:lpstr>4.6 应用案例</vt:lpstr>
      <vt:lpstr>小结</vt:lpstr>
      <vt:lpstr>PowerPoint 演示文稿</vt:lpstr>
    </vt:vector>
  </TitlesOfParts>
  <Company>LENOVO (Beijing)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WanXili</cp:lastModifiedBy>
  <cp:revision>1951</cp:revision>
  <dcterms:created xsi:type="dcterms:W3CDTF">2007-03-02T11:26:21Z</dcterms:created>
  <dcterms:modified xsi:type="dcterms:W3CDTF">2023-03-21T07:22:40Z</dcterms:modified>
</cp:coreProperties>
</file>